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diagrams/drawing7.xml" ContentType="application/vnd.ms-office.drawingml.diagramDrawing+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diagrams/colors4.xml" ContentType="application/vnd.openxmlformats-officedocument.drawingml.diagramColors+xml"/>
  <Override PartName="/ppt/diagrams/quickStyle7.xml" ContentType="application/vnd.openxmlformats-officedocument.drawingml.diagramStyl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diagrams/layout6.xml" ContentType="application/vnd.openxmlformats-officedocument.drawingml.diagram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notesSlides/notesSlide13.xml" ContentType="application/vnd.openxmlformats-officedocument.presentationml.notesSlide+xml"/>
  <Override PartName="/ppt/diagrams/data7.xml" ContentType="application/vnd.openxmlformats-officedocument.drawingml.diagramData+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diagrams/layout7.xml" ContentType="application/vnd.openxmlformats-officedocument.drawingml.diagram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72" r:id="rId2"/>
    <p:sldMasterId id="2147483684" r:id="rId3"/>
    <p:sldMasterId id="2147483696" r:id="rId4"/>
  </p:sldMasterIdLst>
  <p:notesMasterIdLst>
    <p:notesMasterId r:id="rId26"/>
  </p:notesMasterIdLst>
  <p:handoutMasterIdLst>
    <p:handoutMasterId r:id="rId27"/>
  </p:handoutMasterIdLst>
  <p:sldIdLst>
    <p:sldId id="256" r:id="rId5"/>
    <p:sldId id="308" r:id="rId6"/>
    <p:sldId id="258" r:id="rId7"/>
    <p:sldId id="297" r:id="rId8"/>
    <p:sldId id="305" r:id="rId9"/>
    <p:sldId id="301" r:id="rId10"/>
    <p:sldId id="304" r:id="rId11"/>
    <p:sldId id="307" r:id="rId12"/>
    <p:sldId id="303" r:id="rId13"/>
    <p:sldId id="269" r:id="rId14"/>
    <p:sldId id="318" r:id="rId15"/>
    <p:sldId id="319" r:id="rId16"/>
    <p:sldId id="317" r:id="rId17"/>
    <p:sldId id="291" r:id="rId18"/>
    <p:sldId id="314" r:id="rId19"/>
    <p:sldId id="310" r:id="rId20"/>
    <p:sldId id="263" r:id="rId21"/>
    <p:sldId id="309" r:id="rId22"/>
    <p:sldId id="312" r:id="rId23"/>
    <p:sldId id="311" r:id="rId24"/>
    <p:sldId id="267" r:id="rId25"/>
  </p:sldIdLst>
  <p:sldSz cx="9144000" cy="6858000" type="screen4x3"/>
  <p:notesSz cx="6858000" cy="9144000"/>
  <p:defaultTextStyle>
    <a:defPPr>
      <a:defRPr lang="el-GR"/>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9CCCC"/>
    <a:srgbClr val="CC3366"/>
    <a:srgbClr val="BFE0D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88966" autoAdjust="0"/>
  </p:normalViewPr>
  <p:slideViewPr>
    <p:cSldViewPr snapToGrid="0">
      <p:cViewPr>
        <p:scale>
          <a:sx n="70" d="100"/>
          <a:sy n="70" d="100"/>
        </p:scale>
        <p:origin x="-1104" y="-852"/>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_rels/data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image" Target="../media/image25.png"/><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diagrams/_rels/data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jpeg"/><Relationship Id="rId5" Type="http://schemas.openxmlformats.org/officeDocument/2006/relationships/image" Target="../media/image47.png"/><Relationship Id="rId4" Type="http://schemas.openxmlformats.org/officeDocument/2006/relationships/image" Target="../media/image4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image" Target="../media/image25.png"/><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jpeg"/><Relationship Id="rId5" Type="http://schemas.openxmlformats.org/officeDocument/2006/relationships/image" Target="../media/image47.png"/><Relationship Id="rId4"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9D007C-573F-469F-9C97-7EB2F926D78D}"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l-GR"/>
        </a:p>
      </dgm:t>
    </dgm:pt>
    <dgm:pt modelId="{E4D6009B-594C-46CE-A258-06A8B6E1F17A}">
      <dgm:prSet custT="1"/>
      <dgm:spPr>
        <a:solidFill>
          <a:srgbClr val="99CCCC"/>
        </a:solidFill>
      </dgm:spPr>
      <dgm:t>
        <a:bodyPr/>
        <a:lstStyle/>
        <a:p>
          <a:pPr rtl="0"/>
          <a:r>
            <a:rPr lang="el-GR" sz="1600" b="1" dirty="0" smtClean="0">
              <a:solidFill>
                <a:srgbClr val="CC3366"/>
              </a:solidFill>
            </a:rPr>
            <a:t>Το αξίωμα: </a:t>
          </a:r>
          <a:r>
            <a:rPr lang="el-GR" sz="1600" b="1" dirty="0" smtClean="0">
              <a:solidFill>
                <a:schemeClr val="tx1"/>
              </a:solidFill>
            </a:rPr>
            <a:t>Σημερινές αποφάσεις για θέματα όπως η κλιματική αλλαγή, η εξάντληση των φυσικών πόρων </a:t>
          </a:r>
          <a:r>
            <a:rPr lang="en-US" sz="1600" b="1" dirty="0" smtClean="0">
              <a:solidFill>
                <a:schemeClr val="tx1"/>
              </a:solidFill>
            </a:rPr>
            <a:t> </a:t>
          </a:r>
          <a:r>
            <a:rPr lang="el-GR" sz="1600" b="1" dirty="0" smtClean="0">
              <a:solidFill>
                <a:schemeClr val="tx1"/>
              </a:solidFill>
            </a:rPr>
            <a:t>και η απώλεια της βιοποικιλότητας θα έχουν (και) </a:t>
          </a:r>
          <a:r>
            <a:rPr lang="en-US" sz="1600" b="1" dirty="0" smtClean="0">
              <a:solidFill>
                <a:schemeClr val="tx1"/>
              </a:solidFill>
            </a:rPr>
            <a:t>  </a:t>
          </a:r>
          <a:r>
            <a:rPr lang="el-GR" sz="1600" b="1" dirty="0" smtClean="0">
              <a:solidFill>
                <a:schemeClr val="tx1"/>
              </a:solidFill>
            </a:rPr>
            <a:t>μακροπρόθεσμες συνέπειες (και) για τις μελλοντικές γενιές</a:t>
          </a:r>
          <a:endParaRPr lang="el-GR" sz="1600" b="1" dirty="0">
            <a:solidFill>
              <a:schemeClr val="tx1"/>
            </a:solidFill>
          </a:endParaRPr>
        </a:p>
      </dgm:t>
    </dgm:pt>
    <dgm:pt modelId="{35CEC51B-E091-427C-A384-47CFCFE416BD}" type="parTrans" cxnId="{0632A7CA-D439-4464-B0EF-857CD4516BAD}">
      <dgm:prSet/>
      <dgm:spPr/>
      <dgm:t>
        <a:bodyPr/>
        <a:lstStyle/>
        <a:p>
          <a:endParaRPr lang="el-GR" sz="1600" b="1">
            <a:solidFill>
              <a:schemeClr val="tx1"/>
            </a:solidFill>
          </a:endParaRPr>
        </a:p>
      </dgm:t>
    </dgm:pt>
    <dgm:pt modelId="{9B842824-8F4E-4D10-975B-9F2EF497DD51}" type="sibTrans" cxnId="{0632A7CA-D439-4464-B0EF-857CD4516BAD}">
      <dgm:prSet/>
      <dgm:spPr/>
      <dgm:t>
        <a:bodyPr/>
        <a:lstStyle/>
        <a:p>
          <a:endParaRPr lang="el-GR" sz="1600" b="1">
            <a:solidFill>
              <a:schemeClr val="tx1"/>
            </a:solidFill>
          </a:endParaRPr>
        </a:p>
      </dgm:t>
    </dgm:pt>
    <dgm:pt modelId="{87412245-0732-415D-B372-3D7A07411D2E}">
      <dgm:prSet custT="1"/>
      <dgm:spPr>
        <a:solidFill>
          <a:srgbClr val="99CCCC"/>
        </a:solidFill>
      </dgm:spPr>
      <dgm:t>
        <a:bodyPr/>
        <a:lstStyle/>
        <a:p>
          <a:pPr rtl="0"/>
          <a:r>
            <a:rPr lang="el-GR" sz="1600" b="1" dirty="0" smtClean="0">
              <a:solidFill>
                <a:srgbClr val="CC3366"/>
              </a:solidFill>
            </a:rPr>
            <a:t>Τα δικαιώματα: </a:t>
          </a:r>
          <a:r>
            <a:rPr lang="el-GR" sz="1600" b="1" dirty="0" smtClean="0">
              <a:solidFill>
                <a:schemeClr val="tx1"/>
              </a:solidFill>
            </a:rPr>
            <a:t>Η συνθήκη του </a:t>
          </a:r>
          <a:r>
            <a:rPr lang="en-US" sz="1600" b="1" dirty="0" smtClean="0">
              <a:solidFill>
                <a:schemeClr val="tx1"/>
              </a:solidFill>
            </a:rPr>
            <a:t>Aarhus (</a:t>
          </a:r>
          <a:r>
            <a:rPr lang="el-GR" sz="1600" b="1" dirty="0" smtClean="0">
              <a:solidFill>
                <a:schemeClr val="tx1"/>
              </a:solidFill>
            </a:rPr>
            <a:t>1998) δίνει στους πολίτες δικαιώματα για τα περιβαλλοντικά θέματα: να ενημερώνονται, να συμμετέχουν στις διαδικασίες λήψης αποφάσεων και να προσφεύγουν στη δικαιοσύνη</a:t>
          </a:r>
          <a:endParaRPr lang="en-US" sz="1600" b="1" dirty="0">
            <a:solidFill>
              <a:schemeClr val="tx1"/>
            </a:solidFill>
          </a:endParaRPr>
        </a:p>
      </dgm:t>
    </dgm:pt>
    <dgm:pt modelId="{4C81D0DE-6BDB-4852-B09D-447208F71AB0}" type="parTrans" cxnId="{D45436D8-E1D7-456C-990B-13305AA70511}">
      <dgm:prSet/>
      <dgm:spPr/>
      <dgm:t>
        <a:bodyPr/>
        <a:lstStyle/>
        <a:p>
          <a:endParaRPr lang="el-GR" sz="1600" b="1">
            <a:solidFill>
              <a:schemeClr val="tx1"/>
            </a:solidFill>
          </a:endParaRPr>
        </a:p>
      </dgm:t>
    </dgm:pt>
    <dgm:pt modelId="{0B79559E-4134-4062-A3B4-405B488B4789}" type="sibTrans" cxnId="{D45436D8-E1D7-456C-990B-13305AA70511}">
      <dgm:prSet/>
      <dgm:spPr/>
      <dgm:t>
        <a:bodyPr/>
        <a:lstStyle/>
        <a:p>
          <a:endParaRPr lang="el-GR" sz="1600" b="1">
            <a:solidFill>
              <a:schemeClr val="tx1"/>
            </a:solidFill>
          </a:endParaRPr>
        </a:p>
      </dgm:t>
    </dgm:pt>
    <dgm:pt modelId="{7EA52AC4-46C9-4E7B-9632-B674EE7FA615}">
      <dgm:prSet custT="1"/>
      <dgm:spPr>
        <a:solidFill>
          <a:srgbClr val="99CCCC"/>
        </a:solidFill>
      </dgm:spPr>
      <dgm:t>
        <a:bodyPr/>
        <a:lstStyle/>
        <a:p>
          <a:pPr rtl="0"/>
          <a:r>
            <a:rPr lang="el-GR" sz="1600" b="1" dirty="0" smtClean="0">
              <a:solidFill>
                <a:srgbClr val="CC3366"/>
              </a:solidFill>
            </a:rPr>
            <a:t>Η πολιτική: </a:t>
          </a:r>
          <a:r>
            <a:rPr lang="el-GR" sz="1600" b="1" dirty="0" smtClean="0">
              <a:solidFill>
                <a:schemeClr val="tx1"/>
              </a:solidFill>
            </a:rPr>
            <a:t>Για την Ευρωπαϊκή Ένωση αποτελεί υψηλή προτεραιότητα η προώθηση της συμμετοχής των νέων στην πολιτική</a:t>
          </a:r>
          <a:endParaRPr lang="en-US" sz="1600" b="1" dirty="0">
            <a:solidFill>
              <a:schemeClr val="tx1"/>
            </a:solidFill>
          </a:endParaRPr>
        </a:p>
      </dgm:t>
    </dgm:pt>
    <dgm:pt modelId="{74ABDD51-AD43-4F29-AFF6-31BF8A3BDFD9}" type="parTrans" cxnId="{6B479DCA-E725-4F6B-B356-D1488BED7720}">
      <dgm:prSet/>
      <dgm:spPr/>
      <dgm:t>
        <a:bodyPr/>
        <a:lstStyle/>
        <a:p>
          <a:endParaRPr lang="el-GR" sz="1600" b="1">
            <a:solidFill>
              <a:schemeClr val="tx1"/>
            </a:solidFill>
          </a:endParaRPr>
        </a:p>
      </dgm:t>
    </dgm:pt>
    <dgm:pt modelId="{71DE029E-5DF0-4B89-87C9-07A8A652D63C}" type="sibTrans" cxnId="{6B479DCA-E725-4F6B-B356-D1488BED7720}">
      <dgm:prSet/>
      <dgm:spPr/>
      <dgm:t>
        <a:bodyPr/>
        <a:lstStyle/>
        <a:p>
          <a:endParaRPr lang="el-GR" sz="1600" b="1">
            <a:solidFill>
              <a:schemeClr val="tx1"/>
            </a:solidFill>
          </a:endParaRPr>
        </a:p>
      </dgm:t>
    </dgm:pt>
    <dgm:pt modelId="{46B61566-65E9-40BA-A540-75E86798B9F0}">
      <dgm:prSet custT="1"/>
      <dgm:spPr>
        <a:solidFill>
          <a:srgbClr val="99CCCC"/>
        </a:solidFill>
      </dgm:spPr>
      <dgm:t>
        <a:bodyPr/>
        <a:lstStyle/>
        <a:p>
          <a:pPr rtl="0"/>
          <a:r>
            <a:rPr lang="el-GR" sz="1600" b="1" dirty="0" smtClean="0">
              <a:solidFill>
                <a:srgbClr val="CC3366"/>
              </a:solidFill>
            </a:rPr>
            <a:t>Η πραγματικότητα: </a:t>
          </a:r>
          <a:r>
            <a:rPr lang="el-GR" sz="1600" b="1" dirty="0" smtClean="0">
              <a:solidFill>
                <a:schemeClr val="tx1"/>
              </a:solidFill>
            </a:rPr>
            <a:t>Οι μισοί από τους νέους στην Ευρώπη τείνουν να μην εμπιστεύονται την Ευρωπαϊκή Ένωση και δεν εκφράζουν ενδιαφέρον για συμμετοχή στις παραδοσιακές δημοκρατικές διαδικασίες, όπως είναι οι εκλογές</a:t>
          </a:r>
          <a:endParaRPr lang="el-GR" sz="1600" b="1" dirty="0">
            <a:solidFill>
              <a:schemeClr val="tx1"/>
            </a:solidFill>
          </a:endParaRPr>
        </a:p>
      </dgm:t>
    </dgm:pt>
    <dgm:pt modelId="{A1159190-238D-4F80-BFFA-CAFC8E42B13A}" type="parTrans" cxnId="{6259C42A-B80D-46EB-88AB-FE2EEAC74A50}">
      <dgm:prSet/>
      <dgm:spPr/>
      <dgm:t>
        <a:bodyPr/>
        <a:lstStyle/>
        <a:p>
          <a:endParaRPr lang="el-GR" sz="1600" b="1">
            <a:solidFill>
              <a:schemeClr val="tx1"/>
            </a:solidFill>
          </a:endParaRPr>
        </a:p>
      </dgm:t>
    </dgm:pt>
    <dgm:pt modelId="{FEF91444-A1A5-4E21-BFB2-3528AC8DBF8F}" type="sibTrans" cxnId="{6259C42A-B80D-46EB-88AB-FE2EEAC74A50}">
      <dgm:prSet/>
      <dgm:spPr/>
      <dgm:t>
        <a:bodyPr/>
        <a:lstStyle/>
        <a:p>
          <a:endParaRPr lang="el-GR" sz="1600" b="1">
            <a:solidFill>
              <a:schemeClr val="tx1"/>
            </a:solidFill>
          </a:endParaRPr>
        </a:p>
      </dgm:t>
    </dgm:pt>
    <dgm:pt modelId="{AB627F22-0597-49FC-A46C-BFA9B7A9E0EB}" type="pres">
      <dgm:prSet presAssocID="{1C9D007C-573F-469F-9C97-7EB2F926D78D}" presName="linear" presStyleCnt="0">
        <dgm:presLayoutVars>
          <dgm:animLvl val="lvl"/>
          <dgm:resizeHandles val="exact"/>
        </dgm:presLayoutVars>
      </dgm:prSet>
      <dgm:spPr/>
      <dgm:t>
        <a:bodyPr/>
        <a:lstStyle/>
        <a:p>
          <a:endParaRPr lang="el-GR"/>
        </a:p>
      </dgm:t>
    </dgm:pt>
    <dgm:pt modelId="{9144D3A4-07EF-4104-9389-359076BE8489}" type="pres">
      <dgm:prSet presAssocID="{E4D6009B-594C-46CE-A258-06A8B6E1F17A}" presName="parentText" presStyleLbl="node1" presStyleIdx="0" presStyleCnt="4">
        <dgm:presLayoutVars>
          <dgm:chMax val="0"/>
          <dgm:bulletEnabled val="1"/>
        </dgm:presLayoutVars>
      </dgm:prSet>
      <dgm:spPr/>
      <dgm:t>
        <a:bodyPr/>
        <a:lstStyle/>
        <a:p>
          <a:endParaRPr lang="el-GR"/>
        </a:p>
      </dgm:t>
    </dgm:pt>
    <dgm:pt modelId="{88F94874-4D5C-4B94-B849-C1FB247E19FD}" type="pres">
      <dgm:prSet presAssocID="{9B842824-8F4E-4D10-975B-9F2EF497DD51}" presName="spacer" presStyleCnt="0"/>
      <dgm:spPr/>
    </dgm:pt>
    <dgm:pt modelId="{0FD3E729-9E4F-43AB-AACE-7AE245ADF1A0}" type="pres">
      <dgm:prSet presAssocID="{87412245-0732-415D-B372-3D7A07411D2E}" presName="parentText" presStyleLbl="node1" presStyleIdx="1" presStyleCnt="4">
        <dgm:presLayoutVars>
          <dgm:chMax val="0"/>
          <dgm:bulletEnabled val="1"/>
        </dgm:presLayoutVars>
      </dgm:prSet>
      <dgm:spPr/>
      <dgm:t>
        <a:bodyPr/>
        <a:lstStyle/>
        <a:p>
          <a:endParaRPr lang="el-GR"/>
        </a:p>
      </dgm:t>
    </dgm:pt>
    <dgm:pt modelId="{7E1A284D-D3AD-40DD-A45B-F34F4C16BAD1}" type="pres">
      <dgm:prSet presAssocID="{0B79559E-4134-4062-A3B4-405B488B4789}" presName="spacer" presStyleCnt="0"/>
      <dgm:spPr/>
    </dgm:pt>
    <dgm:pt modelId="{8E239CF1-5486-4822-826E-E500AD77FD6E}" type="pres">
      <dgm:prSet presAssocID="{7EA52AC4-46C9-4E7B-9632-B674EE7FA615}" presName="parentText" presStyleLbl="node1" presStyleIdx="2" presStyleCnt="4" custLinFactNeighborY="24942">
        <dgm:presLayoutVars>
          <dgm:chMax val="0"/>
          <dgm:bulletEnabled val="1"/>
        </dgm:presLayoutVars>
      </dgm:prSet>
      <dgm:spPr/>
      <dgm:t>
        <a:bodyPr/>
        <a:lstStyle/>
        <a:p>
          <a:endParaRPr lang="el-GR"/>
        </a:p>
      </dgm:t>
    </dgm:pt>
    <dgm:pt modelId="{057770E2-2F5D-4F17-8F22-F8B3EF70A3EC}" type="pres">
      <dgm:prSet presAssocID="{71DE029E-5DF0-4B89-87C9-07A8A652D63C}" presName="spacer" presStyleCnt="0"/>
      <dgm:spPr/>
    </dgm:pt>
    <dgm:pt modelId="{469B8DD9-0743-4A12-8536-5A8849E79D16}" type="pres">
      <dgm:prSet presAssocID="{46B61566-65E9-40BA-A540-75E86798B9F0}" presName="parentText" presStyleLbl="node1" presStyleIdx="3" presStyleCnt="4">
        <dgm:presLayoutVars>
          <dgm:chMax val="0"/>
          <dgm:bulletEnabled val="1"/>
        </dgm:presLayoutVars>
      </dgm:prSet>
      <dgm:spPr/>
      <dgm:t>
        <a:bodyPr/>
        <a:lstStyle/>
        <a:p>
          <a:endParaRPr lang="el-GR"/>
        </a:p>
      </dgm:t>
    </dgm:pt>
  </dgm:ptLst>
  <dgm:cxnLst>
    <dgm:cxn modelId="{D45436D8-E1D7-456C-990B-13305AA70511}" srcId="{1C9D007C-573F-469F-9C97-7EB2F926D78D}" destId="{87412245-0732-415D-B372-3D7A07411D2E}" srcOrd="1" destOrd="0" parTransId="{4C81D0DE-6BDB-4852-B09D-447208F71AB0}" sibTransId="{0B79559E-4134-4062-A3B4-405B488B4789}"/>
    <dgm:cxn modelId="{0632A7CA-D439-4464-B0EF-857CD4516BAD}" srcId="{1C9D007C-573F-469F-9C97-7EB2F926D78D}" destId="{E4D6009B-594C-46CE-A258-06A8B6E1F17A}" srcOrd="0" destOrd="0" parTransId="{35CEC51B-E091-427C-A384-47CFCFE416BD}" sibTransId="{9B842824-8F4E-4D10-975B-9F2EF497DD51}"/>
    <dgm:cxn modelId="{6259C42A-B80D-46EB-88AB-FE2EEAC74A50}" srcId="{1C9D007C-573F-469F-9C97-7EB2F926D78D}" destId="{46B61566-65E9-40BA-A540-75E86798B9F0}" srcOrd="3" destOrd="0" parTransId="{A1159190-238D-4F80-BFFA-CAFC8E42B13A}" sibTransId="{FEF91444-A1A5-4E21-BFB2-3528AC8DBF8F}"/>
    <dgm:cxn modelId="{77D1D181-7086-436B-8DD0-90F47FFCC98C}" type="presOf" srcId="{E4D6009B-594C-46CE-A258-06A8B6E1F17A}" destId="{9144D3A4-07EF-4104-9389-359076BE8489}" srcOrd="0" destOrd="0" presId="urn:microsoft.com/office/officeart/2005/8/layout/vList2"/>
    <dgm:cxn modelId="{D9DA29CF-296D-4CF1-9E92-5FD2557C1234}" type="presOf" srcId="{87412245-0732-415D-B372-3D7A07411D2E}" destId="{0FD3E729-9E4F-43AB-AACE-7AE245ADF1A0}" srcOrd="0" destOrd="0" presId="urn:microsoft.com/office/officeart/2005/8/layout/vList2"/>
    <dgm:cxn modelId="{FAE0C25F-9499-441C-9556-C03013410083}" type="presOf" srcId="{1C9D007C-573F-469F-9C97-7EB2F926D78D}" destId="{AB627F22-0597-49FC-A46C-BFA9B7A9E0EB}" srcOrd="0" destOrd="0" presId="urn:microsoft.com/office/officeart/2005/8/layout/vList2"/>
    <dgm:cxn modelId="{6B479DCA-E725-4F6B-B356-D1488BED7720}" srcId="{1C9D007C-573F-469F-9C97-7EB2F926D78D}" destId="{7EA52AC4-46C9-4E7B-9632-B674EE7FA615}" srcOrd="2" destOrd="0" parTransId="{74ABDD51-AD43-4F29-AFF6-31BF8A3BDFD9}" sibTransId="{71DE029E-5DF0-4B89-87C9-07A8A652D63C}"/>
    <dgm:cxn modelId="{8B8C7117-A543-4334-9771-9F62C8BBB163}" type="presOf" srcId="{46B61566-65E9-40BA-A540-75E86798B9F0}" destId="{469B8DD9-0743-4A12-8536-5A8849E79D16}" srcOrd="0" destOrd="0" presId="urn:microsoft.com/office/officeart/2005/8/layout/vList2"/>
    <dgm:cxn modelId="{7C990D41-8698-4E09-BF35-713CB476ACA2}" type="presOf" srcId="{7EA52AC4-46C9-4E7B-9632-B674EE7FA615}" destId="{8E239CF1-5486-4822-826E-E500AD77FD6E}" srcOrd="0" destOrd="0" presId="urn:microsoft.com/office/officeart/2005/8/layout/vList2"/>
    <dgm:cxn modelId="{6A5C404A-2A6E-4EBA-A6C6-16417FD0E5BA}" type="presParOf" srcId="{AB627F22-0597-49FC-A46C-BFA9B7A9E0EB}" destId="{9144D3A4-07EF-4104-9389-359076BE8489}" srcOrd="0" destOrd="0" presId="urn:microsoft.com/office/officeart/2005/8/layout/vList2"/>
    <dgm:cxn modelId="{0DDC6FA2-D351-4CDC-9B44-58A4A23DE3D6}" type="presParOf" srcId="{AB627F22-0597-49FC-A46C-BFA9B7A9E0EB}" destId="{88F94874-4D5C-4B94-B849-C1FB247E19FD}" srcOrd="1" destOrd="0" presId="urn:microsoft.com/office/officeart/2005/8/layout/vList2"/>
    <dgm:cxn modelId="{26FD42A5-73E3-4E52-BE20-C599D7A0CDD6}" type="presParOf" srcId="{AB627F22-0597-49FC-A46C-BFA9B7A9E0EB}" destId="{0FD3E729-9E4F-43AB-AACE-7AE245ADF1A0}" srcOrd="2" destOrd="0" presId="urn:microsoft.com/office/officeart/2005/8/layout/vList2"/>
    <dgm:cxn modelId="{BFC47078-AC2E-47F8-A4E1-460AA5AD72E4}" type="presParOf" srcId="{AB627F22-0597-49FC-A46C-BFA9B7A9E0EB}" destId="{7E1A284D-D3AD-40DD-A45B-F34F4C16BAD1}" srcOrd="3" destOrd="0" presId="urn:microsoft.com/office/officeart/2005/8/layout/vList2"/>
    <dgm:cxn modelId="{90A3C010-518F-4169-BBCB-C57EF4A3383E}" type="presParOf" srcId="{AB627F22-0597-49FC-A46C-BFA9B7A9E0EB}" destId="{8E239CF1-5486-4822-826E-E500AD77FD6E}" srcOrd="4" destOrd="0" presId="urn:microsoft.com/office/officeart/2005/8/layout/vList2"/>
    <dgm:cxn modelId="{6190DD49-F1D7-48A7-8788-3A606E1DCF68}" type="presParOf" srcId="{AB627F22-0597-49FC-A46C-BFA9B7A9E0EB}" destId="{057770E2-2F5D-4F17-8F22-F8B3EF70A3EC}" srcOrd="5" destOrd="0" presId="urn:microsoft.com/office/officeart/2005/8/layout/vList2"/>
    <dgm:cxn modelId="{59FDAA07-7D88-497C-874B-305BC35DB378}" type="presParOf" srcId="{AB627F22-0597-49FC-A46C-BFA9B7A9E0EB}" destId="{469B8DD9-0743-4A12-8536-5A8849E79D16}" srcOrd="6" destOrd="0" presId="urn:microsoft.com/office/officeart/2005/8/layout/vList2"/>
  </dgm:cxnLst>
  <dgm:bg>
    <a:noFill/>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2186EF-749A-4F95-8743-4F9C7D7D1642}" type="doc">
      <dgm:prSet loTypeId="urn:microsoft.com/office/officeart/2008/layout/PictureStrips" loCatId="list" qsTypeId="urn:microsoft.com/office/officeart/2005/8/quickstyle/simple1" qsCatId="simple" csTypeId="urn:microsoft.com/office/officeart/2005/8/colors/accent1_1" csCatId="accent1" phldr="1"/>
      <dgm:spPr/>
    </dgm:pt>
    <dgm:pt modelId="{5CB63AE2-A53B-45E6-B629-0693879A4C29}">
      <dgm:prSet phldrT="[Text]" custT="1"/>
      <dgm:spPr>
        <a:solidFill>
          <a:srgbClr val="99CCCC">
            <a:alpha val="40000"/>
          </a:srgbClr>
        </a:solidFill>
      </dgm:spPr>
      <dgm:t>
        <a:bodyPr/>
        <a:lstStyle/>
        <a:p>
          <a:pPr algn="l"/>
          <a:r>
            <a:rPr lang="el-GR" sz="1600" dirty="0" smtClean="0"/>
            <a:t>ΟΔΙΚΑ ΚΑΙ ΜΕΤΑΦΟΡΕΣ</a:t>
          </a:r>
          <a:r>
            <a:rPr lang="en-US" sz="1600" dirty="0" smtClean="0"/>
            <a:t> </a:t>
          </a:r>
          <a:endParaRPr lang="el-GR" sz="1600" dirty="0"/>
        </a:p>
      </dgm:t>
    </dgm:pt>
    <dgm:pt modelId="{CA3578E1-2593-4F0A-B181-6BDABC27B862}" type="parTrans" cxnId="{FF4C0047-7949-4A93-99DD-44D9899AA41B}">
      <dgm:prSet/>
      <dgm:spPr/>
      <dgm:t>
        <a:bodyPr/>
        <a:lstStyle/>
        <a:p>
          <a:pPr algn="l"/>
          <a:endParaRPr lang="el-GR" sz="1600"/>
        </a:p>
      </dgm:t>
    </dgm:pt>
    <dgm:pt modelId="{8B1ED1A7-9C88-41D0-9419-EE2F3F2D4DA6}" type="sibTrans" cxnId="{FF4C0047-7949-4A93-99DD-44D9899AA41B}">
      <dgm:prSet/>
      <dgm:spPr/>
      <dgm:t>
        <a:bodyPr/>
        <a:lstStyle/>
        <a:p>
          <a:pPr algn="l"/>
          <a:endParaRPr lang="el-GR" sz="1600"/>
        </a:p>
      </dgm:t>
    </dgm:pt>
    <dgm:pt modelId="{BD32A31C-7CB6-4FC2-980F-4DF426034D8E}">
      <dgm:prSet phldrT="[Text]" custT="1"/>
      <dgm:spPr>
        <a:solidFill>
          <a:srgbClr val="99CCCC">
            <a:alpha val="40000"/>
          </a:srgbClr>
        </a:solidFill>
      </dgm:spPr>
      <dgm:t>
        <a:bodyPr/>
        <a:lstStyle/>
        <a:p>
          <a:pPr algn="l"/>
          <a:r>
            <a:rPr lang="el-GR" sz="1600" dirty="0" smtClean="0"/>
            <a:t>ΥΔΑΤΟΚΑΛΛΙΕΡΓΕΙΕΣ </a:t>
          </a:r>
          <a:endParaRPr lang="el-GR" sz="1600" dirty="0"/>
        </a:p>
      </dgm:t>
    </dgm:pt>
    <dgm:pt modelId="{A2EDC5AC-B990-4A16-8624-B0C79EE680BE}" type="parTrans" cxnId="{5222ED55-4CFD-4E3B-9C1C-32A5AB6A5EF6}">
      <dgm:prSet/>
      <dgm:spPr/>
      <dgm:t>
        <a:bodyPr/>
        <a:lstStyle/>
        <a:p>
          <a:pPr algn="l"/>
          <a:endParaRPr lang="el-GR" sz="1600"/>
        </a:p>
      </dgm:t>
    </dgm:pt>
    <dgm:pt modelId="{2939D928-8FD3-4AED-B904-74C1814E02A2}" type="sibTrans" cxnId="{5222ED55-4CFD-4E3B-9C1C-32A5AB6A5EF6}">
      <dgm:prSet/>
      <dgm:spPr/>
      <dgm:t>
        <a:bodyPr/>
        <a:lstStyle/>
        <a:p>
          <a:pPr algn="l"/>
          <a:endParaRPr lang="el-GR" sz="1600"/>
        </a:p>
      </dgm:t>
    </dgm:pt>
    <dgm:pt modelId="{9C882891-4624-42AA-91F6-09909DB02087}">
      <dgm:prSet phldrT="[Text]" custT="1"/>
      <dgm:spPr>
        <a:solidFill>
          <a:srgbClr val="99CCCC">
            <a:alpha val="40000"/>
          </a:srgbClr>
        </a:solidFill>
      </dgm:spPr>
      <dgm:t>
        <a:bodyPr/>
        <a:lstStyle/>
        <a:p>
          <a:pPr algn="l"/>
          <a:r>
            <a:rPr lang="el-GR" sz="1600" dirty="0" smtClean="0"/>
            <a:t>ΑΝΑΝΕΩΣΙΜΕΣ ΠΗΓΕΣ ΕΝΕΡΓΕΙΑΣ</a:t>
          </a:r>
          <a:endParaRPr lang="el-GR" sz="1600" dirty="0"/>
        </a:p>
      </dgm:t>
    </dgm:pt>
    <dgm:pt modelId="{9131C4F6-2739-4A44-B0EC-29E82E8E8614}" type="parTrans" cxnId="{D75568FE-A807-4EBF-BBE9-8F1CDAF1DEC8}">
      <dgm:prSet/>
      <dgm:spPr/>
      <dgm:t>
        <a:bodyPr/>
        <a:lstStyle/>
        <a:p>
          <a:pPr algn="l"/>
          <a:endParaRPr lang="el-GR" sz="1600"/>
        </a:p>
      </dgm:t>
    </dgm:pt>
    <dgm:pt modelId="{F793AAA7-62D6-4B2F-85D6-CADA2E67C1E1}" type="sibTrans" cxnId="{D75568FE-A807-4EBF-BBE9-8F1CDAF1DEC8}">
      <dgm:prSet/>
      <dgm:spPr/>
      <dgm:t>
        <a:bodyPr/>
        <a:lstStyle/>
        <a:p>
          <a:pPr algn="l"/>
          <a:endParaRPr lang="el-GR" sz="1600"/>
        </a:p>
      </dgm:t>
    </dgm:pt>
    <dgm:pt modelId="{9B3C9872-E15F-4D26-8F5B-81A2DB71E24D}">
      <dgm:prSet custT="1"/>
      <dgm:spPr>
        <a:solidFill>
          <a:srgbClr val="99CCCC">
            <a:alpha val="40000"/>
          </a:srgbClr>
        </a:solidFill>
      </dgm:spPr>
      <dgm:t>
        <a:bodyPr/>
        <a:lstStyle/>
        <a:p>
          <a:pPr algn="l"/>
          <a:r>
            <a:rPr lang="el-GR" sz="1600" dirty="0" smtClean="0"/>
            <a:t>ΚΤΗΝΟΤΡΟΦΙΚΕΣ</a:t>
          </a:r>
          <a:endParaRPr lang="el-GR" sz="1600" dirty="0"/>
        </a:p>
      </dgm:t>
    </dgm:pt>
    <dgm:pt modelId="{718C9D65-3AD8-41AE-8655-FC047AC9044D}" type="parTrans" cxnId="{F0622B08-047A-4B55-989C-F3D952ED2283}">
      <dgm:prSet/>
      <dgm:spPr/>
      <dgm:t>
        <a:bodyPr/>
        <a:lstStyle/>
        <a:p>
          <a:pPr algn="l"/>
          <a:endParaRPr lang="el-GR" sz="1600"/>
        </a:p>
      </dgm:t>
    </dgm:pt>
    <dgm:pt modelId="{60E88B2F-B8F0-4581-9A4A-A6632CEB3AAE}" type="sibTrans" cxnId="{F0622B08-047A-4B55-989C-F3D952ED2283}">
      <dgm:prSet/>
      <dgm:spPr/>
      <dgm:t>
        <a:bodyPr/>
        <a:lstStyle/>
        <a:p>
          <a:pPr algn="l"/>
          <a:endParaRPr lang="el-GR" sz="1600"/>
        </a:p>
      </dgm:t>
    </dgm:pt>
    <dgm:pt modelId="{2811477B-3246-438A-ABF7-059C316B5A25}">
      <dgm:prSet custT="1"/>
      <dgm:spPr>
        <a:solidFill>
          <a:srgbClr val="99CCCC">
            <a:alpha val="40000"/>
          </a:srgbClr>
        </a:solidFill>
      </dgm:spPr>
      <dgm:t>
        <a:bodyPr/>
        <a:lstStyle/>
        <a:p>
          <a:pPr algn="l"/>
          <a:r>
            <a:rPr lang="el-GR" sz="1600" u="none" dirty="0" smtClean="0"/>
            <a:t>ΤΟΥΡΙΣΜΟΣ</a:t>
          </a:r>
          <a:r>
            <a:rPr lang="en-US" sz="1600" u="sng" dirty="0" smtClean="0"/>
            <a:t> </a:t>
          </a:r>
          <a:endParaRPr lang="el-GR" sz="1600" u="sng" dirty="0"/>
        </a:p>
      </dgm:t>
    </dgm:pt>
    <dgm:pt modelId="{1521FCC6-7FF0-4433-925B-0ABD9E7CBBE4}" type="parTrans" cxnId="{950E37D1-9065-4272-8F3E-13D3768F7ABF}">
      <dgm:prSet/>
      <dgm:spPr/>
      <dgm:t>
        <a:bodyPr/>
        <a:lstStyle/>
        <a:p>
          <a:pPr algn="l"/>
          <a:endParaRPr lang="el-GR" sz="1600"/>
        </a:p>
      </dgm:t>
    </dgm:pt>
    <dgm:pt modelId="{52D8D3F4-AC9C-4B71-8FE1-15BE899818B3}" type="sibTrans" cxnId="{950E37D1-9065-4272-8F3E-13D3768F7ABF}">
      <dgm:prSet/>
      <dgm:spPr/>
      <dgm:t>
        <a:bodyPr/>
        <a:lstStyle/>
        <a:p>
          <a:pPr algn="l"/>
          <a:endParaRPr lang="el-GR" sz="1600"/>
        </a:p>
      </dgm:t>
    </dgm:pt>
    <dgm:pt modelId="{6C22B44E-D983-4AC3-86AE-B3235157D5E1}">
      <dgm:prSet custT="1"/>
      <dgm:spPr>
        <a:solidFill>
          <a:srgbClr val="99CCCC">
            <a:alpha val="40000"/>
          </a:srgbClr>
        </a:solidFill>
      </dgm:spPr>
      <dgm:t>
        <a:bodyPr/>
        <a:lstStyle/>
        <a:p>
          <a:pPr algn="l"/>
          <a:r>
            <a:rPr lang="el-GR" sz="1600" dirty="0" smtClean="0"/>
            <a:t>ΠΕΡΙΒΑΛΛΟΝΤΙΚΕΣ ΥΠΟΔΟΜΕΣ	</a:t>
          </a:r>
          <a:r>
            <a:rPr lang="en-US" sz="1600" dirty="0" smtClean="0"/>
            <a:t> </a:t>
          </a:r>
          <a:endParaRPr lang="el-GR" sz="1600" dirty="0"/>
        </a:p>
      </dgm:t>
    </dgm:pt>
    <dgm:pt modelId="{D415B997-36EB-4811-9411-BA0E60652683}" type="parTrans" cxnId="{C1CACD45-C325-4103-A460-00C2702F9E60}">
      <dgm:prSet/>
      <dgm:spPr/>
      <dgm:t>
        <a:bodyPr/>
        <a:lstStyle/>
        <a:p>
          <a:pPr algn="l"/>
          <a:endParaRPr lang="el-GR" sz="1600"/>
        </a:p>
      </dgm:t>
    </dgm:pt>
    <dgm:pt modelId="{4D27BADE-61E3-4CCD-BD86-E1CF06045603}" type="sibTrans" cxnId="{C1CACD45-C325-4103-A460-00C2702F9E60}">
      <dgm:prSet/>
      <dgm:spPr/>
      <dgm:t>
        <a:bodyPr/>
        <a:lstStyle/>
        <a:p>
          <a:pPr algn="l"/>
          <a:endParaRPr lang="el-GR" sz="1600"/>
        </a:p>
      </dgm:t>
    </dgm:pt>
    <dgm:pt modelId="{8D2AB3D4-159D-4958-AAF1-FF27D84DF7BD}">
      <dgm:prSet custT="1"/>
      <dgm:spPr>
        <a:solidFill>
          <a:srgbClr val="99CCCC">
            <a:alpha val="40000"/>
          </a:srgbClr>
        </a:solidFill>
      </dgm:spPr>
      <dgm:t>
        <a:bodyPr/>
        <a:lstStyle/>
        <a:p>
          <a:pPr algn="l"/>
          <a:r>
            <a:rPr lang="el-GR" sz="1600" dirty="0" smtClean="0"/>
            <a:t>ΛΑΤΟΜΕΙΑ</a:t>
          </a:r>
          <a:r>
            <a:rPr lang="en-US" sz="1600" dirty="0" smtClean="0"/>
            <a:t> </a:t>
          </a:r>
          <a:endParaRPr lang="el-GR" sz="1600" dirty="0"/>
        </a:p>
      </dgm:t>
    </dgm:pt>
    <dgm:pt modelId="{61295B3D-3B25-42D7-9DE9-3EF6F2593BB7}" type="parTrans" cxnId="{E04F8B71-303C-4537-A7B7-057E97895071}">
      <dgm:prSet/>
      <dgm:spPr/>
      <dgm:t>
        <a:bodyPr/>
        <a:lstStyle/>
        <a:p>
          <a:pPr algn="l"/>
          <a:endParaRPr lang="el-GR" sz="1600"/>
        </a:p>
      </dgm:t>
    </dgm:pt>
    <dgm:pt modelId="{26A43830-15C1-43C8-BFC5-2D35FD9E58DB}" type="sibTrans" cxnId="{E04F8B71-303C-4537-A7B7-057E97895071}">
      <dgm:prSet/>
      <dgm:spPr/>
      <dgm:t>
        <a:bodyPr/>
        <a:lstStyle/>
        <a:p>
          <a:pPr algn="l"/>
          <a:endParaRPr lang="el-GR" sz="1600"/>
        </a:p>
      </dgm:t>
    </dgm:pt>
    <dgm:pt modelId="{120660C5-0619-45BB-9BF2-10DF9B2014CD}">
      <dgm:prSet custT="1"/>
      <dgm:spPr>
        <a:solidFill>
          <a:srgbClr val="99CCCC">
            <a:alpha val="40000"/>
          </a:srgbClr>
        </a:solidFill>
      </dgm:spPr>
      <dgm:t>
        <a:bodyPr/>
        <a:lstStyle/>
        <a:p>
          <a:pPr algn="l"/>
          <a:r>
            <a:rPr lang="el-GR" sz="1600" dirty="0" smtClean="0"/>
            <a:t>ΛΙΜΕΝΙΚΑ</a:t>
          </a:r>
          <a:r>
            <a:rPr lang="en-US" sz="1600" dirty="0" smtClean="0"/>
            <a:t> </a:t>
          </a:r>
          <a:endParaRPr lang="el-GR" sz="1600" dirty="0"/>
        </a:p>
      </dgm:t>
    </dgm:pt>
    <dgm:pt modelId="{365F1311-7B57-4E2C-A8C3-CAE9A0F7FC79}" type="parTrans" cxnId="{B721B337-FF73-4696-BAC6-7E50F2DEF93C}">
      <dgm:prSet/>
      <dgm:spPr/>
      <dgm:t>
        <a:bodyPr/>
        <a:lstStyle/>
        <a:p>
          <a:pPr algn="l"/>
          <a:endParaRPr lang="el-GR" sz="1600"/>
        </a:p>
      </dgm:t>
    </dgm:pt>
    <dgm:pt modelId="{3CF908C3-9C78-4037-863E-8EDD5E5A3284}" type="sibTrans" cxnId="{B721B337-FF73-4696-BAC6-7E50F2DEF93C}">
      <dgm:prSet/>
      <dgm:spPr/>
      <dgm:t>
        <a:bodyPr/>
        <a:lstStyle/>
        <a:p>
          <a:pPr algn="l"/>
          <a:endParaRPr lang="el-GR" sz="1600"/>
        </a:p>
      </dgm:t>
    </dgm:pt>
    <dgm:pt modelId="{143C6FFA-704F-474E-B5AE-E8CCFC0A8A62}">
      <dgm:prSet custT="1"/>
      <dgm:spPr>
        <a:solidFill>
          <a:srgbClr val="99CCCC">
            <a:alpha val="40000"/>
          </a:srgbClr>
        </a:solidFill>
      </dgm:spPr>
      <dgm:t>
        <a:bodyPr/>
        <a:lstStyle/>
        <a:p>
          <a:pPr algn="l"/>
          <a:r>
            <a:rPr lang="el-GR" sz="1600" dirty="0" smtClean="0"/>
            <a:t>ΥΔΡΑΥΛΙΚΑ	</a:t>
          </a:r>
          <a:r>
            <a:rPr lang="en-US" sz="1600" dirty="0" smtClean="0"/>
            <a:t>  </a:t>
          </a:r>
          <a:endParaRPr lang="el-GR" sz="1600" dirty="0"/>
        </a:p>
      </dgm:t>
    </dgm:pt>
    <dgm:pt modelId="{AE4DE359-399D-4915-8E33-45DBEB09B457}" type="parTrans" cxnId="{6D11E5E9-438B-4F16-BC7B-13917925F612}">
      <dgm:prSet/>
      <dgm:spPr/>
      <dgm:t>
        <a:bodyPr/>
        <a:lstStyle/>
        <a:p>
          <a:pPr algn="l"/>
          <a:endParaRPr lang="el-GR" sz="1600"/>
        </a:p>
      </dgm:t>
    </dgm:pt>
    <dgm:pt modelId="{B110B85B-020D-4E3E-99A8-F53DBED30F3D}" type="sibTrans" cxnId="{6D11E5E9-438B-4F16-BC7B-13917925F612}">
      <dgm:prSet/>
      <dgm:spPr/>
      <dgm:t>
        <a:bodyPr/>
        <a:lstStyle/>
        <a:p>
          <a:pPr algn="l"/>
          <a:endParaRPr lang="el-GR" sz="1600"/>
        </a:p>
      </dgm:t>
    </dgm:pt>
    <dgm:pt modelId="{28EF186A-37C6-4876-87DE-3F30BE106C45}">
      <dgm:prSet custT="1"/>
      <dgm:spPr>
        <a:solidFill>
          <a:srgbClr val="99CCCC">
            <a:alpha val="40000"/>
          </a:srgbClr>
        </a:solidFill>
      </dgm:spPr>
      <dgm:t>
        <a:bodyPr/>
        <a:lstStyle/>
        <a:p>
          <a:pPr algn="l"/>
          <a:r>
            <a:rPr lang="el-GR" sz="1600" dirty="0" smtClean="0"/>
            <a:t>ΚΑΥΣΙΜΑ ΚΑΙ ΧΗΜΙΚΑ</a:t>
          </a:r>
          <a:endParaRPr lang="el-GR" sz="1600" dirty="0"/>
        </a:p>
      </dgm:t>
    </dgm:pt>
    <dgm:pt modelId="{E6357562-50C1-4873-9B7E-4205F5B30BEF}" type="parTrans" cxnId="{9B30845A-4884-4AEE-9DF3-67C759A93C2E}">
      <dgm:prSet/>
      <dgm:spPr/>
      <dgm:t>
        <a:bodyPr/>
        <a:lstStyle/>
        <a:p>
          <a:endParaRPr lang="el-GR" sz="1600"/>
        </a:p>
      </dgm:t>
    </dgm:pt>
    <dgm:pt modelId="{8BE2106F-E638-448D-949F-1F0302402D69}" type="sibTrans" cxnId="{9B30845A-4884-4AEE-9DF3-67C759A93C2E}">
      <dgm:prSet/>
      <dgm:spPr/>
      <dgm:t>
        <a:bodyPr/>
        <a:lstStyle/>
        <a:p>
          <a:endParaRPr lang="el-GR" sz="1600"/>
        </a:p>
      </dgm:t>
    </dgm:pt>
    <dgm:pt modelId="{7156F601-C35C-474C-BFDA-C2D26AC34644}">
      <dgm:prSet custT="1"/>
      <dgm:spPr>
        <a:solidFill>
          <a:srgbClr val="99CCCC">
            <a:alpha val="40000"/>
          </a:srgbClr>
        </a:solidFill>
      </dgm:spPr>
      <dgm:t>
        <a:bodyPr/>
        <a:lstStyle/>
        <a:p>
          <a:pPr algn="l"/>
          <a:r>
            <a:rPr lang="el-GR" sz="1600" dirty="0" smtClean="0"/>
            <a:t>ΒΙΟΜΗΧΑΝΙΚΕΣ ΔΡΑΣΤΗΡΙΟΤΗΤΕΣ</a:t>
          </a:r>
          <a:endParaRPr lang="el-GR" sz="1600" dirty="0"/>
        </a:p>
      </dgm:t>
    </dgm:pt>
    <dgm:pt modelId="{5E21AEB3-7D71-42A3-B87A-E919E90D0087}" type="parTrans" cxnId="{6E93E760-4A10-401D-B204-ECB14391DB8D}">
      <dgm:prSet/>
      <dgm:spPr/>
      <dgm:t>
        <a:bodyPr/>
        <a:lstStyle/>
        <a:p>
          <a:endParaRPr lang="el-GR" sz="1600"/>
        </a:p>
      </dgm:t>
    </dgm:pt>
    <dgm:pt modelId="{DA4F0868-0BB6-4C27-815B-8B091F08DA5E}" type="sibTrans" cxnId="{6E93E760-4A10-401D-B204-ECB14391DB8D}">
      <dgm:prSet/>
      <dgm:spPr/>
      <dgm:t>
        <a:bodyPr/>
        <a:lstStyle/>
        <a:p>
          <a:endParaRPr lang="el-GR" sz="1600"/>
        </a:p>
      </dgm:t>
    </dgm:pt>
    <dgm:pt modelId="{D5763DFA-3787-4D22-8639-98EA3C1E7B26}">
      <dgm:prSet custT="1"/>
      <dgm:spPr>
        <a:solidFill>
          <a:srgbClr val="99CCCC">
            <a:alpha val="40000"/>
          </a:srgbClr>
        </a:solidFill>
      </dgm:spPr>
      <dgm:t>
        <a:bodyPr/>
        <a:lstStyle/>
        <a:p>
          <a:pPr algn="l"/>
          <a:r>
            <a:rPr lang="el-GR" sz="1600" dirty="0" smtClean="0"/>
            <a:t>ΑΛΛΑ</a:t>
          </a:r>
          <a:endParaRPr lang="el-GR" sz="1600" dirty="0"/>
        </a:p>
      </dgm:t>
    </dgm:pt>
    <dgm:pt modelId="{C11EA074-A69E-4BEE-B1CE-F1B49C41B1D6}" type="parTrans" cxnId="{FA90379B-9A51-4973-B0CF-C401B51F7B54}">
      <dgm:prSet/>
      <dgm:spPr/>
      <dgm:t>
        <a:bodyPr/>
        <a:lstStyle/>
        <a:p>
          <a:endParaRPr lang="el-GR" sz="1600"/>
        </a:p>
      </dgm:t>
    </dgm:pt>
    <dgm:pt modelId="{179B7FE3-6F8D-4F52-9099-07816B138389}" type="sibTrans" cxnId="{FA90379B-9A51-4973-B0CF-C401B51F7B54}">
      <dgm:prSet/>
      <dgm:spPr/>
      <dgm:t>
        <a:bodyPr/>
        <a:lstStyle/>
        <a:p>
          <a:endParaRPr lang="el-GR" sz="1600"/>
        </a:p>
      </dgm:t>
    </dgm:pt>
    <dgm:pt modelId="{B0125B6F-8439-4C28-BFD0-1C86CA88DE2F}" type="pres">
      <dgm:prSet presAssocID="{792186EF-749A-4F95-8743-4F9C7D7D1642}" presName="Name0" presStyleCnt="0">
        <dgm:presLayoutVars>
          <dgm:dir/>
          <dgm:resizeHandles val="exact"/>
        </dgm:presLayoutVars>
      </dgm:prSet>
      <dgm:spPr/>
    </dgm:pt>
    <dgm:pt modelId="{E797C5D4-B35A-4BF2-B69F-A9B7FE41900B}" type="pres">
      <dgm:prSet presAssocID="{5CB63AE2-A53B-45E6-B629-0693879A4C29}" presName="composite" presStyleCnt="0"/>
      <dgm:spPr/>
    </dgm:pt>
    <dgm:pt modelId="{25C91ED6-14DB-4616-8043-F3FD1D91CFA2}" type="pres">
      <dgm:prSet presAssocID="{5CB63AE2-A53B-45E6-B629-0693879A4C29}" presName="rect1" presStyleLbl="trAlignAcc1" presStyleIdx="0" presStyleCnt="12">
        <dgm:presLayoutVars>
          <dgm:bulletEnabled val="1"/>
        </dgm:presLayoutVars>
      </dgm:prSet>
      <dgm:spPr/>
      <dgm:t>
        <a:bodyPr/>
        <a:lstStyle/>
        <a:p>
          <a:endParaRPr lang="en-US"/>
        </a:p>
      </dgm:t>
    </dgm:pt>
    <dgm:pt modelId="{9E556AB4-420D-4563-82B8-74A264437467}" type="pres">
      <dgm:prSet presAssocID="{5CB63AE2-A53B-45E6-B629-0693879A4C29}" presName="rect2" presStyleLbl="fgImgPlace1" presStyleIdx="0" presStyleCnt="12"/>
      <dgm:spPr>
        <a:blipFill rotWithShape="1">
          <a:blip xmlns:r="http://schemas.openxmlformats.org/officeDocument/2006/relationships" r:embed="rId1"/>
          <a:stretch>
            <a:fillRect/>
          </a:stretch>
        </a:blipFill>
      </dgm:spPr>
      <dgm:t>
        <a:bodyPr/>
        <a:lstStyle/>
        <a:p>
          <a:endParaRPr lang="en-US"/>
        </a:p>
      </dgm:t>
    </dgm:pt>
    <dgm:pt modelId="{95DE048B-9CB5-44E2-88BA-F321766EF65C}" type="pres">
      <dgm:prSet presAssocID="{8B1ED1A7-9C88-41D0-9419-EE2F3F2D4DA6}" presName="sibTrans" presStyleCnt="0"/>
      <dgm:spPr/>
    </dgm:pt>
    <dgm:pt modelId="{B1041875-21E4-4360-B366-08C74FFE40F7}" type="pres">
      <dgm:prSet presAssocID="{143C6FFA-704F-474E-B5AE-E8CCFC0A8A62}" presName="composite" presStyleCnt="0"/>
      <dgm:spPr/>
    </dgm:pt>
    <dgm:pt modelId="{7724ACA7-AB8B-4BE3-80F2-32D22E2D5899}" type="pres">
      <dgm:prSet presAssocID="{143C6FFA-704F-474E-B5AE-E8CCFC0A8A62}" presName="rect1" presStyleLbl="trAlignAcc1" presStyleIdx="1" presStyleCnt="12">
        <dgm:presLayoutVars>
          <dgm:bulletEnabled val="1"/>
        </dgm:presLayoutVars>
      </dgm:prSet>
      <dgm:spPr/>
      <dgm:t>
        <a:bodyPr/>
        <a:lstStyle/>
        <a:p>
          <a:endParaRPr lang="en-US"/>
        </a:p>
      </dgm:t>
    </dgm:pt>
    <dgm:pt modelId="{58A112A8-BDEF-46E6-B9A3-D7CA683E9BBE}" type="pres">
      <dgm:prSet presAssocID="{143C6FFA-704F-474E-B5AE-E8CCFC0A8A62}" presName="rect2" presStyleLbl="fgImgPlace1" presStyleIdx="1" presStyleCnt="12"/>
      <dgm:spPr>
        <a:blipFill>
          <a:blip xmlns:r="http://schemas.openxmlformats.org/officeDocument/2006/relationships" r:embed="rId2">
            <a:extLst>
              <a:ext uri="{28A0092B-C50C-407E-A947-70E740481C1C}">
                <a14:useLocalDpi xmlns:a14="http://schemas.microsoft.com/office/drawing/2010/main" xmlns="" val="0"/>
              </a:ext>
            </a:extLst>
          </a:blip>
          <a:srcRect/>
          <a:stretch>
            <a:fillRect t="-8000" b="-8000"/>
          </a:stretch>
        </a:blipFill>
      </dgm:spPr>
    </dgm:pt>
    <dgm:pt modelId="{1DE1BDE7-C9E6-46EE-9CD3-5B2FDAA1AF03}" type="pres">
      <dgm:prSet presAssocID="{B110B85B-020D-4E3E-99A8-F53DBED30F3D}" presName="sibTrans" presStyleCnt="0"/>
      <dgm:spPr/>
    </dgm:pt>
    <dgm:pt modelId="{9423BBA1-5435-4D80-A7B8-261C060CBB6F}" type="pres">
      <dgm:prSet presAssocID="{120660C5-0619-45BB-9BF2-10DF9B2014CD}" presName="composite" presStyleCnt="0"/>
      <dgm:spPr/>
    </dgm:pt>
    <dgm:pt modelId="{94668368-5CB1-40B3-8070-264A70295234}" type="pres">
      <dgm:prSet presAssocID="{120660C5-0619-45BB-9BF2-10DF9B2014CD}" presName="rect1" presStyleLbl="trAlignAcc1" presStyleIdx="2" presStyleCnt="12">
        <dgm:presLayoutVars>
          <dgm:bulletEnabled val="1"/>
        </dgm:presLayoutVars>
      </dgm:prSet>
      <dgm:spPr/>
      <dgm:t>
        <a:bodyPr/>
        <a:lstStyle/>
        <a:p>
          <a:endParaRPr lang="en-US"/>
        </a:p>
      </dgm:t>
    </dgm:pt>
    <dgm:pt modelId="{059B9164-8C11-4F8F-8EC7-411E6AD50F87}" type="pres">
      <dgm:prSet presAssocID="{120660C5-0619-45BB-9BF2-10DF9B2014CD}" presName="rect2" presStyleLbl="fgImgPlace1" presStyleIdx="2" presStyleCnt="12"/>
      <dgm:spPr>
        <a:blipFill>
          <a:blip xmlns:r="http://schemas.openxmlformats.org/officeDocument/2006/relationships" r:embed="rId3">
            <a:extLst>
              <a:ext uri="{28A0092B-C50C-407E-A947-70E740481C1C}">
                <a14:useLocalDpi xmlns:a14="http://schemas.microsoft.com/office/drawing/2010/main" xmlns="" val="0"/>
              </a:ext>
            </a:extLst>
          </a:blip>
          <a:srcRect/>
          <a:stretch>
            <a:fillRect t="-8000" b="-8000"/>
          </a:stretch>
        </a:blipFill>
      </dgm:spPr>
    </dgm:pt>
    <dgm:pt modelId="{616C557A-E946-4570-B59C-8A14D8C27570}" type="pres">
      <dgm:prSet presAssocID="{3CF908C3-9C78-4037-863E-8EDD5E5A3284}" presName="sibTrans" presStyleCnt="0"/>
      <dgm:spPr/>
    </dgm:pt>
    <dgm:pt modelId="{12028B6B-C835-41AC-B0CB-C44D7B8A6A43}" type="pres">
      <dgm:prSet presAssocID="{6C22B44E-D983-4AC3-86AE-B3235157D5E1}" presName="composite" presStyleCnt="0"/>
      <dgm:spPr/>
    </dgm:pt>
    <dgm:pt modelId="{0182DE3D-5819-436C-A98B-1BD6702611B7}" type="pres">
      <dgm:prSet presAssocID="{6C22B44E-D983-4AC3-86AE-B3235157D5E1}" presName="rect1" presStyleLbl="trAlignAcc1" presStyleIdx="3" presStyleCnt="12">
        <dgm:presLayoutVars>
          <dgm:bulletEnabled val="1"/>
        </dgm:presLayoutVars>
      </dgm:prSet>
      <dgm:spPr/>
      <dgm:t>
        <a:bodyPr/>
        <a:lstStyle/>
        <a:p>
          <a:endParaRPr lang="en-US"/>
        </a:p>
      </dgm:t>
    </dgm:pt>
    <dgm:pt modelId="{25740272-4695-4635-B79C-8982EFBE77EC}" type="pres">
      <dgm:prSet presAssocID="{6C22B44E-D983-4AC3-86AE-B3235157D5E1}" presName="rect2" presStyleLbl="fgImgPlace1" presStyleIdx="3" presStyleCnt="12"/>
      <dgm:spPr>
        <a:blipFill>
          <a:blip xmlns:r="http://schemas.openxmlformats.org/officeDocument/2006/relationships" r:embed="rId4">
            <a:extLst>
              <a:ext uri="{28A0092B-C50C-407E-A947-70E740481C1C}">
                <a14:useLocalDpi xmlns:a14="http://schemas.microsoft.com/office/drawing/2010/main" xmlns="" val="0"/>
              </a:ext>
            </a:extLst>
          </a:blip>
          <a:srcRect/>
          <a:stretch>
            <a:fillRect t="-8000" b="-8000"/>
          </a:stretch>
        </a:blipFill>
      </dgm:spPr>
    </dgm:pt>
    <dgm:pt modelId="{88F8C261-6850-4AAB-A087-188EDEC08B1C}" type="pres">
      <dgm:prSet presAssocID="{4D27BADE-61E3-4CCD-BD86-E1CF06045603}" presName="sibTrans" presStyleCnt="0"/>
      <dgm:spPr/>
    </dgm:pt>
    <dgm:pt modelId="{1695FE47-6EBD-4E21-A324-60B23E21F082}" type="pres">
      <dgm:prSet presAssocID="{8D2AB3D4-159D-4958-AAF1-FF27D84DF7BD}" presName="composite" presStyleCnt="0"/>
      <dgm:spPr/>
    </dgm:pt>
    <dgm:pt modelId="{3099437E-2F56-4AF3-BDCF-AC94867A264D}" type="pres">
      <dgm:prSet presAssocID="{8D2AB3D4-159D-4958-AAF1-FF27D84DF7BD}" presName="rect1" presStyleLbl="trAlignAcc1" presStyleIdx="4" presStyleCnt="12">
        <dgm:presLayoutVars>
          <dgm:bulletEnabled val="1"/>
        </dgm:presLayoutVars>
      </dgm:prSet>
      <dgm:spPr/>
      <dgm:t>
        <a:bodyPr/>
        <a:lstStyle/>
        <a:p>
          <a:endParaRPr lang="en-US"/>
        </a:p>
      </dgm:t>
    </dgm:pt>
    <dgm:pt modelId="{438A4BF2-5FA2-4152-B232-0CD633F8D3D5}" type="pres">
      <dgm:prSet presAssocID="{8D2AB3D4-159D-4958-AAF1-FF27D84DF7BD}" presName="rect2" presStyleLbl="fgImgPlace1" presStyleIdx="4" presStyleCnt="12"/>
      <dgm:spPr>
        <a:blipFill>
          <a:blip xmlns:r="http://schemas.openxmlformats.org/officeDocument/2006/relationships" r:embed="rId5">
            <a:extLst>
              <a:ext uri="{28A0092B-C50C-407E-A947-70E740481C1C}">
                <a14:useLocalDpi xmlns:a14="http://schemas.microsoft.com/office/drawing/2010/main" xmlns="" val="0"/>
              </a:ext>
            </a:extLst>
          </a:blip>
          <a:srcRect/>
          <a:stretch>
            <a:fillRect t="-8000" b="-8000"/>
          </a:stretch>
        </a:blipFill>
      </dgm:spPr>
    </dgm:pt>
    <dgm:pt modelId="{F907A3B5-5708-4FF9-AAC7-5221C434F332}" type="pres">
      <dgm:prSet presAssocID="{26A43830-15C1-43C8-BFC5-2D35FD9E58DB}" presName="sibTrans" presStyleCnt="0"/>
      <dgm:spPr/>
    </dgm:pt>
    <dgm:pt modelId="{B164AFB8-D144-4034-9E5B-5E06C5F46EC4}" type="pres">
      <dgm:prSet presAssocID="{2811477B-3246-438A-ABF7-059C316B5A25}" presName="composite" presStyleCnt="0"/>
      <dgm:spPr/>
    </dgm:pt>
    <dgm:pt modelId="{13717E8A-A18C-4708-8106-A2E39E8836E5}" type="pres">
      <dgm:prSet presAssocID="{2811477B-3246-438A-ABF7-059C316B5A25}" presName="rect1" presStyleLbl="trAlignAcc1" presStyleIdx="5" presStyleCnt="12">
        <dgm:presLayoutVars>
          <dgm:bulletEnabled val="1"/>
        </dgm:presLayoutVars>
      </dgm:prSet>
      <dgm:spPr/>
      <dgm:t>
        <a:bodyPr/>
        <a:lstStyle/>
        <a:p>
          <a:endParaRPr lang="en-US"/>
        </a:p>
      </dgm:t>
    </dgm:pt>
    <dgm:pt modelId="{9068332B-83C7-40CA-B6F1-D4EB099A4001}" type="pres">
      <dgm:prSet presAssocID="{2811477B-3246-438A-ABF7-059C316B5A25}" presName="rect2" presStyleLbl="fgImgPlace1" presStyleIdx="5" presStyleCnt="12"/>
      <dgm:spPr>
        <a:blipFill>
          <a:blip xmlns:r="http://schemas.openxmlformats.org/officeDocument/2006/relationships" r:embed="rId6">
            <a:extLst>
              <a:ext uri="{28A0092B-C50C-407E-A947-70E740481C1C}">
                <a14:useLocalDpi xmlns:a14="http://schemas.microsoft.com/office/drawing/2010/main" xmlns="" val="0"/>
              </a:ext>
            </a:extLst>
          </a:blip>
          <a:srcRect/>
          <a:stretch>
            <a:fillRect t="-8000" b="-8000"/>
          </a:stretch>
        </a:blipFill>
      </dgm:spPr>
    </dgm:pt>
    <dgm:pt modelId="{F228E13E-B6B5-46AD-A3C6-D9921C747056}" type="pres">
      <dgm:prSet presAssocID="{52D8D3F4-AC9C-4B71-8FE1-15BE899818B3}" presName="sibTrans" presStyleCnt="0"/>
      <dgm:spPr/>
    </dgm:pt>
    <dgm:pt modelId="{723817B0-0ED9-4C6B-ABAB-EB08182EA823}" type="pres">
      <dgm:prSet presAssocID="{9B3C9872-E15F-4D26-8F5B-81A2DB71E24D}" presName="composite" presStyleCnt="0"/>
      <dgm:spPr/>
    </dgm:pt>
    <dgm:pt modelId="{9FB37A8C-D71F-4480-B0E0-3BB3C15FBF7C}" type="pres">
      <dgm:prSet presAssocID="{9B3C9872-E15F-4D26-8F5B-81A2DB71E24D}" presName="rect1" presStyleLbl="trAlignAcc1" presStyleIdx="6" presStyleCnt="12">
        <dgm:presLayoutVars>
          <dgm:bulletEnabled val="1"/>
        </dgm:presLayoutVars>
      </dgm:prSet>
      <dgm:spPr/>
      <dgm:t>
        <a:bodyPr/>
        <a:lstStyle/>
        <a:p>
          <a:endParaRPr lang="en-US"/>
        </a:p>
      </dgm:t>
    </dgm:pt>
    <dgm:pt modelId="{5DBA63D1-9B6F-4D92-8DBD-E81D38DF1C92}" type="pres">
      <dgm:prSet presAssocID="{9B3C9872-E15F-4D26-8F5B-81A2DB71E24D}" presName="rect2" presStyleLbl="fgImgPlace1" presStyleIdx="6" presStyleCnt="12"/>
      <dgm:spPr>
        <a:blipFill>
          <a:blip xmlns:r="http://schemas.openxmlformats.org/officeDocument/2006/relationships" r:embed="rId7">
            <a:extLst>
              <a:ext uri="{28A0092B-C50C-407E-A947-70E740481C1C}">
                <a14:useLocalDpi xmlns:a14="http://schemas.microsoft.com/office/drawing/2010/main" xmlns="" val="0"/>
              </a:ext>
            </a:extLst>
          </a:blip>
          <a:srcRect/>
          <a:stretch>
            <a:fillRect t="-8000" b="-8000"/>
          </a:stretch>
        </a:blipFill>
      </dgm:spPr>
    </dgm:pt>
    <dgm:pt modelId="{CE004CFB-FEE3-4F3C-A379-7BB94B87D0DF}" type="pres">
      <dgm:prSet presAssocID="{60E88B2F-B8F0-4581-9A4A-A6632CEB3AAE}" presName="sibTrans" presStyleCnt="0"/>
      <dgm:spPr/>
    </dgm:pt>
    <dgm:pt modelId="{A21E2602-322E-4BFE-9D3D-15979EC44350}" type="pres">
      <dgm:prSet presAssocID="{BD32A31C-7CB6-4FC2-980F-4DF426034D8E}" presName="composite" presStyleCnt="0"/>
      <dgm:spPr/>
    </dgm:pt>
    <dgm:pt modelId="{21CEE677-B90A-4344-8C5F-38B99ACC3858}" type="pres">
      <dgm:prSet presAssocID="{BD32A31C-7CB6-4FC2-980F-4DF426034D8E}" presName="rect1" presStyleLbl="trAlignAcc1" presStyleIdx="7" presStyleCnt="12">
        <dgm:presLayoutVars>
          <dgm:bulletEnabled val="1"/>
        </dgm:presLayoutVars>
      </dgm:prSet>
      <dgm:spPr/>
      <dgm:t>
        <a:bodyPr/>
        <a:lstStyle/>
        <a:p>
          <a:endParaRPr lang="en-US"/>
        </a:p>
      </dgm:t>
    </dgm:pt>
    <dgm:pt modelId="{60E931CD-0486-44ED-9E0B-80CC7C874FB2}" type="pres">
      <dgm:prSet presAssocID="{BD32A31C-7CB6-4FC2-980F-4DF426034D8E}" presName="rect2" presStyleLbl="fgImgPlace1" presStyleIdx="7" presStyleCnt="12"/>
      <dgm:spPr>
        <a:blipFill>
          <a:blip xmlns:r="http://schemas.openxmlformats.org/officeDocument/2006/relationships" r:embed="rId8">
            <a:extLst>
              <a:ext uri="{28A0092B-C50C-407E-A947-70E740481C1C}">
                <a14:useLocalDpi xmlns:a14="http://schemas.microsoft.com/office/drawing/2010/main" xmlns="" val="0"/>
              </a:ext>
            </a:extLst>
          </a:blip>
          <a:srcRect/>
          <a:stretch>
            <a:fillRect t="-8000" b="-8000"/>
          </a:stretch>
        </a:blipFill>
      </dgm:spPr>
    </dgm:pt>
    <dgm:pt modelId="{54EB8B00-96ED-46EC-8A1C-A9BF3A40AA14}" type="pres">
      <dgm:prSet presAssocID="{2939D928-8FD3-4AED-B904-74C1814E02A2}" presName="sibTrans" presStyleCnt="0"/>
      <dgm:spPr/>
    </dgm:pt>
    <dgm:pt modelId="{5609D7E5-9407-42C8-9013-C014F30D7FB6}" type="pres">
      <dgm:prSet presAssocID="{7156F601-C35C-474C-BFDA-C2D26AC34644}" presName="composite" presStyleCnt="0"/>
      <dgm:spPr/>
    </dgm:pt>
    <dgm:pt modelId="{5FC11AA3-47EB-43EB-8EE9-E546DF4EB22B}" type="pres">
      <dgm:prSet presAssocID="{7156F601-C35C-474C-BFDA-C2D26AC34644}" presName="rect1" presStyleLbl="trAlignAcc1" presStyleIdx="8" presStyleCnt="12">
        <dgm:presLayoutVars>
          <dgm:bulletEnabled val="1"/>
        </dgm:presLayoutVars>
      </dgm:prSet>
      <dgm:spPr/>
      <dgm:t>
        <a:bodyPr/>
        <a:lstStyle/>
        <a:p>
          <a:endParaRPr lang="en-US"/>
        </a:p>
      </dgm:t>
    </dgm:pt>
    <dgm:pt modelId="{ABDEC11F-847C-4576-8177-69A722EF7489}" type="pres">
      <dgm:prSet presAssocID="{7156F601-C35C-474C-BFDA-C2D26AC34644}" presName="rect2" presStyleLbl="fgImgPlace1" presStyleIdx="8" presStyleCnt="12"/>
      <dgm:spPr>
        <a:blipFill>
          <a:blip xmlns:r="http://schemas.openxmlformats.org/officeDocument/2006/relationships" r:embed="rId9">
            <a:extLst>
              <a:ext uri="{28A0092B-C50C-407E-A947-70E740481C1C}">
                <a14:useLocalDpi xmlns:a14="http://schemas.microsoft.com/office/drawing/2010/main" xmlns="" val="0"/>
              </a:ext>
            </a:extLst>
          </a:blip>
          <a:srcRect/>
          <a:stretch>
            <a:fillRect t="-8000" b="-8000"/>
          </a:stretch>
        </a:blipFill>
      </dgm:spPr>
    </dgm:pt>
    <dgm:pt modelId="{818CE69E-0363-4EA0-9C79-902109FA135C}" type="pres">
      <dgm:prSet presAssocID="{DA4F0868-0BB6-4C27-815B-8B091F08DA5E}" presName="sibTrans" presStyleCnt="0"/>
      <dgm:spPr/>
    </dgm:pt>
    <dgm:pt modelId="{8583133B-DC89-464D-BAF6-98B292F80F66}" type="pres">
      <dgm:prSet presAssocID="{9C882891-4624-42AA-91F6-09909DB02087}" presName="composite" presStyleCnt="0"/>
      <dgm:spPr/>
    </dgm:pt>
    <dgm:pt modelId="{A16D6C02-7FE0-44F0-A5AA-CDD44D1396D8}" type="pres">
      <dgm:prSet presAssocID="{9C882891-4624-42AA-91F6-09909DB02087}" presName="rect1" presStyleLbl="trAlignAcc1" presStyleIdx="9" presStyleCnt="12">
        <dgm:presLayoutVars>
          <dgm:bulletEnabled val="1"/>
        </dgm:presLayoutVars>
      </dgm:prSet>
      <dgm:spPr/>
      <dgm:t>
        <a:bodyPr/>
        <a:lstStyle/>
        <a:p>
          <a:endParaRPr lang="en-US"/>
        </a:p>
      </dgm:t>
    </dgm:pt>
    <dgm:pt modelId="{B6136AEE-80D3-4F62-A74B-F5B5B18BF7BC}" type="pres">
      <dgm:prSet presAssocID="{9C882891-4624-42AA-91F6-09909DB02087}" presName="rect2" presStyleLbl="fgImgPlace1" presStyleIdx="9" presStyleCnt="12"/>
      <dgm:spPr>
        <a:blipFill>
          <a:blip xmlns:r="http://schemas.openxmlformats.org/officeDocument/2006/relationships" r:embed="rId10">
            <a:extLst>
              <a:ext uri="{28A0092B-C50C-407E-A947-70E740481C1C}">
                <a14:useLocalDpi xmlns:a14="http://schemas.microsoft.com/office/drawing/2010/main" xmlns="" val="0"/>
              </a:ext>
            </a:extLst>
          </a:blip>
          <a:srcRect/>
          <a:stretch>
            <a:fillRect t="-8000" b="-8000"/>
          </a:stretch>
        </a:blipFill>
      </dgm:spPr>
    </dgm:pt>
    <dgm:pt modelId="{D83E2675-C2EF-4642-96F4-295FD2A8244D}" type="pres">
      <dgm:prSet presAssocID="{F793AAA7-62D6-4B2F-85D6-CADA2E67C1E1}" presName="sibTrans" presStyleCnt="0"/>
      <dgm:spPr/>
    </dgm:pt>
    <dgm:pt modelId="{39179C61-0F25-4639-ACD8-44BEF2C04429}" type="pres">
      <dgm:prSet presAssocID="{28EF186A-37C6-4876-87DE-3F30BE106C45}" presName="composite" presStyleCnt="0"/>
      <dgm:spPr/>
    </dgm:pt>
    <dgm:pt modelId="{DD8233D5-186D-4C07-BFE2-67B2934038BC}" type="pres">
      <dgm:prSet presAssocID="{28EF186A-37C6-4876-87DE-3F30BE106C45}" presName="rect1" presStyleLbl="trAlignAcc1" presStyleIdx="10" presStyleCnt="12">
        <dgm:presLayoutVars>
          <dgm:bulletEnabled val="1"/>
        </dgm:presLayoutVars>
      </dgm:prSet>
      <dgm:spPr/>
      <dgm:t>
        <a:bodyPr/>
        <a:lstStyle/>
        <a:p>
          <a:endParaRPr lang="en-US"/>
        </a:p>
      </dgm:t>
    </dgm:pt>
    <dgm:pt modelId="{7DC74D99-D989-4CC1-BD82-9D70A42B92CE}" type="pres">
      <dgm:prSet presAssocID="{28EF186A-37C6-4876-87DE-3F30BE106C45}" presName="rect2" presStyleLbl="fgImgPlace1" presStyleIdx="10" presStyleCnt="12"/>
      <dgm:spPr>
        <a:blipFill>
          <a:blip xmlns:r="http://schemas.openxmlformats.org/officeDocument/2006/relationships" r:embed="rId11">
            <a:extLst>
              <a:ext uri="{28A0092B-C50C-407E-A947-70E740481C1C}">
                <a14:useLocalDpi xmlns:a14="http://schemas.microsoft.com/office/drawing/2010/main" xmlns="" val="0"/>
              </a:ext>
            </a:extLst>
          </a:blip>
          <a:srcRect/>
          <a:stretch>
            <a:fillRect t="-8000" b="-8000"/>
          </a:stretch>
        </a:blipFill>
      </dgm:spPr>
    </dgm:pt>
    <dgm:pt modelId="{EBE3DA11-4672-457F-B053-32BC8054709B}" type="pres">
      <dgm:prSet presAssocID="{8BE2106F-E638-448D-949F-1F0302402D69}" presName="sibTrans" presStyleCnt="0"/>
      <dgm:spPr/>
    </dgm:pt>
    <dgm:pt modelId="{82F179DB-5CD8-4C44-A880-D711CC830EE8}" type="pres">
      <dgm:prSet presAssocID="{D5763DFA-3787-4D22-8639-98EA3C1E7B26}" presName="composite" presStyleCnt="0"/>
      <dgm:spPr/>
    </dgm:pt>
    <dgm:pt modelId="{BEE924EB-92CE-4A26-AF7D-AEEB24B9DCA8}" type="pres">
      <dgm:prSet presAssocID="{D5763DFA-3787-4D22-8639-98EA3C1E7B26}" presName="rect1" presStyleLbl="trAlignAcc1" presStyleIdx="11" presStyleCnt="12">
        <dgm:presLayoutVars>
          <dgm:bulletEnabled val="1"/>
        </dgm:presLayoutVars>
      </dgm:prSet>
      <dgm:spPr/>
      <dgm:t>
        <a:bodyPr/>
        <a:lstStyle/>
        <a:p>
          <a:endParaRPr lang="en-US"/>
        </a:p>
      </dgm:t>
    </dgm:pt>
    <dgm:pt modelId="{E40823EE-32F8-4AD5-B222-DC869FB7ABFF}" type="pres">
      <dgm:prSet presAssocID="{D5763DFA-3787-4D22-8639-98EA3C1E7B26}" presName="rect2" presStyleLbl="fgImgPlace1" presStyleIdx="11" presStyleCnt="12"/>
      <dgm:spPr>
        <a:blipFill>
          <a:blip xmlns:r="http://schemas.openxmlformats.org/officeDocument/2006/relationships" r:embed="rId12">
            <a:extLst>
              <a:ext uri="{28A0092B-C50C-407E-A947-70E740481C1C}">
                <a14:useLocalDpi xmlns:a14="http://schemas.microsoft.com/office/drawing/2010/main" xmlns="" val="0"/>
              </a:ext>
            </a:extLst>
          </a:blip>
          <a:srcRect/>
          <a:stretch>
            <a:fillRect t="-8000" b="-8000"/>
          </a:stretch>
        </a:blipFill>
      </dgm:spPr>
    </dgm:pt>
  </dgm:ptLst>
  <dgm:cxnLst>
    <dgm:cxn modelId="{FF4C0047-7949-4A93-99DD-44D9899AA41B}" srcId="{792186EF-749A-4F95-8743-4F9C7D7D1642}" destId="{5CB63AE2-A53B-45E6-B629-0693879A4C29}" srcOrd="0" destOrd="0" parTransId="{CA3578E1-2593-4F0A-B181-6BDABC27B862}" sibTransId="{8B1ED1A7-9C88-41D0-9419-EE2F3F2D4DA6}"/>
    <dgm:cxn modelId="{6E93E760-4A10-401D-B204-ECB14391DB8D}" srcId="{792186EF-749A-4F95-8743-4F9C7D7D1642}" destId="{7156F601-C35C-474C-BFDA-C2D26AC34644}" srcOrd="8" destOrd="0" parTransId="{5E21AEB3-7D71-42A3-B87A-E919E90D0087}" sibTransId="{DA4F0868-0BB6-4C27-815B-8B091F08DA5E}"/>
    <dgm:cxn modelId="{C1CACD45-C325-4103-A460-00C2702F9E60}" srcId="{792186EF-749A-4F95-8743-4F9C7D7D1642}" destId="{6C22B44E-D983-4AC3-86AE-B3235157D5E1}" srcOrd="3" destOrd="0" parTransId="{D415B997-36EB-4811-9411-BA0E60652683}" sibTransId="{4D27BADE-61E3-4CCD-BD86-E1CF06045603}"/>
    <dgm:cxn modelId="{B721B337-FF73-4696-BAC6-7E50F2DEF93C}" srcId="{792186EF-749A-4F95-8743-4F9C7D7D1642}" destId="{120660C5-0619-45BB-9BF2-10DF9B2014CD}" srcOrd="2" destOrd="0" parTransId="{365F1311-7B57-4E2C-A8C3-CAE9A0F7FC79}" sibTransId="{3CF908C3-9C78-4037-863E-8EDD5E5A3284}"/>
    <dgm:cxn modelId="{6E484F31-7081-4FC7-A7D7-0AA2F7C43FED}" type="presOf" srcId="{9B3C9872-E15F-4D26-8F5B-81A2DB71E24D}" destId="{9FB37A8C-D71F-4480-B0E0-3BB3C15FBF7C}" srcOrd="0" destOrd="0" presId="urn:microsoft.com/office/officeart/2008/layout/PictureStrips"/>
    <dgm:cxn modelId="{E04F8B71-303C-4537-A7B7-057E97895071}" srcId="{792186EF-749A-4F95-8743-4F9C7D7D1642}" destId="{8D2AB3D4-159D-4958-AAF1-FF27D84DF7BD}" srcOrd="4" destOrd="0" parTransId="{61295B3D-3B25-42D7-9DE9-3EF6F2593BB7}" sibTransId="{26A43830-15C1-43C8-BFC5-2D35FD9E58DB}"/>
    <dgm:cxn modelId="{11852936-AB38-4304-AD50-088545924B65}" type="presOf" srcId="{6C22B44E-D983-4AC3-86AE-B3235157D5E1}" destId="{0182DE3D-5819-436C-A98B-1BD6702611B7}" srcOrd="0" destOrd="0" presId="urn:microsoft.com/office/officeart/2008/layout/PictureStrips"/>
    <dgm:cxn modelId="{8EFFE822-0401-4C0B-BA10-8DB5C419817B}" type="presOf" srcId="{8D2AB3D4-159D-4958-AAF1-FF27D84DF7BD}" destId="{3099437E-2F56-4AF3-BDCF-AC94867A264D}" srcOrd="0" destOrd="0" presId="urn:microsoft.com/office/officeart/2008/layout/PictureStrips"/>
    <dgm:cxn modelId="{E99B97A3-D66B-4F89-BE2B-F12D4C956E46}" type="presOf" srcId="{792186EF-749A-4F95-8743-4F9C7D7D1642}" destId="{B0125B6F-8439-4C28-BFD0-1C86CA88DE2F}" srcOrd="0" destOrd="0" presId="urn:microsoft.com/office/officeart/2008/layout/PictureStrips"/>
    <dgm:cxn modelId="{6D11E5E9-438B-4F16-BC7B-13917925F612}" srcId="{792186EF-749A-4F95-8743-4F9C7D7D1642}" destId="{143C6FFA-704F-474E-B5AE-E8CCFC0A8A62}" srcOrd="1" destOrd="0" parTransId="{AE4DE359-399D-4915-8E33-45DBEB09B457}" sibTransId="{B110B85B-020D-4E3E-99A8-F53DBED30F3D}"/>
    <dgm:cxn modelId="{950E37D1-9065-4272-8F3E-13D3768F7ABF}" srcId="{792186EF-749A-4F95-8743-4F9C7D7D1642}" destId="{2811477B-3246-438A-ABF7-059C316B5A25}" srcOrd="5" destOrd="0" parTransId="{1521FCC6-7FF0-4433-925B-0ABD9E7CBBE4}" sibTransId="{52D8D3F4-AC9C-4B71-8FE1-15BE899818B3}"/>
    <dgm:cxn modelId="{D2F6C6E9-1444-46F5-94DB-A1B89C882824}" type="presOf" srcId="{D5763DFA-3787-4D22-8639-98EA3C1E7B26}" destId="{BEE924EB-92CE-4A26-AF7D-AEEB24B9DCA8}" srcOrd="0" destOrd="0" presId="urn:microsoft.com/office/officeart/2008/layout/PictureStrips"/>
    <dgm:cxn modelId="{40BDC58E-B153-4172-BC8D-F770002ED087}" type="presOf" srcId="{28EF186A-37C6-4876-87DE-3F30BE106C45}" destId="{DD8233D5-186D-4C07-BFE2-67B2934038BC}" srcOrd="0" destOrd="0" presId="urn:microsoft.com/office/officeart/2008/layout/PictureStrips"/>
    <dgm:cxn modelId="{D75568FE-A807-4EBF-BBE9-8F1CDAF1DEC8}" srcId="{792186EF-749A-4F95-8743-4F9C7D7D1642}" destId="{9C882891-4624-42AA-91F6-09909DB02087}" srcOrd="9" destOrd="0" parTransId="{9131C4F6-2739-4A44-B0EC-29E82E8E8614}" sibTransId="{F793AAA7-62D6-4B2F-85D6-CADA2E67C1E1}"/>
    <dgm:cxn modelId="{4C1D7D27-85BB-48E0-AA1A-0B3117AE29D5}" type="presOf" srcId="{120660C5-0619-45BB-9BF2-10DF9B2014CD}" destId="{94668368-5CB1-40B3-8070-264A70295234}" srcOrd="0" destOrd="0" presId="urn:microsoft.com/office/officeart/2008/layout/PictureStrips"/>
    <dgm:cxn modelId="{77E73796-8A53-40FA-A5F3-F2F182AD3E22}" type="presOf" srcId="{BD32A31C-7CB6-4FC2-980F-4DF426034D8E}" destId="{21CEE677-B90A-4344-8C5F-38B99ACC3858}" srcOrd="0" destOrd="0" presId="urn:microsoft.com/office/officeart/2008/layout/PictureStrips"/>
    <dgm:cxn modelId="{0D996D34-F7DD-4785-B430-FF6AD04A0FDD}" type="presOf" srcId="{7156F601-C35C-474C-BFDA-C2D26AC34644}" destId="{5FC11AA3-47EB-43EB-8EE9-E546DF4EB22B}" srcOrd="0" destOrd="0" presId="urn:microsoft.com/office/officeart/2008/layout/PictureStrips"/>
    <dgm:cxn modelId="{F0622B08-047A-4B55-989C-F3D952ED2283}" srcId="{792186EF-749A-4F95-8743-4F9C7D7D1642}" destId="{9B3C9872-E15F-4D26-8F5B-81A2DB71E24D}" srcOrd="6" destOrd="0" parTransId="{718C9D65-3AD8-41AE-8655-FC047AC9044D}" sibTransId="{60E88B2F-B8F0-4581-9A4A-A6632CEB3AAE}"/>
    <dgm:cxn modelId="{9B30845A-4884-4AEE-9DF3-67C759A93C2E}" srcId="{792186EF-749A-4F95-8743-4F9C7D7D1642}" destId="{28EF186A-37C6-4876-87DE-3F30BE106C45}" srcOrd="10" destOrd="0" parTransId="{E6357562-50C1-4873-9B7E-4205F5B30BEF}" sibTransId="{8BE2106F-E638-448D-949F-1F0302402D69}"/>
    <dgm:cxn modelId="{A98F7246-A1B8-416E-B3B5-C8606ECE1ECA}" type="presOf" srcId="{9C882891-4624-42AA-91F6-09909DB02087}" destId="{A16D6C02-7FE0-44F0-A5AA-CDD44D1396D8}" srcOrd="0" destOrd="0" presId="urn:microsoft.com/office/officeart/2008/layout/PictureStrips"/>
    <dgm:cxn modelId="{0747C3DC-07AB-4853-806D-A2C176213FF9}" type="presOf" srcId="{2811477B-3246-438A-ABF7-059C316B5A25}" destId="{13717E8A-A18C-4708-8106-A2E39E8836E5}" srcOrd="0" destOrd="0" presId="urn:microsoft.com/office/officeart/2008/layout/PictureStrips"/>
    <dgm:cxn modelId="{94FEC691-E271-4E4E-949E-F4763969DE6E}" type="presOf" srcId="{5CB63AE2-A53B-45E6-B629-0693879A4C29}" destId="{25C91ED6-14DB-4616-8043-F3FD1D91CFA2}" srcOrd="0" destOrd="0" presId="urn:microsoft.com/office/officeart/2008/layout/PictureStrips"/>
    <dgm:cxn modelId="{5222ED55-4CFD-4E3B-9C1C-32A5AB6A5EF6}" srcId="{792186EF-749A-4F95-8743-4F9C7D7D1642}" destId="{BD32A31C-7CB6-4FC2-980F-4DF426034D8E}" srcOrd="7" destOrd="0" parTransId="{A2EDC5AC-B990-4A16-8624-B0C79EE680BE}" sibTransId="{2939D928-8FD3-4AED-B904-74C1814E02A2}"/>
    <dgm:cxn modelId="{FA90379B-9A51-4973-B0CF-C401B51F7B54}" srcId="{792186EF-749A-4F95-8743-4F9C7D7D1642}" destId="{D5763DFA-3787-4D22-8639-98EA3C1E7B26}" srcOrd="11" destOrd="0" parTransId="{C11EA074-A69E-4BEE-B1CE-F1B49C41B1D6}" sibTransId="{179B7FE3-6F8D-4F52-9099-07816B138389}"/>
    <dgm:cxn modelId="{D7739CA1-3B71-4A6E-8707-FE86DBA07DA3}" type="presOf" srcId="{143C6FFA-704F-474E-B5AE-E8CCFC0A8A62}" destId="{7724ACA7-AB8B-4BE3-80F2-32D22E2D5899}" srcOrd="0" destOrd="0" presId="urn:microsoft.com/office/officeart/2008/layout/PictureStrips"/>
    <dgm:cxn modelId="{CF419656-8F83-4A26-A7FF-5A408B59AAC4}" type="presParOf" srcId="{B0125B6F-8439-4C28-BFD0-1C86CA88DE2F}" destId="{E797C5D4-B35A-4BF2-B69F-A9B7FE41900B}" srcOrd="0" destOrd="0" presId="urn:microsoft.com/office/officeart/2008/layout/PictureStrips"/>
    <dgm:cxn modelId="{A665E967-93C6-4344-A8C6-CA5C8EDE9474}" type="presParOf" srcId="{E797C5D4-B35A-4BF2-B69F-A9B7FE41900B}" destId="{25C91ED6-14DB-4616-8043-F3FD1D91CFA2}" srcOrd="0" destOrd="0" presId="urn:microsoft.com/office/officeart/2008/layout/PictureStrips"/>
    <dgm:cxn modelId="{9F8CDAAA-7CF5-42DD-8CDC-5B193BA4A731}" type="presParOf" srcId="{E797C5D4-B35A-4BF2-B69F-A9B7FE41900B}" destId="{9E556AB4-420D-4563-82B8-74A264437467}" srcOrd="1" destOrd="0" presId="urn:microsoft.com/office/officeart/2008/layout/PictureStrips"/>
    <dgm:cxn modelId="{B5055C12-FC6B-4F09-ABF1-A9C0704CDD19}" type="presParOf" srcId="{B0125B6F-8439-4C28-BFD0-1C86CA88DE2F}" destId="{95DE048B-9CB5-44E2-88BA-F321766EF65C}" srcOrd="1" destOrd="0" presId="urn:microsoft.com/office/officeart/2008/layout/PictureStrips"/>
    <dgm:cxn modelId="{0E119F08-C929-420B-BE14-DEF83F6DB38A}" type="presParOf" srcId="{B0125B6F-8439-4C28-BFD0-1C86CA88DE2F}" destId="{B1041875-21E4-4360-B366-08C74FFE40F7}" srcOrd="2" destOrd="0" presId="urn:microsoft.com/office/officeart/2008/layout/PictureStrips"/>
    <dgm:cxn modelId="{0521DBBA-9F93-4B51-9A4C-FCC058AD43AF}" type="presParOf" srcId="{B1041875-21E4-4360-B366-08C74FFE40F7}" destId="{7724ACA7-AB8B-4BE3-80F2-32D22E2D5899}" srcOrd="0" destOrd="0" presId="urn:microsoft.com/office/officeart/2008/layout/PictureStrips"/>
    <dgm:cxn modelId="{6799AD38-E12D-41CB-AE73-D7204AF2CB2C}" type="presParOf" srcId="{B1041875-21E4-4360-B366-08C74FFE40F7}" destId="{58A112A8-BDEF-46E6-B9A3-D7CA683E9BBE}" srcOrd="1" destOrd="0" presId="urn:microsoft.com/office/officeart/2008/layout/PictureStrips"/>
    <dgm:cxn modelId="{E2B4D54D-D32D-4B9B-B488-71F7760DDF2F}" type="presParOf" srcId="{B0125B6F-8439-4C28-BFD0-1C86CA88DE2F}" destId="{1DE1BDE7-C9E6-46EE-9CD3-5B2FDAA1AF03}" srcOrd="3" destOrd="0" presId="urn:microsoft.com/office/officeart/2008/layout/PictureStrips"/>
    <dgm:cxn modelId="{36EC82BA-7002-49D3-A50D-B76E1B9F082E}" type="presParOf" srcId="{B0125B6F-8439-4C28-BFD0-1C86CA88DE2F}" destId="{9423BBA1-5435-4D80-A7B8-261C060CBB6F}" srcOrd="4" destOrd="0" presId="urn:microsoft.com/office/officeart/2008/layout/PictureStrips"/>
    <dgm:cxn modelId="{F8E227D4-F8F1-45CC-877F-83B7D8611D7C}" type="presParOf" srcId="{9423BBA1-5435-4D80-A7B8-261C060CBB6F}" destId="{94668368-5CB1-40B3-8070-264A70295234}" srcOrd="0" destOrd="0" presId="urn:microsoft.com/office/officeart/2008/layout/PictureStrips"/>
    <dgm:cxn modelId="{51A95BEB-8A63-436A-8073-AAD50DBED47A}" type="presParOf" srcId="{9423BBA1-5435-4D80-A7B8-261C060CBB6F}" destId="{059B9164-8C11-4F8F-8EC7-411E6AD50F87}" srcOrd="1" destOrd="0" presId="urn:microsoft.com/office/officeart/2008/layout/PictureStrips"/>
    <dgm:cxn modelId="{F73C81A2-1E00-494F-90DF-82AB28FF6FC2}" type="presParOf" srcId="{B0125B6F-8439-4C28-BFD0-1C86CA88DE2F}" destId="{616C557A-E946-4570-B59C-8A14D8C27570}" srcOrd="5" destOrd="0" presId="urn:microsoft.com/office/officeart/2008/layout/PictureStrips"/>
    <dgm:cxn modelId="{91DFB1D7-335D-420E-AAC9-63E97A755F8F}" type="presParOf" srcId="{B0125B6F-8439-4C28-BFD0-1C86CA88DE2F}" destId="{12028B6B-C835-41AC-B0CB-C44D7B8A6A43}" srcOrd="6" destOrd="0" presId="urn:microsoft.com/office/officeart/2008/layout/PictureStrips"/>
    <dgm:cxn modelId="{83DDE35D-2F93-4DC2-BD9C-0002B05A6059}" type="presParOf" srcId="{12028B6B-C835-41AC-B0CB-C44D7B8A6A43}" destId="{0182DE3D-5819-436C-A98B-1BD6702611B7}" srcOrd="0" destOrd="0" presId="urn:microsoft.com/office/officeart/2008/layout/PictureStrips"/>
    <dgm:cxn modelId="{8B565229-BEA0-4B78-8C60-C9BA259B3A85}" type="presParOf" srcId="{12028B6B-C835-41AC-B0CB-C44D7B8A6A43}" destId="{25740272-4695-4635-B79C-8982EFBE77EC}" srcOrd="1" destOrd="0" presId="urn:microsoft.com/office/officeart/2008/layout/PictureStrips"/>
    <dgm:cxn modelId="{A57647E6-D5EC-4893-BE9C-62108CB7F870}" type="presParOf" srcId="{B0125B6F-8439-4C28-BFD0-1C86CA88DE2F}" destId="{88F8C261-6850-4AAB-A087-188EDEC08B1C}" srcOrd="7" destOrd="0" presId="urn:microsoft.com/office/officeart/2008/layout/PictureStrips"/>
    <dgm:cxn modelId="{CC0D2F08-FEAF-40B8-9246-A7EBE8A6F6B6}" type="presParOf" srcId="{B0125B6F-8439-4C28-BFD0-1C86CA88DE2F}" destId="{1695FE47-6EBD-4E21-A324-60B23E21F082}" srcOrd="8" destOrd="0" presId="urn:microsoft.com/office/officeart/2008/layout/PictureStrips"/>
    <dgm:cxn modelId="{8D5243DC-5772-41CA-AC91-28C3214AEE81}" type="presParOf" srcId="{1695FE47-6EBD-4E21-A324-60B23E21F082}" destId="{3099437E-2F56-4AF3-BDCF-AC94867A264D}" srcOrd="0" destOrd="0" presId="urn:microsoft.com/office/officeart/2008/layout/PictureStrips"/>
    <dgm:cxn modelId="{7551F785-5137-43F3-A548-E89AD76475FD}" type="presParOf" srcId="{1695FE47-6EBD-4E21-A324-60B23E21F082}" destId="{438A4BF2-5FA2-4152-B232-0CD633F8D3D5}" srcOrd="1" destOrd="0" presId="urn:microsoft.com/office/officeart/2008/layout/PictureStrips"/>
    <dgm:cxn modelId="{00534851-205C-464A-A635-3D76641EBD9C}" type="presParOf" srcId="{B0125B6F-8439-4C28-BFD0-1C86CA88DE2F}" destId="{F907A3B5-5708-4FF9-AAC7-5221C434F332}" srcOrd="9" destOrd="0" presId="urn:microsoft.com/office/officeart/2008/layout/PictureStrips"/>
    <dgm:cxn modelId="{550A417B-FAE1-4055-AD64-203300A8E3B6}" type="presParOf" srcId="{B0125B6F-8439-4C28-BFD0-1C86CA88DE2F}" destId="{B164AFB8-D144-4034-9E5B-5E06C5F46EC4}" srcOrd="10" destOrd="0" presId="urn:microsoft.com/office/officeart/2008/layout/PictureStrips"/>
    <dgm:cxn modelId="{EEFDD905-D649-4159-B223-A4881E375F0C}" type="presParOf" srcId="{B164AFB8-D144-4034-9E5B-5E06C5F46EC4}" destId="{13717E8A-A18C-4708-8106-A2E39E8836E5}" srcOrd="0" destOrd="0" presId="urn:microsoft.com/office/officeart/2008/layout/PictureStrips"/>
    <dgm:cxn modelId="{8EDC7175-0292-416B-A03A-386E61BF8687}" type="presParOf" srcId="{B164AFB8-D144-4034-9E5B-5E06C5F46EC4}" destId="{9068332B-83C7-40CA-B6F1-D4EB099A4001}" srcOrd="1" destOrd="0" presId="urn:microsoft.com/office/officeart/2008/layout/PictureStrips"/>
    <dgm:cxn modelId="{B3456758-ABAC-4695-A1BA-47FEEAF74B05}" type="presParOf" srcId="{B0125B6F-8439-4C28-BFD0-1C86CA88DE2F}" destId="{F228E13E-B6B5-46AD-A3C6-D9921C747056}" srcOrd="11" destOrd="0" presId="urn:microsoft.com/office/officeart/2008/layout/PictureStrips"/>
    <dgm:cxn modelId="{D26D68A0-8992-4E35-8DC4-AA0F96F10822}" type="presParOf" srcId="{B0125B6F-8439-4C28-BFD0-1C86CA88DE2F}" destId="{723817B0-0ED9-4C6B-ABAB-EB08182EA823}" srcOrd="12" destOrd="0" presId="urn:microsoft.com/office/officeart/2008/layout/PictureStrips"/>
    <dgm:cxn modelId="{8F61AE2D-05FD-4E8B-922D-FFB8ABB911BD}" type="presParOf" srcId="{723817B0-0ED9-4C6B-ABAB-EB08182EA823}" destId="{9FB37A8C-D71F-4480-B0E0-3BB3C15FBF7C}" srcOrd="0" destOrd="0" presId="urn:microsoft.com/office/officeart/2008/layout/PictureStrips"/>
    <dgm:cxn modelId="{D105D5DF-5886-4019-BB7D-8037BB39736B}" type="presParOf" srcId="{723817B0-0ED9-4C6B-ABAB-EB08182EA823}" destId="{5DBA63D1-9B6F-4D92-8DBD-E81D38DF1C92}" srcOrd="1" destOrd="0" presId="urn:microsoft.com/office/officeart/2008/layout/PictureStrips"/>
    <dgm:cxn modelId="{5EDF722D-F3DD-455D-B191-83EAAD155AEC}" type="presParOf" srcId="{B0125B6F-8439-4C28-BFD0-1C86CA88DE2F}" destId="{CE004CFB-FEE3-4F3C-A379-7BB94B87D0DF}" srcOrd="13" destOrd="0" presId="urn:microsoft.com/office/officeart/2008/layout/PictureStrips"/>
    <dgm:cxn modelId="{72A55B28-235D-4B9C-91ED-1CD24F420720}" type="presParOf" srcId="{B0125B6F-8439-4C28-BFD0-1C86CA88DE2F}" destId="{A21E2602-322E-4BFE-9D3D-15979EC44350}" srcOrd="14" destOrd="0" presId="urn:microsoft.com/office/officeart/2008/layout/PictureStrips"/>
    <dgm:cxn modelId="{FBD5272E-01FB-4905-99A1-958F64AF96A4}" type="presParOf" srcId="{A21E2602-322E-4BFE-9D3D-15979EC44350}" destId="{21CEE677-B90A-4344-8C5F-38B99ACC3858}" srcOrd="0" destOrd="0" presId="urn:microsoft.com/office/officeart/2008/layout/PictureStrips"/>
    <dgm:cxn modelId="{03C88686-60B9-46D6-B1FA-784879149048}" type="presParOf" srcId="{A21E2602-322E-4BFE-9D3D-15979EC44350}" destId="{60E931CD-0486-44ED-9E0B-80CC7C874FB2}" srcOrd="1" destOrd="0" presId="urn:microsoft.com/office/officeart/2008/layout/PictureStrips"/>
    <dgm:cxn modelId="{5DE4E3C4-5C6F-4CDE-B2D3-743150FFAA89}" type="presParOf" srcId="{B0125B6F-8439-4C28-BFD0-1C86CA88DE2F}" destId="{54EB8B00-96ED-46EC-8A1C-A9BF3A40AA14}" srcOrd="15" destOrd="0" presId="urn:microsoft.com/office/officeart/2008/layout/PictureStrips"/>
    <dgm:cxn modelId="{2301EE1E-06F6-4E14-B748-AC034D47B0C7}" type="presParOf" srcId="{B0125B6F-8439-4C28-BFD0-1C86CA88DE2F}" destId="{5609D7E5-9407-42C8-9013-C014F30D7FB6}" srcOrd="16" destOrd="0" presId="urn:microsoft.com/office/officeart/2008/layout/PictureStrips"/>
    <dgm:cxn modelId="{DA3342E4-6E88-4BC8-B18E-2C365F277DB3}" type="presParOf" srcId="{5609D7E5-9407-42C8-9013-C014F30D7FB6}" destId="{5FC11AA3-47EB-43EB-8EE9-E546DF4EB22B}" srcOrd="0" destOrd="0" presId="urn:microsoft.com/office/officeart/2008/layout/PictureStrips"/>
    <dgm:cxn modelId="{2DE012AB-B8D4-4E29-9375-CE2523CDFE20}" type="presParOf" srcId="{5609D7E5-9407-42C8-9013-C014F30D7FB6}" destId="{ABDEC11F-847C-4576-8177-69A722EF7489}" srcOrd="1" destOrd="0" presId="urn:microsoft.com/office/officeart/2008/layout/PictureStrips"/>
    <dgm:cxn modelId="{935CB67B-F00E-49DB-9ADC-0D1E8A65C2D3}" type="presParOf" srcId="{B0125B6F-8439-4C28-BFD0-1C86CA88DE2F}" destId="{818CE69E-0363-4EA0-9C79-902109FA135C}" srcOrd="17" destOrd="0" presId="urn:microsoft.com/office/officeart/2008/layout/PictureStrips"/>
    <dgm:cxn modelId="{58A1FC12-B127-42A3-99F1-B28B8810E4AD}" type="presParOf" srcId="{B0125B6F-8439-4C28-BFD0-1C86CA88DE2F}" destId="{8583133B-DC89-464D-BAF6-98B292F80F66}" srcOrd="18" destOrd="0" presId="urn:microsoft.com/office/officeart/2008/layout/PictureStrips"/>
    <dgm:cxn modelId="{3BCCE70D-1DF0-49F7-8830-CF53A78FF0F8}" type="presParOf" srcId="{8583133B-DC89-464D-BAF6-98B292F80F66}" destId="{A16D6C02-7FE0-44F0-A5AA-CDD44D1396D8}" srcOrd="0" destOrd="0" presId="urn:microsoft.com/office/officeart/2008/layout/PictureStrips"/>
    <dgm:cxn modelId="{02E4BDE1-CAFB-4D84-849F-ED5246583C28}" type="presParOf" srcId="{8583133B-DC89-464D-BAF6-98B292F80F66}" destId="{B6136AEE-80D3-4F62-A74B-F5B5B18BF7BC}" srcOrd="1" destOrd="0" presId="urn:microsoft.com/office/officeart/2008/layout/PictureStrips"/>
    <dgm:cxn modelId="{A65B4376-6DD5-4A51-8430-991BDA93AA96}" type="presParOf" srcId="{B0125B6F-8439-4C28-BFD0-1C86CA88DE2F}" destId="{D83E2675-C2EF-4642-96F4-295FD2A8244D}" srcOrd="19" destOrd="0" presId="urn:microsoft.com/office/officeart/2008/layout/PictureStrips"/>
    <dgm:cxn modelId="{D8945860-9FB0-4E7A-AB13-546E734535D5}" type="presParOf" srcId="{B0125B6F-8439-4C28-BFD0-1C86CA88DE2F}" destId="{39179C61-0F25-4639-ACD8-44BEF2C04429}" srcOrd="20" destOrd="0" presId="urn:microsoft.com/office/officeart/2008/layout/PictureStrips"/>
    <dgm:cxn modelId="{2BA2B96B-264B-43B3-A8E9-A1C493569AC8}" type="presParOf" srcId="{39179C61-0F25-4639-ACD8-44BEF2C04429}" destId="{DD8233D5-186D-4C07-BFE2-67B2934038BC}" srcOrd="0" destOrd="0" presId="urn:microsoft.com/office/officeart/2008/layout/PictureStrips"/>
    <dgm:cxn modelId="{A831E567-C090-45B1-992E-C695498A4D1C}" type="presParOf" srcId="{39179C61-0F25-4639-ACD8-44BEF2C04429}" destId="{7DC74D99-D989-4CC1-BD82-9D70A42B92CE}" srcOrd="1" destOrd="0" presId="urn:microsoft.com/office/officeart/2008/layout/PictureStrips"/>
    <dgm:cxn modelId="{48C0EF5A-E233-4381-8D60-D3908578A4EB}" type="presParOf" srcId="{B0125B6F-8439-4C28-BFD0-1C86CA88DE2F}" destId="{EBE3DA11-4672-457F-B053-32BC8054709B}" srcOrd="21" destOrd="0" presId="urn:microsoft.com/office/officeart/2008/layout/PictureStrips"/>
    <dgm:cxn modelId="{1AD3E525-3E84-4B8C-B862-719775C72CAA}" type="presParOf" srcId="{B0125B6F-8439-4C28-BFD0-1C86CA88DE2F}" destId="{82F179DB-5CD8-4C44-A880-D711CC830EE8}" srcOrd="22" destOrd="0" presId="urn:microsoft.com/office/officeart/2008/layout/PictureStrips"/>
    <dgm:cxn modelId="{5AC429DA-F8B6-4061-9077-30888ADD2041}" type="presParOf" srcId="{82F179DB-5CD8-4C44-A880-D711CC830EE8}" destId="{BEE924EB-92CE-4A26-AF7D-AEEB24B9DCA8}" srcOrd="0" destOrd="0" presId="urn:microsoft.com/office/officeart/2008/layout/PictureStrips"/>
    <dgm:cxn modelId="{1783CB1C-13E8-46E1-B3F3-56D381E7026F}" type="presParOf" srcId="{82F179DB-5CD8-4C44-A880-D711CC830EE8}" destId="{E40823EE-32F8-4AD5-B222-DC869FB7ABFF}" srcOrd="1" destOrd="0" presId="urn:microsoft.com/office/officeart/2008/layout/PictureStrips"/>
  </dgm:cxnLst>
  <dgm:bg/>
  <dgm:whole>
    <a:ln w="3175">
      <a:noFill/>
    </a:ln>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E3BC65-90EC-4D9F-886C-843E76DCA2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DAA907BE-2929-433A-83C6-9152F59B1605}">
      <dgm:prSet custT="1"/>
      <dgm:spPr>
        <a:solidFill>
          <a:srgbClr val="99CCCC"/>
        </a:solidFill>
      </dgm:spPr>
      <dgm:t>
        <a:bodyPr/>
        <a:lstStyle/>
        <a:p>
          <a:pPr rtl="0"/>
          <a:r>
            <a:rPr lang="el-GR" sz="1600" b="1" dirty="0" smtClean="0">
              <a:solidFill>
                <a:schemeClr val="tx1"/>
              </a:solidFill>
            </a:rPr>
            <a:t>Ενίσχυση της συμμετοχής των </a:t>
          </a:r>
          <a:r>
            <a:rPr lang="el-GR" sz="1600" b="1" dirty="0" err="1" smtClean="0">
              <a:solidFill>
                <a:schemeClr val="tx1"/>
              </a:solidFill>
            </a:rPr>
            <a:t>νεών</a:t>
          </a:r>
          <a:r>
            <a:rPr lang="el-GR" sz="1600" b="1" dirty="0" smtClean="0">
              <a:solidFill>
                <a:schemeClr val="tx1"/>
              </a:solidFill>
            </a:rPr>
            <a:t> στις διαβουλεύσεις των Μελετών περιβαλλοντικών επιπτώσεων της Περιφέρειας Κρήτης.</a:t>
          </a:r>
          <a:endParaRPr lang="el-GR" sz="1600" b="1" dirty="0">
            <a:solidFill>
              <a:schemeClr val="tx1"/>
            </a:solidFill>
          </a:endParaRPr>
        </a:p>
      </dgm:t>
    </dgm:pt>
    <dgm:pt modelId="{8F5032EB-02EB-4DB5-A2FA-19BF04112E3C}" type="parTrans" cxnId="{5E28CAD8-06F6-42C5-AB86-A11044AF5EF7}">
      <dgm:prSet/>
      <dgm:spPr/>
      <dgm:t>
        <a:bodyPr/>
        <a:lstStyle/>
        <a:p>
          <a:endParaRPr lang="el-GR" sz="1600" b="1">
            <a:solidFill>
              <a:schemeClr val="tx1"/>
            </a:solidFill>
          </a:endParaRPr>
        </a:p>
      </dgm:t>
    </dgm:pt>
    <dgm:pt modelId="{B03B1DAE-CBEA-499E-826E-0468E8328A45}" type="sibTrans" cxnId="{5E28CAD8-06F6-42C5-AB86-A11044AF5EF7}">
      <dgm:prSet/>
      <dgm:spPr/>
      <dgm:t>
        <a:bodyPr/>
        <a:lstStyle/>
        <a:p>
          <a:endParaRPr lang="el-GR" sz="1600" b="1">
            <a:solidFill>
              <a:schemeClr val="tx1"/>
            </a:solidFill>
          </a:endParaRPr>
        </a:p>
      </dgm:t>
    </dgm:pt>
    <dgm:pt modelId="{7F07F05C-C422-43FF-B61E-B5D721C53998}">
      <dgm:prSet custT="1"/>
      <dgm:spPr>
        <a:solidFill>
          <a:srgbClr val="99CCCC"/>
        </a:solidFill>
      </dgm:spPr>
      <dgm:t>
        <a:bodyPr/>
        <a:lstStyle/>
        <a:p>
          <a:pPr rtl="0"/>
          <a:r>
            <a:rPr lang="el-GR" sz="1600" b="1" dirty="0" smtClean="0">
              <a:solidFill>
                <a:schemeClr val="tx1"/>
              </a:solidFill>
            </a:rPr>
            <a:t>Κατά το δυνατό μη τεχνικά στοιχεία, με απλουστευμένο και περιληπτικό τρόπο</a:t>
          </a:r>
          <a:endParaRPr lang="el-GR" sz="1600" b="1" dirty="0">
            <a:solidFill>
              <a:schemeClr val="tx1"/>
            </a:solidFill>
          </a:endParaRPr>
        </a:p>
      </dgm:t>
    </dgm:pt>
    <dgm:pt modelId="{30A924DA-F650-48A9-B745-13F86E61B16F}" type="parTrans" cxnId="{B448ACB9-C149-4F38-A130-695312233C4A}">
      <dgm:prSet/>
      <dgm:spPr/>
      <dgm:t>
        <a:bodyPr/>
        <a:lstStyle/>
        <a:p>
          <a:endParaRPr lang="el-GR" sz="1600" b="1">
            <a:solidFill>
              <a:schemeClr val="tx1"/>
            </a:solidFill>
          </a:endParaRPr>
        </a:p>
      </dgm:t>
    </dgm:pt>
    <dgm:pt modelId="{77BCA418-9A45-4694-9B14-7EE4E58C3A23}" type="sibTrans" cxnId="{B448ACB9-C149-4F38-A130-695312233C4A}">
      <dgm:prSet/>
      <dgm:spPr/>
      <dgm:t>
        <a:bodyPr/>
        <a:lstStyle/>
        <a:p>
          <a:endParaRPr lang="el-GR" sz="1600" b="1">
            <a:solidFill>
              <a:schemeClr val="tx1"/>
            </a:solidFill>
          </a:endParaRPr>
        </a:p>
      </dgm:t>
    </dgm:pt>
    <dgm:pt modelId="{77192B2C-3693-4730-B0F3-644F166EEC10}">
      <dgm:prSet custT="1"/>
      <dgm:spPr>
        <a:solidFill>
          <a:srgbClr val="99CCCC"/>
        </a:solidFill>
      </dgm:spPr>
      <dgm:t>
        <a:bodyPr/>
        <a:lstStyle/>
        <a:p>
          <a:pPr rtl="0"/>
          <a:r>
            <a:rPr lang="el-GR" sz="1600" b="1" dirty="0" smtClean="0">
              <a:solidFill>
                <a:schemeClr val="tx1"/>
              </a:solidFill>
            </a:rPr>
            <a:t>Φωτογραφίες, χάρτες θέασης  κλπ που κάνουν πιο ελκυστικό τον διάλογο. </a:t>
          </a:r>
          <a:endParaRPr lang="el-GR" sz="1600" b="1" dirty="0">
            <a:solidFill>
              <a:schemeClr val="tx1"/>
            </a:solidFill>
          </a:endParaRPr>
        </a:p>
      </dgm:t>
    </dgm:pt>
    <dgm:pt modelId="{6975B79C-78F7-4465-8A2A-381B92CEBC55}" type="parTrans" cxnId="{0F03447F-B353-49C1-AED0-AAAE873D23CC}">
      <dgm:prSet/>
      <dgm:spPr/>
      <dgm:t>
        <a:bodyPr/>
        <a:lstStyle/>
        <a:p>
          <a:endParaRPr lang="el-GR" sz="1600" b="1">
            <a:solidFill>
              <a:schemeClr val="tx1"/>
            </a:solidFill>
          </a:endParaRPr>
        </a:p>
      </dgm:t>
    </dgm:pt>
    <dgm:pt modelId="{221FF0D3-6D66-4DBD-8707-364CD0E69B7E}" type="sibTrans" cxnId="{0F03447F-B353-49C1-AED0-AAAE873D23CC}">
      <dgm:prSet/>
      <dgm:spPr/>
      <dgm:t>
        <a:bodyPr/>
        <a:lstStyle/>
        <a:p>
          <a:endParaRPr lang="el-GR" sz="1600" b="1">
            <a:solidFill>
              <a:schemeClr val="tx1"/>
            </a:solidFill>
          </a:endParaRPr>
        </a:p>
      </dgm:t>
    </dgm:pt>
    <dgm:pt modelId="{ABC51CD1-117F-422F-8DB2-FE9F8D00A292}">
      <dgm:prSet custT="1"/>
      <dgm:spPr>
        <a:solidFill>
          <a:srgbClr val="99CCCC"/>
        </a:solidFill>
      </dgm:spPr>
      <dgm:t>
        <a:bodyPr/>
        <a:lstStyle/>
        <a:p>
          <a:pPr rtl="0"/>
          <a:r>
            <a:rPr lang="el-GR" sz="1600" b="1" dirty="0" smtClean="0">
              <a:solidFill>
                <a:schemeClr val="tx1"/>
              </a:solidFill>
            </a:rPr>
            <a:t>Ερωτηματολόγια για να βοηθήσουν τους νέους να εντοπίσουν τα βασικά σημεία της μελέτης</a:t>
          </a:r>
          <a:endParaRPr lang="el-GR" sz="1600" b="1" dirty="0">
            <a:solidFill>
              <a:schemeClr val="tx1"/>
            </a:solidFill>
          </a:endParaRPr>
        </a:p>
      </dgm:t>
    </dgm:pt>
    <dgm:pt modelId="{F8AA939D-59D3-46AF-AE2D-34012BBBD9E7}" type="parTrans" cxnId="{8B042424-2B15-42FF-B768-5243F60D4EF3}">
      <dgm:prSet/>
      <dgm:spPr/>
      <dgm:t>
        <a:bodyPr/>
        <a:lstStyle/>
        <a:p>
          <a:endParaRPr lang="el-GR" sz="1600" b="1">
            <a:solidFill>
              <a:schemeClr val="tx1"/>
            </a:solidFill>
          </a:endParaRPr>
        </a:p>
      </dgm:t>
    </dgm:pt>
    <dgm:pt modelId="{8F6F60E7-4B61-4F4D-9851-EC4DB5A0CF0D}" type="sibTrans" cxnId="{8B042424-2B15-42FF-B768-5243F60D4EF3}">
      <dgm:prSet/>
      <dgm:spPr/>
      <dgm:t>
        <a:bodyPr/>
        <a:lstStyle/>
        <a:p>
          <a:endParaRPr lang="el-GR" sz="1600" b="1">
            <a:solidFill>
              <a:schemeClr val="tx1"/>
            </a:solidFill>
          </a:endParaRPr>
        </a:p>
      </dgm:t>
    </dgm:pt>
    <dgm:pt modelId="{7439E831-6E77-4606-A5B7-135058908299}" type="pres">
      <dgm:prSet presAssocID="{07E3BC65-90EC-4D9F-886C-843E76DCA20E}" presName="linear" presStyleCnt="0">
        <dgm:presLayoutVars>
          <dgm:animLvl val="lvl"/>
          <dgm:resizeHandles val="exact"/>
        </dgm:presLayoutVars>
      </dgm:prSet>
      <dgm:spPr/>
      <dgm:t>
        <a:bodyPr/>
        <a:lstStyle/>
        <a:p>
          <a:endParaRPr lang="el-GR"/>
        </a:p>
      </dgm:t>
    </dgm:pt>
    <dgm:pt modelId="{F53E8CAC-B417-4D2C-A6C7-EBEC3C6879DE}" type="pres">
      <dgm:prSet presAssocID="{DAA907BE-2929-433A-83C6-9152F59B1605}" presName="parentText" presStyleLbl="node1" presStyleIdx="0" presStyleCnt="4">
        <dgm:presLayoutVars>
          <dgm:chMax val="0"/>
          <dgm:bulletEnabled val="1"/>
        </dgm:presLayoutVars>
      </dgm:prSet>
      <dgm:spPr/>
      <dgm:t>
        <a:bodyPr/>
        <a:lstStyle/>
        <a:p>
          <a:endParaRPr lang="el-GR"/>
        </a:p>
      </dgm:t>
    </dgm:pt>
    <dgm:pt modelId="{80505E81-6FF8-41EF-BA9A-A86F9FC49D78}" type="pres">
      <dgm:prSet presAssocID="{B03B1DAE-CBEA-499E-826E-0468E8328A45}" presName="spacer" presStyleCnt="0"/>
      <dgm:spPr/>
    </dgm:pt>
    <dgm:pt modelId="{3E9E1533-1D38-49B9-914E-C57BCEAC6C72}" type="pres">
      <dgm:prSet presAssocID="{7F07F05C-C422-43FF-B61E-B5D721C53998}" presName="parentText" presStyleLbl="node1" presStyleIdx="1" presStyleCnt="4">
        <dgm:presLayoutVars>
          <dgm:chMax val="0"/>
          <dgm:bulletEnabled val="1"/>
        </dgm:presLayoutVars>
      </dgm:prSet>
      <dgm:spPr/>
      <dgm:t>
        <a:bodyPr/>
        <a:lstStyle/>
        <a:p>
          <a:endParaRPr lang="el-GR"/>
        </a:p>
      </dgm:t>
    </dgm:pt>
    <dgm:pt modelId="{3D17D1CB-DF55-4B41-BB51-1F54C510FDCE}" type="pres">
      <dgm:prSet presAssocID="{77BCA418-9A45-4694-9B14-7EE4E58C3A23}" presName="spacer" presStyleCnt="0"/>
      <dgm:spPr/>
    </dgm:pt>
    <dgm:pt modelId="{02B4ED75-FE35-4DE4-A41A-5B69924C8E0A}" type="pres">
      <dgm:prSet presAssocID="{77192B2C-3693-4730-B0F3-644F166EEC10}" presName="parentText" presStyleLbl="node1" presStyleIdx="2" presStyleCnt="4">
        <dgm:presLayoutVars>
          <dgm:chMax val="0"/>
          <dgm:bulletEnabled val="1"/>
        </dgm:presLayoutVars>
      </dgm:prSet>
      <dgm:spPr/>
      <dgm:t>
        <a:bodyPr/>
        <a:lstStyle/>
        <a:p>
          <a:endParaRPr lang="el-GR"/>
        </a:p>
      </dgm:t>
    </dgm:pt>
    <dgm:pt modelId="{FD1B139B-9712-4618-8F01-DB1533F11CDA}" type="pres">
      <dgm:prSet presAssocID="{221FF0D3-6D66-4DBD-8707-364CD0E69B7E}" presName="spacer" presStyleCnt="0"/>
      <dgm:spPr/>
    </dgm:pt>
    <dgm:pt modelId="{D4F725EB-57C2-4B80-9E53-071AC5115E7E}" type="pres">
      <dgm:prSet presAssocID="{ABC51CD1-117F-422F-8DB2-FE9F8D00A292}" presName="parentText" presStyleLbl="node1" presStyleIdx="3" presStyleCnt="4">
        <dgm:presLayoutVars>
          <dgm:chMax val="0"/>
          <dgm:bulletEnabled val="1"/>
        </dgm:presLayoutVars>
      </dgm:prSet>
      <dgm:spPr/>
      <dgm:t>
        <a:bodyPr/>
        <a:lstStyle/>
        <a:p>
          <a:endParaRPr lang="el-GR"/>
        </a:p>
      </dgm:t>
    </dgm:pt>
  </dgm:ptLst>
  <dgm:cxnLst>
    <dgm:cxn modelId="{3D3D9E43-14CD-42D2-ADCA-F6C02BE6AEC6}" type="presOf" srcId="{07E3BC65-90EC-4D9F-886C-843E76DCA20E}" destId="{7439E831-6E77-4606-A5B7-135058908299}" srcOrd="0" destOrd="0" presId="urn:microsoft.com/office/officeart/2005/8/layout/vList2"/>
    <dgm:cxn modelId="{8B042424-2B15-42FF-B768-5243F60D4EF3}" srcId="{07E3BC65-90EC-4D9F-886C-843E76DCA20E}" destId="{ABC51CD1-117F-422F-8DB2-FE9F8D00A292}" srcOrd="3" destOrd="0" parTransId="{F8AA939D-59D3-46AF-AE2D-34012BBBD9E7}" sibTransId="{8F6F60E7-4B61-4F4D-9851-EC4DB5A0CF0D}"/>
    <dgm:cxn modelId="{0F03447F-B353-49C1-AED0-AAAE873D23CC}" srcId="{07E3BC65-90EC-4D9F-886C-843E76DCA20E}" destId="{77192B2C-3693-4730-B0F3-644F166EEC10}" srcOrd="2" destOrd="0" parTransId="{6975B79C-78F7-4465-8A2A-381B92CEBC55}" sibTransId="{221FF0D3-6D66-4DBD-8707-364CD0E69B7E}"/>
    <dgm:cxn modelId="{3C6EC054-E9FC-415F-BA45-E7D8F82DFCB2}" type="presOf" srcId="{ABC51CD1-117F-422F-8DB2-FE9F8D00A292}" destId="{D4F725EB-57C2-4B80-9E53-071AC5115E7E}" srcOrd="0" destOrd="0" presId="urn:microsoft.com/office/officeart/2005/8/layout/vList2"/>
    <dgm:cxn modelId="{54DC5CF3-F3F6-4249-B642-028945184C10}" type="presOf" srcId="{77192B2C-3693-4730-B0F3-644F166EEC10}" destId="{02B4ED75-FE35-4DE4-A41A-5B69924C8E0A}" srcOrd="0" destOrd="0" presId="urn:microsoft.com/office/officeart/2005/8/layout/vList2"/>
    <dgm:cxn modelId="{34DBEC9E-FC22-4C82-A1E9-79D5248B79A7}" type="presOf" srcId="{7F07F05C-C422-43FF-B61E-B5D721C53998}" destId="{3E9E1533-1D38-49B9-914E-C57BCEAC6C72}" srcOrd="0" destOrd="0" presId="urn:microsoft.com/office/officeart/2005/8/layout/vList2"/>
    <dgm:cxn modelId="{5E28CAD8-06F6-42C5-AB86-A11044AF5EF7}" srcId="{07E3BC65-90EC-4D9F-886C-843E76DCA20E}" destId="{DAA907BE-2929-433A-83C6-9152F59B1605}" srcOrd="0" destOrd="0" parTransId="{8F5032EB-02EB-4DB5-A2FA-19BF04112E3C}" sibTransId="{B03B1DAE-CBEA-499E-826E-0468E8328A45}"/>
    <dgm:cxn modelId="{6E2552D9-8C1D-4576-833E-1C873F9601F8}" type="presOf" srcId="{DAA907BE-2929-433A-83C6-9152F59B1605}" destId="{F53E8CAC-B417-4D2C-A6C7-EBEC3C6879DE}" srcOrd="0" destOrd="0" presId="urn:microsoft.com/office/officeart/2005/8/layout/vList2"/>
    <dgm:cxn modelId="{B448ACB9-C149-4F38-A130-695312233C4A}" srcId="{07E3BC65-90EC-4D9F-886C-843E76DCA20E}" destId="{7F07F05C-C422-43FF-B61E-B5D721C53998}" srcOrd="1" destOrd="0" parTransId="{30A924DA-F650-48A9-B745-13F86E61B16F}" sibTransId="{77BCA418-9A45-4694-9B14-7EE4E58C3A23}"/>
    <dgm:cxn modelId="{92EB5761-85F5-4C27-BAE3-5591E662372E}" type="presParOf" srcId="{7439E831-6E77-4606-A5B7-135058908299}" destId="{F53E8CAC-B417-4D2C-A6C7-EBEC3C6879DE}" srcOrd="0" destOrd="0" presId="urn:microsoft.com/office/officeart/2005/8/layout/vList2"/>
    <dgm:cxn modelId="{993A5F31-EA04-4551-9FC5-C0434C7B949B}" type="presParOf" srcId="{7439E831-6E77-4606-A5B7-135058908299}" destId="{80505E81-6FF8-41EF-BA9A-A86F9FC49D78}" srcOrd="1" destOrd="0" presId="urn:microsoft.com/office/officeart/2005/8/layout/vList2"/>
    <dgm:cxn modelId="{45A65589-B7AD-4FC4-B4A3-2D86A3788E96}" type="presParOf" srcId="{7439E831-6E77-4606-A5B7-135058908299}" destId="{3E9E1533-1D38-49B9-914E-C57BCEAC6C72}" srcOrd="2" destOrd="0" presId="urn:microsoft.com/office/officeart/2005/8/layout/vList2"/>
    <dgm:cxn modelId="{B1DCFBFE-FFBF-4AD8-9FF0-202365203FAF}" type="presParOf" srcId="{7439E831-6E77-4606-A5B7-135058908299}" destId="{3D17D1CB-DF55-4B41-BB51-1F54C510FDCE}" srcOrd="3" destOrd="0" presId="urn:microsoft.com/office/officeart/2005/8/layout/vList2"/>
    <dgm:cxn modelId="{1DDAA844-FAC2-4B8C-99C1-F0AE74F0FD27}" type="presParOf" srcId="{7439E831-6E77-4606-A5B7-135058908299}" destId="{02B4ED75-FE35-4DE4-A41A-5B69924C8E0A}" srcOrd="4" destOrd="0" presId="urn:microsoft.com/office/officeart/2005/8/layout/vList2"/>
    <dgm:cxn modelId="{914AAED1-8075-4744-9F66-A46589F6CBB8}" type="presParOf" srcId="{7439E831-6E77-4606-A5B7-135058908299}" destId="{FD1B139B-9712-4618-8F01-DB1533F11CDA}" srcOrd="5" destOrd="0" presId="urn:microsoft.com/office/officeart/2005/8/layout/vList2"/>
    <dgm:cxn modelId="{618AA27F-49D8-4E07-8C44-FA0E2685D652}" type="presParOf" srcId="{7439E831-6E77-4606-A5B7-135058908299}" destId="{D4F725EB-57C2-4B80-9E53-071AC5115E7E}" srcOrd="6" destOrd="0" presId="urn:microsoft.com/office/officeart/2005/8/layout/vList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A1F2B0-FBFC-4538-B241-3EFEC112A5D0}" type="doc">
      <dgm:prSet loTypeId="urn:microsoft.com/office/officeart/2008/layout/VerticalCurvedList" loCatId="list" qsTypeId="urn:microsoft.com/office/officeart/2005/8/quickstyle/simple3" qsCatId="simple" csTypeId="urn:microsoft.com/office/officeart/2005/8/colors/accent1_2" csCatId="accent1" phldr="1"/>
      <dgm:spPr/>
      <dgm:t>
        <a:bodyPr/>
        <a:lstStyle/>
        <a:p>
          <a:endParaRPr lang="en-US"/>
        </a:p>
      </dgm:t>
    </dgm:pt>
    <dgm:pt modelId="{B3B8F127-44BD-4D4F-B552-0EF6AB6725DF}">
      <dgm:prSet custT="1"/>
      <dgm:spPr>
        <a:solidFill>
          <a:srgbClr val="BFE0DF"/>
        </a:solidFill>
      </dgm:spPr>
      <dgm:t>
        <a:bodyPr/>
        <a:lstStyle/>
        <a:p>
          <a:pPr rtl="0"/>
          <a:r>
            <a:rPr lang="el-GR" sz="1600" b="1" dirty="0" smtClean="0"/>
            <a:t>Εξοικονόμηση ενέργειας:  </a:t>
          </a:r>
          <a:r>
            <a:rPr lang="el-GR" sz="1600" dirty="0" smtClean="0"/>
            <a:t>Δυνατότητες εξοικονόμησης ενέργειας σε κατοικίες, δημόσια κτίρια, μεταφορές κ.λπ</a:t>
          </a:r>
          <a:r>
            <a:rPr lang="en-US" sz="1600" dirty="0" smtClean="0"/>
            <a:t>. </a:t>
          </a:r>
          <a:endParaRPr lang="en-US" sz="1600" dirty="0"/>
        </a:p>
      </dgm:t>
    </dgm:pt>
    <dgm:pt modelId="{0DF05B72-9B8B-42BC-B0EA-39819F7E0169}" type="parTrans" cxnId="{35E7B994-1D66-43A0-A5B7-AAB1B7408A91}">
      <dgm:prSet/>
      <dgm:spPr/>
      <dgm:t>
        <a:bodyPr/>
        <a:lstStyle/>
        <a:p>
          <a:endParaRPr lang="en-US" sz="1600"/>
        </a:p>
      </dgm:t>
    </dgm:pt>
    <dgm:pt modelId="{DEB2C33A-67D1-465B-B9DB-C98D51707AEF}" type="sibTrans" cxnId="{35E7B994-1D66-43A0-A5B7-AAB1B7408A91}">
      <dgm:prSet/>
      <dgm:spPr>
        <a:noFill/>
        <a:ln>
          <a:noFill/>
        </a:ln>
      </dgm:spPr>
      <dgm:t>
        <a:bodyPr/>
        <a:lstStyle/>
        <a:p>
          <a:endParaRPr lang="en-US" sz="1600"/>
        </a:p>
      </dgm:t>
    </dgm:pt>
    <dgm:pt modelId="{7570A779-B495-4C7F-85AB-19CE0EB5BAD8}">
      <dgm:prSet custT="1"/>
      <dgm:spPr>
        <a:solidFill>
          <a:srgbClr val="BFE0DF"/>
        </a:solidFill>
      </dgm:spPr>
      <dgm:t>
        <a:bodyPr/>
        <a:lstStyle/>
        <a:p>
          <a:pPr rtl="0"/>
          <a:r>
            <a:rPr lang="el-GR" sz="1600" b="1" dirty="0" smtClean="0"/>
            <a:t>Προστασία των ειδών προτεραιότητας των περιοχών </a:t>
          </a:r>
          <a:r>
            <a:rPr lang="en-US" sz="1600" b="1" dirty="0" smtClean="0"/>
            <a:t>Natura</a:t>
          </a:r>
          <a:r>
            <a:rPr lang="el-GR" sz="1600" b="1" dirty="0" smtClean="0"/>
            <a:t>:</a:t>
          </a:r>
          <a:r>
            <a:rPr lang="el-GR" sz="1600" dirty="0" smtClean="0"/>
            <a:t> Ενημέρωση, ενίσχυση της γνώσης, διαμόρφωση άποψης για τα μέτρα προστασίας και βελτίωση της κατάστασης.    </a:t>
          </a:r>
          <a:endParaRPr lang="en-US" sz="1600" dirty="0"/>
        </a:p>
      </dgm:t>
    </dgm:pt>
    <dgm:pt modelId="{BCA5D58F-E210-487B-9C82-A5E15E25319D}" type="parTrans" cxnId="{7285B126-6FD3-4900-9AC3-A89701874582}">
      <dgm:prSet/>
      <dgm:spPr/>
      <dgm:t>
        <a:bodyPr/>
        <a:lstStyle/>
        <a:p>
          <a:endParaRPr lang="en-US" sz="1600"/>
        </a:p>
      </dgm:t>
    </dgm:pt>
    <dgm:pt modelId="{4A27AC8C-8D08-4CA0-8951-EB6979F40E3E}" type="sibTrans" cxnId="{7285B126-6FD3-4900-9AC3-A89701874582}">
      <dgm:prSet/>
      <dgm:spPr/>
      <dgm:t>
        <a:bodyPr/>
        <a:lstStyle/>
        <a:p>
          <a:endParaRPr lang="en-US" sz="1600"/>
        </a:p>
      </dgm:t>
    </dgm:pt>
    <dgm:pt modelId="{131E8AA8-19D0-4663-8EA1-2A94F988E272}">
      <dgm:prSet custT="1"/>
      <dgm:spPr>
        <a:solidFill>
          <a:srgbClr val="BFE0DF"/>
        </a:solidFill>
      </dgm:spPr>
      <dgm:t>
        <a:bodyPr/>
        <a:lstStyle/>
        <a:p>
          <a:pPr rtl="0"/>
          <a:r>
            <a:rPr lang="el-GR" sz="1600" b="1" dirty="0" smtClean="0"/>
            <a:t>Κλιματική αλλαγή: </a:t>
          </a:r>
          <a:r>
            <a:rPr lang="el-GR" sz="1600" dirty="0" smtClean="0"/>
            <a:t>Διερεύνηση της άποψης των νέων για το ποιες είναι οι σημαντικότερες επιπτώσεις της κλιματικής αλλαγής στην περιοχή μας.</a:t>
          </a:r>
          <a:endParaRPr lang="en-US" sz="1600" dirty="0"/>
        </a:p>
      </dgm:t>
    </dgm:pt>
    <dgm:pt modelId="{2004198C-BFCC-412B-8D67-C2FF29C76AA4}" type="parTrans" cxnId="{2540CA68-5A65-4054-A04A-2C8EA734F2BC}">
      <dgm:prSet/>
      <dgm:spPr/>
      <dgm:t>
        <a:bodyPr/>
        <a:lstStyle/>
        <a:p>
          <a:endParaRPr lang="en-US" sz="1600"/>
        </a:p>
      </dgm:t>
    </dgm:pt>
    <dgm:pt modelId="{7D0E8578-12F9-4E79-AF61-94AD71A751E7}" type="sibTrans" cxnId="{2540CA68-5A65-4054-A04A-2C8EA734F2BC}">
      <dgm:prSet/>
      <dgm:spPr/>
      <dgm:t>
        <a:bodyPr/>
        <a:lstStyle/>
        <a:p>
          <a:endParaRPr lang="en-US" sz="1600"/>
        </a:p>
      </dgm:t>
    </dgm:pt>
    <dgm:pt modelId="{86E1B75B-1609-414C-BDA6-19FD9DEC756D}">
      <dgm:prSet custT="1"/>
      <dgm:spPr>
        <a:solidFill>
          <a:srgbClr val="BFE0DF"/>
        </a:solidFill>
      </dgm:spPr>
      <dgm:t>
        <a:bodyPr/>
        <a:lstStyle/>
        <a:p>
          <a:pPr rtl="0"/>
          <a:r>
            <a:rPr lang="el-GR" sz="1600" b="1" dirty="0" smtClean="0"/>
            <a:t>Προστασία της θαλάσσιας χελώνας </a:t>
          </a:r>
          <a:r>
            <a:rPr lang="en-US" sz="1600" b="1" dirty="0" err="1" smtClean="0"/>
            <a:t>Caretta-Caretta</a:t>
          </a:r>
          <a:r>
            <a:rPr lang="en-US" sz="1600" b="1" dirty="0" smtClean="0"/>
            <a:t>:</a:t>
          </a:r>
          <a:r>
            <a:rPr lang="en-US" sz="1600" dirty="0" smtClean="0"/>
            <a:t> </a:t>
          </a:r>
          <a:r>
            <a:rPr lang="el-GR" sz="1600" dirty="0" smtClean="0"/>
            <a:t>Ιδέες για δράσεις , σχεδιασμός μέτρων προτάσεις θεσμικών αλλαγών. </a:t>
          </a:r>
          <a:r>
            <a:rPr lang="en-US" sz="1600" dirty="0" smtClean="0"/>
            <a:t> </a:t>
          </a:r>
          <a:endParaRPr lang="en-US" sz="1600" dirty="0"/>
        </a:p>
      </dgm:t>
    </dgm:pt>
    <dgm:pt modelId="{601E489C-327B-457A-B578-58C88B0E10B3}" type="parTrans" cxnId="{7020EFA7-2F2A-4215-BF58-ACE0DAC43A36}">
      <dgm:prSet/>
      <dgm:spPr/>
      <dgm:t>
        <a:bodyPr/>
        <a:lstStyle/>
        <a:p>
          <a:endParaRPr lang="en-US" sz="1600"/>
        </a:p>
      </dgm:t>
    </dgm:pt>
    <dgm:pt modelId="{F0F0E6A3-26E8-49B1-88EF-95A06E1B620C}" type="sibTrans" cxnId="{7020EFA7-2F2A-4215-BF58-ACE0DAC43A36}">
      <dgm:prSet/>
      <dgm:spPr/>
      <dgm:t>
        <a:bodyPr/>
        <a:lstStyle/>
        <a:p>
          <a:endParaRPr lang="en-US" sz="1600"/>
        </a:p>
      </dgm:t>
    </dgm:pt>
    <dgm:pt modelId="{9F5C8E97-0D3E-440B-9623-8FC094966203}">
      <dgm:prSet custT="1"/>
      <dgm:spPr>
        <a:solidFill>
          <a:srgbClr val="BFE0DF"/>
        </a:solidFill>
      </dgm:spPr>
      <dgm:t>
        <a:bodyPr/>
        <a:lstStyle/>
        <a:p>
          <a:pPr rtl="0"/>
          <a:r>
            <a:rPr lang="el-GR" sz="1600" b="1" dirty="0" smtClean="0"/>
            <a:t>Διαχείριση Υδάτων</a:t>
          </a:r>
          <a:r>
            <a:rPr lang="en-US" sz="1600" b="1" dirty="0" smtClean="0"/>
            <a:t>: </a:t>
          </a:r>
          <a:r>
            <a:rPr lang="el-GR" sz="1600" dirty="0" smtClean="0"/>
            <a:t>Μέτρα εξοικονόμησης νερού, προγραμματισμός έργων και  αποτελεσματικότητά τους στην αντιμετώπιση της ξηρασίας.</a:t>
          </a:r>
          <a:r>
            <a:rPr lang="en-US" sz="1600" dirty="0" smtClean="0"/>
            <a:t> </a:t>
          </a:r>
          <a:endParaRPr lang="en-US" sz="1600" dirty="0"/>
        </a:p>
      </dgm:t>
    </dgm:pt>
    <dgm:pt modelId="{08C8DD24-0031-4F9A-A264-C35B35067C4C}" type="sibTrans" cxnId="{149D2E3F-7EB1-4BF1-8ADA-04D529D57155}">
      <dgm:prSet/>
      <dgm:spPr/>
      <dgm:t>
        <a:bodyPr/>
        <a:lstStyle/>
        <a:p>
          <a:endParaRPr lang="en-US" sz="1600"/>
        </a:p>
      </dgm:t>
    </dgm:pt>
    <dgm:pt modelId="{BAD45425-10D5-424F-9499-CE636C45B15C}" type="parTrans" cxnId="{149D2E3F-7EB1-4BF1-8ADA-04D529D57155}">
      <dgm:prSet/>
      <dgm:spPr/>
      <dgm:t>
        <a:bodyPr/>
        <a:lstStyle/>
        <a:p>
          <a:endParaRPr lang="en-US" sz="1600"/>
        </a:p>
      </dgm:t>
    </dgm:pt>
    <dgm:pt modelId="{BCA5B14B-681B-4B84-969A-1FB890991CAD}" type="pres">
      <dgm:prSet presAssocID="{82A1F2B0-FBFC-4538-B241-3EFEC112A5D0}" presName="Name0" presStyleCnt="0">
        <dgm:presLayoutVars>
          <dgm:chMax val="7"/>
          <dgm:chPref val="7"/>
          <dgm:dir/>
        </dgm:presLayoutVars>
      </dgm:prSet>
      <dgm:spPr/>
      <dgm:t>
        <a:bodyPr/>
        <a:lstStyle/>
        <a:p>
          <a:endParaRPr lang="el-GR"/>
        </a:p>
      </dgm:t>
    </dgm:pt>
    <dgm:pt modelId="{8E3253AC-CCC7-4ED7-9D76-4F8468A8DBE8}" type="pres">
      <dgm:prSet presAssocID="{82A1F2B0-FBFC-4538-B241-3EFEC112A5D0}" presName="Name1" presStyleCnt="0"/>
      <dgm:spPr/>
    </dgm:pt>
    <dgm:pt modelId="{29B26120-E68C-4618-A1CC-30B623C0D400}" type="pres">
      <dgm:prSet presAssocID="{82A1F2B0-FBFC-4538-B241-3EFEC112A5D0}" presName="cycle" presStyleCnt="0"/>
      <dgm:spPr/>
    </dgm:pt>
    <dgm:pt modelId="{1FBD95B4-A136-4001-897C-BC8A6FF95525}" type="pres">
      <dgm:prSet presAssocID="{82A1F2B0-FBFC-4538-B241-3EFEC112A5D0}" presName="srcNode" presStyleLbl="node1" presStyleIdx="0" presStyleCnt="5"/>
      <dgm:spPr/>
    </dgm:pt>
    <dgm:pt modelId="{34E96ECB-B7E1-44CD-9C20-3ADFB1E4A0F8}" type="pres">
      <dgm:prSet presAssocID="{82A1F2B0-FBFC-4538-B241-3EFEC112A5D0}" presName="conn" presStyleLbl="parChTrans1D2" presStyleIdx="0" presStyleCnt="1" custFlipHor="1" custScaleX="16557" custScaleY="66490" custLinFactNeighborX="6126" custLinFactNeighborY="6466"/>
      <dgm:spPr/>
      <dgm:t>
        <a:bodyPr/>
        <a:lstStyle/>
        <a:p>
          <a:endParaRPr lang="el-GR"/>
        </a:p>
      </dgm:t>
    </dgm:pt>
    <dgm:pt modelId="{15977F13-3835-4031-A6C4-701B9E033F7B}" type="pres">
      <dgm:prSet presAssocID="{82A1F2B0-FBFC-4538-B241-3EFEC112A5D0}" presName="extraNode" presStyleLbl="node1" presStyleIdx="0" presStyleCnt="5"/>
      <dgm:spPr/>
    </dgm:pt>
    <dgm:pt modelId="{26FB0635-A6A2-4F08-BCCC-D840CE926155}" type="pres">
      <dgm:prSet presAssocID="{82A1F2B0-FBFC-4538-B241-3EFEC112A5D0}" presName="dstNode" presStyleLbl="node1" presStyleIdx="0" presStyleCnt="5"/>
      <dgm:spPr/>
    </dgm:pt>
    <dgm:pt modelId="{3E74D7AE-CA66-472A-9124-05AC6A3BC48B}" type="pres">
      <dgm:prSet presAssocID="{B3B8F127-44BD-4D4F-B552-0EF6AB6725DF}" presName="text_1" presStyleLbl="node1" presStyleIdx="0" presStyleCnt="5" custScaleY="137509">
        <dgm:presLayoutVars>
          <dgm:bulletEnabled val="1"/>
        </dgm:presLayoutVars>
      </dgm:prSet>
      <dgm:spPr/>
      <dgm:t>
        <a:bodyPr/>
        <a:lstStyle/>
        <a:p>
          <a:endParaRPr lang="en-US"/>
        </a:p>
      </dgm:t>
    </dgm:pt>
    <dgm:pt modelId="{BD468C11-5B40-43BB-8605-78EDA9ECB7D2}" type="pres">
      <dgm:prSet presAssocID="{B3B8F127-44BD-4D4F-B552-0EF6AB6725DF}" presName="accent_1" presStyleCnt="0"/>
      <dgm:spPr/>
    </dgm:pt>
    <dgm:pt modelId="{5DC89EC0-633E-4CD1-8940-4E9EEA48C93C}" type="pres">
      <dgm:prSet presAssocID="{B3B8F127-44BD-4D4F-B552-0EF6AB6725DF}" presName="accentRepeatNode" presStyleLbl="solidFgAcc1" presStyleIdx="0" presStyleCnt="5"/>
      <dgm:spPr>
        <a:blipFill rotWithShape="0">
          <a:blip xmlns:r="http://schemas.openxmlformats.org/officeDocument/2006/relationships" r:embed="rId1"/>
          <a:stretch>
            <a:fillRect/>
          </a:stretch>
        </a:blipFill>
      </dgm:spPr>
    </dgm:pt>
    <dgm:pt modelId="{D5C00308-D594-47BF-8937-62164C1E0E88}" type="pres">
      <dgm:prSet presAssocID="{9F5C8E97-0D3E-440B-9623-8FC094966203}" presName="text_2" presStyleLbl="node1" presStyleIdx="1" presStyleCnt="5" custScaleY="126604" custLinFactNeighborX="934" custLinFactNeighborY="13328">
        <dgm:presLayoutVars>
          <dgm:bulletEnabled val="1"/>
        </dgm:presLayoutVars>
      </dgm:prSet>
      <dgm:spPr/>
      <dgm:t>
        <a:bodyPr/>
        <a:lstStyle/>
        <a:p>
          <a:endParaRPr lang="el-GR"/>
        </a:p>
      </dgm:t>
    </dgm:pt>
    <dgm:pt modelId="{121444E5-79EC-4868-A044-0E6F5B179103}" type="pres">
      <dgm:prSet presAssocID="{9F5C8E97-0D3E-440B-9623-8FC094966203}" presName="accent_2" presStyleCnt="0"/>
      <dgm:spPr/>
    </dgm:pt>
    <dgm:pt modelId="{8075F236-5196-42CD-808C-222DAA2E313F}" type="pres">
      <dgm:prSet presAssocID="{9F5C8E97-0D3E-440B-9623-8FC094966203}" presName="accentRepeatNode" presStyleLbl="solidFgAcc1" presStyleIdx="1" presStyleCnt="5"/>
      <dgm:spPr>
        <a:blipFill rotWithShape="0">
          <a:blip xmlns:r="http://schemas.openxmlformats.org/officeDocument/2006/relationships" r:embed="rId2"/>
          <a:stretch>
            <a:fillRect/>
          </a:stretch>
        </a:blipFill>
      </dgm:spPr>
    </dgm:pt>
    <dgm:pt modelId="{E87956DB-BF6D-442D-B1AD-3DF38B51D288}" type="pres">
      <dgm:prSet presAssocID="{7570A779-B495-4C7F-85AB-19CE0EB5BAD8}" presName="text_3" presStyleLbl="node1" presStyleIdx="2" presStyleCnt="5" custScaleY="122096" custLinFactNeighborY="12448">
        <dgm:presLayoutVars>
          <dgm:bulletEnabled val="1"/>
        </dgm:presLayoutVars>
      </dgm:prSet>
      <dgm:spPr/>
      <dgm:t>
        <a:bodyPr/>
        <a:lstStyle/>
        <a:p>
          <a:endParaRPr lang="en-US"/>
        </a:p>
      </dgm:t>
    </dgm:pt>
    <dgm:pt modelId="{3310AFB8-1AA9-4061-9375-5C020B6D82D3}" type="pres">
      <dgm:prSet presAssocID="{7570A779-B495-4C7F-85AB-19CE0EB5BAD8}" presName="accent_3" presStyleCnt="0"/>
      <dgm:spPr/>
    </dgm:pt>
    <dgm:pt modelId="{37B02832-87A0-4A6F-BF17-F49AC5EAC601}" type="pres">
      <dgm:prSet presAssocID="{7570A779-B495-4C7F-85AB-19CE0EB5BAD8}" presName="accentRepeatNode" presStyleLbl="solidFgAcc1" presStyleIdx="2" presStyleCnt="5"/>
      <dgm:spPr>
        <a:blipFill rotWithShape="0">
          <a:blip xmlns:r="http://schemas.openxmlformats.org/officeDocument/2006/relationships" r:embed="rId3"/>
          <a:stretch>
            <a:fillRect/>
          </a:stretch>
        </a:blipFill>
      </dgm:spPr>
    </dgm:pt>
    <dgm:pt modelId="{F0411305-55B1-4D54-8E57-B3A0E49DCAB7}" type="pres">
      <dgm:prSet presAssocID="{131E8AA8-19D0-4663-8EA1-2A94F988E272}" presName="text_4" presStyleLbl="node1" presStyleIdx="3" presStyleCnt="5" custLinFactNeighborX="934" custLinFactNeighborY="20388">
        <dgm:presLayoutVars>
          <dgm:bulletEnabled val="1"/>
        </dgm:presLayoutVars>
      </dgm:prSet>
      <dgm:spPr/>
      <dgm:t>
        <a:bodyPr/>
        <a:lstStyle/>
        <a:p>
          <a:endParaRPr lang="en-US"/>
        </a:p>
      </dgm:t>
    </dgm:pt>
    <dgm:pt modelId="{E14A87B1-AA01-4F97-AFE3-2AF711FC7CD3}" type="pres">
      <dgm:prSet presAssocID="{131E8AA8-19D0-4663-8EA1-2A94F988E272}" presName="accent_4" presStyleCnt="0"/>
      <dgm:spPr/>
    </dgm:pt>
    <dgm:pt modelId="{DC79062F-2EBF-479B-926A-C6DB73381BC3}" type="pres">
      <dgm:prSet presAssocID="{131E8AA8-19D0-4663-8EA1-2A94F988E272}" presName="accentRepeatNode" presStyleLbl="solidFgAcc1" presStyleIdx="3" presStyleCnt="5" custLinFactNeighborY="21203"/>
      <dgm:spPr>
        <a:blipFill rotWithShape="0">
          <a:blip xmlns:r="http://schemas.openxmlformats.org/officeDocument/2006/relationships" r:embed="rId4"/>
          <a:stretch>
            <a:fillRect/>
          </a:stretch>
        </a:blipFill>
      </dgm:spPr>
    </dgm:pt>
    <dgm:pt modelId="{F484A60E-7A27-4FAF-9E7D-CE1DADB941A2}" type="pres">
      <dgm:prSet presAssocID="{86E1B75B-1609-414C-BDA6-19FD9DEC756D}" presName="text_5" presStyleLbl="node1" presStyleIdx="4" presStyleCnt="5">
        <dgm:presLayoutVars>
          <dgm:bulletEnabled val="1"/>
        </dgm:presLayoutVars>
      </dgm:prSet>
      <dgm:spPr/>
      <dgm:t>
        <a:bodyPr/>
        <a:lstStyle/>
        <a:p>
          <a:endParaRPr lang="en-US"/>
        </a:p>
      </dgm:t>
    </dgm:pt>
    <dgm:pt modelId="{B3A4786D-475B-4993-AFCA-794DDF7BCE62}" type="pres">
      <dgm:prSet presAssocID="{86E1B75B-1609-414C-BDA6-19FD9DEC756D}" presName="accent_5" presStyleCnt="0"/>
      <dgm:spPr/>
    </dgm:pt>
    <dgm:pt modelId="{279DDE8E-12DE-4DF7-9FAC-B4863CFFE1DE}" type="pres">
      <dgm:prSet presAssocID="{86E1B75B-1609-414C-BDA6-19FD9DEC756D}" presName="accentRepeatNode" presStyleLbl="solidFgAcc1" presStyleIdx="4" presStyleCnt="5"/>
      <dgm:spPr>
        <a:blipFill rotWithShape="0">
          <a:blip xmlns:r="http://schemas.openxmlformats.org/officeDocument/2006/relationships" r:embed="rId5"/>
          <a:stretch>
            <a:fillRect/>
          </a:stretch>
        </a:blipFill>
      </dgm:spPr>
      <dgm:t>
        <a:bodyPr/>
        <a:lstStyle/>
        <a:p>
          <a:endParaRPr lang="en-US"/>
        </a:p>
      </dgm:t>
    </dgm:pt>
  </dgm:ptLst>
  <dgm:cxnLst>
    <dgm:cxn modelId="{C9822CEF-FCD1-458D-BC0F-7E25CA9932D7}" type="presOf" srcId="{82A1F2B0-FBFC-4538-B241-3EFEC112A5D0}" destId="{BCA5B14B-681B-4B84-969A-1FB890991CAD}" srcOrd="0" destOrd="0" presId="urn:microsoft.com/office/officeart/2008/layout/VerticalCurvedList"/>
    <dgm:cxn modelId="{7020EFA7-2F2A-4215-BF58-ACE0DAC43A36}" srcId="{82A1F2B0-FBFC-4538-B241-3EFEC112A5D0}" destId="{86E1B75B-1609-414C-BDA6-19FD9DEC756D}" srcOrd="4" destOrd="0" parTransId="{601E489C-327B-457A-B578-58C88B0E10B3}" sibTransId="{F0F0E6A3-26E8-49B1-88EF-95A06E1B620C}"/>
    <dgm:cxn modelId="{E5875CD2-482D-46A1-88E2-BDACEDC0E7CC}" type="presOf" srcId="{B3B8F127-44BD-4D4F-B552-0EF6AB6725DF}" destId="{3E74D7AE-CA66-472A-9124-05AC6A3BC48B}" srcOrd="0" destOrd="0" presId="urn:microsoft.com/office/officeart/2008/layout/VerticalCurvedList"/>
    <dgm:cxn modelId="{4B5A7F3F-CA07-4853-AA56-1CFE5664F6A7}" type="presOf" srcId="{86E1B75B-1609-414C-BDA6-19FD9DEC756D}" destId="{F484A60E-7A27-4FAF-9E7D-CE1DADB941A2}" srcOrd="0" destOrd="0" presId="urn:microsoft.com/office/officeart/2008/layout/VerticalCurvedList"/>
    <dgm:cxn modelId="{2540CA68-5A65-4054-A04A-2C8EA734F2BC}" srcId="{82A1F2B0-FBFC-4538-B241-3EFEC112A5D0}" destId="{131E8AA8-19D0-4663-8EA1-2A94F988E272}" srcOrd="3" destOrd="0" parTransId="{2004198C-BFCC-412B-8D67-C2FF29C76AA4}" sibTransId="{7D0E8578-12F9-4E79-AF61-94AD71A751E7}"/>
    <dgm:cxn modelId="{C6238043-71B5-44A5-885F-03A32BC45913}" type="presOf" srcId="{7570A779-B495-4C7F-85AB-19CE0EB5BAD8}" destId="{E87956DB-BF6D-442D-B1AD-3DF38B51D288}" srcOrd="0" destOrd="0" presId="urn:microsoft.com/office/officeart/2008/layout/VerticalCurvedList"/>
    <dgm:cxn modelId="{149D2E3F-7EB1-4BF1-8ADA-04D529D57155}" srcId="{82A1F2B0-FBFC-4538-B241-3EFEC112A5D0}" destId="{9F5C8E97-0D3E-440B-9623-8FC094966203}" srcOrd="1" destOrd="0" parTransId="{BAD45425-10D5-424F-9499-CE636C45B15C}" sibTransId="{08C8DD24-0031-4F9A-A264-C35B35067C4C}"/>
    <dgm:cxn modelId="{C52CBAA6-3F08-47B5-92B7-F0B45A07D6E6}" type="presOf" srcId="{131E8AA8-19D0-4663-8EA1-2A94F988E272}" destId="{F0411305-55B1-4D54-8E57-B3A0E49DCAB7}" srcOrd="0" destOrd="0" presId="urn:microsoft.com/office/officeart/2008/layout/VerticalCurvedList"/>
    <dgm:cxn modelId="{65B7F509-334A-4A3B-88F0-DBBF77632DAA}" type="presOf" srcId="{9F5C8E97-0D3E-440B-9623-8FC094966203}" destId="{D5C00308-D594-47BF-8937-62164C1E0E88}" srcOrd="0" destOrd="0" presId="urn:microsoft.com/office/officeart/2008/layout/VerticalCurvedList"/>
    <dgm:cxn modelId="{35E7B994-1D66-43A0-A5B7-AAB1B7408A91}" srcId="{82A1F2B0-FBFC-4538-B241-3EFEC112A5D0}" destId="{B3B8F127-44BD-4D4F-B552-0EF6AB6725DF}" srcOrd="0" destOrd="0" parTransId="{0DF05B72-9B8B-42BC-B0EA-39819F7E0169}" sibTransId="{DEB2C33A-67D1-465B-B9DB-C98D51707AEF}"/>
    <dgm:cxn modelId="{0820F4FF-67D8-4E13-92E0-D8FAE4B117E4}" type="presOf" srcId="{DEB2C33A-67D1-465B-B9DB-C98D51707AEF}" destId="{34E96ECB-B7E1-44CD-9C20-3ADFB1E4A0F8}" srcOrd="0" destOrd="0" presId="urn:microsoft.com/office/officeart/2008/layout/VerticalCurvedList"/>
    <dgm:cxn modelId="{7285B126-6FD3-4900-9AC3-A89701874582}" srcId="{82A1F2B0-FBFC-4538-B241-3EFEC112A5D0}" destId="{7570A779-B495-4C7F-85AB-19CE0EB5BAD8}" srcOrd="2" destOrd="0" parTransId="{BCA5D58F-E210-487B-9C82-A5E15E25319D}" sibTransId="{4A27AC8C-8D08-4CA0-8951-EB6979F40E3E}"/>
    <dgm:cxn modelId="{A006D895-4651-4BC8-9B0C-38EE77D63AD8}" type="presParOf" srcId="{BCA5B14B-681B-4B84-969A-1FB890991CAD}" destId="{8E3253AC-CCC7-4ED7-9D76-4F8468A8DBE8}" srcOrd="0" destOrd="0" presId="urn:microsoft.com/office/officeart/2008/layout/VerticalCurvedList"/>
    <dgm:cxn modelId="{8F4A3F4B-D6F1-4A5B-B4BE-64CCAD3E41E9}" type="presParOf" srcId="{8E3253AC-CCC7-4ED7-9D76-4F8468A8DBE8}" destId="{29B26120-E68C-4618-A1CC-30B623C0D400}" srcOrd="0" destOrd="0" presId="urn:microsoft.com/office/officeart/2008/layout/VerticalCurvedList"/>
    <dgm:cxn modelId="{E8B686F6-AAC0-4FE1-9D5A-AA2DE61F8B76}" type="presParOf" srcId="{29B26120-E68C-4618-A1CC-30B623C0D400}" destId="{1FBD95B4-A136-4001-897C-BC8A6FF95525}" srcOrd="0" destOrd="0" presId="urn:microsoft.com/office/officeart/2008/layout/VerticalCurvedList"/>
    <dgm:cxn modelId="{0C455BCA-B573-4B25-8139-1D83EF13ECF3}" type="presParOf" srcId="{29B26120-E68C-4618-A1CC-30B623C0D400}" destId="{34E96ECB-B7E1-44CD-9C20-3ADFB1E4A0F8}" srcOrd="1" destOrd="0" presId="urn:microsoft.com/office/officeart/2008/layout/VerticalCurvedList"/>
    <dgm:cxn modelId="{FFB6372B-A65B-4C8B-819C-29775C37630F}" type="presParOf" srcId="{29B26120-E68C-4618-A1CC-30B623C0D400}" destId="{15977F13-3835-4031-A6C4-701B9E033F7B}" srcOrd="2" destOrd="0" presId="urn:microsoft.com/office/officeart/2008/layout/VerticalCurvedList"/>
    <dgm:cxn modelId="{0A710172-9CF2-44E9-801D-AE6FC54702BB}" type="presParOf" srcId="{29B26120-E68C-4618-A1CC-30B623C0D400}" destId="{26FB0635-A6A2-4F08-BCCC-D840CE926155}" srcOrd="3" destOrd="0" presId="urn:microsoft.com/office/officeart/2008/layout/VerticalCurvedList"/>
    <dgm:cxn modelId="{D5AAC184-2964-47B5-A1FC-A8F3E508EE79}" type="presParOf" srcId="{8E3253AC-CCC7-4ED7-9D76-4F8468A8DBE8}" destId="{3E74D7AE-CA66-472A-9124-05AC6A3BC48B}" srcOrd="1" destOrd="0" presId="urn:microsoft.com/office/officeart/2008/layout/VerticalCurvedList"/>
    <dgm:cxn modelId="{492874D3-DFF2-4458-B7E8-2CEDCCEC62B5}" type="presParOf" srcId="{8E3253AC-CCC7-4ED7-9D76-4F8468A8DBE8}" destId="{BD468C11-5B40-43BB-8605-78EDA9ECB7D2}" srcOrd="2" destOrd="0" presId="urn:microsoft.com/office/officeart/2008/layout/VerticalCurvedList"/>
    <dgm:cxn modelId="{6A45C310-3EEC-460A-81EF-9BF56CB28E6E}" type="presParOf" srcId="{BD468C11-5B40-43BB-8605-78EDA9ECB7D2}" destId="{5DC89EC0-633E-4CD1-8940-4E9EEA48C93C}" srcOrd="0" destOrd="0" presId="urn:microsoft.com/office/officeart/2008/layout/VerticalCurvedList"/>
    <dgm:cxn modelId="{D8E1A644-8876-4349-BF94-A340A94B8A2C}" type="presParOf" srcId="{8E3253AC-CCC7-4ED7-9D76-4F8468A8DBE8}" destId="{D5C00308-D594-47BF-8937-62164C1E0E88}" srcOrd="3" destOrd="0" presId="urn:microsoft.com/office/officeart/2008/layout/VerticalCurvedList"/>
    <dgm:cxn modelId="{5B1DF059-E256-4BA1-A40A-48C9841879C8}" type="presParOf" srcId="{8E3253AC-CCC7-4ED7-9D76-4F8468A8DBE8}" destId="{121444E5-79EC-4868-A044-0E6F5B179103}" srcOrd="4" destOrd="0" presId="urn:microsoft.com/office/officeart/2008/layout/VerticalCurvedList"/>
    <dgm:cxn modelId="{EBC3A0D0-FFAF-430D-A94A-225B842FE5A8}" type="presParOf" srcId="{121444E5-79EC-4868-A044-0E6F5B179103}" destId="{8075F236-5196-42CD-808C-222DAA2E313F}" srcOrd="0" destOrd="0" presId="urn:microsoft.com/office/officeart/2008/layout/VerticalCurvedList"/>
    <dgm:cxn modelId="{BFA0EC15-B102-4B52-9555-B37A50187C3B}" type="presParOf" srcId="{8E3253AC-CCC7-4ED7-9D76-4F8468A8DBE8}" destId="{E87956DB-BF6D-442D-B1AD-3DF38B51D288}" srcOrd="5" destOrd="0" presId="urn:microsoft.com/office/officeart/2008/layout/VerticalCurvedList"/>
    <dgm:cxn modelId="{0C3E08A5-1ADB-4C7E-A01B-869E75EE1FF9}" type="presParOf" srcId="{8E3253AC-CCC7-4ED7-9D76-4F8468A8DBE8}" destId="{3310AFB8-1AA9-4061-9375-5C020B6D82D3}" srcOrd="6" destOrd="0" presId="urn:microsoft.com/office/officeart/2008/layout/VerticalCurvedList"/>
    <dgm:cxn modelId="{E77982B7-62EA-4D51-ADB7-FAE0707C1180}" type="presParOf" srcId="{3310AFB8-1AA9-4061-9375-5C020B6D82D3}" destId="{37B02832-87A0-4A6F-BF17-F49AC5EAC601}" srcOrd="0" destOrd="0" presId="urn:microsoft.com/office/officeart/2008/layout/VerticalCurvedList"/>
    <dgm:cxn modelId="{673806E7-A39F-49A9-B103-0DAD7E47A03C}" type="presParOf" srcId="{8E3253AC-CCC7-4ED7-9D76-4F8468A8DBE8}" destId="{F0411305-55B1-4D54-8E57-B3A0E49DCAB7}" srcOrd="7" destOrd="0" presId="urn:microsoft.com/office/officeart/2008/layout/VerticalCurvedList"/>
    <dgm:cxn modelId="{65A085D5-8BBE-447F-BC93-200627A78E7B}" type="presParOf" srcId="{8E3253AC-CCC7-4ED7-9D76-4F8468A8DBE8}" destId="{E14A87B1-AA01-4F97-AFE3-2AF711FC7CD3}" srcOrd="8" destOrd="0" presId="urn:microsoft.com/office/officeart/2008/layout/VerticalCurvedList"/>
    <dgm:cxn modelId="{D487091D-9B3F-457D-8E46-BB8FB2D62BDD}" type="presParOf" srcId="{E14A87B1-AA01-4F97-AFE3-2AF711FC7CD3}" destId="{DC79062F-2EBF-479B-926A-C6DB73381BC3}" srcOrd="0" destOrd="0" presId="urn:microsoft.com/office/officeart/2008/layout/VerticalCurvedList"/>
    <dgm:cxn modelId="{4F754017-62E8-474D-91B4-C2A09EF2D295}" type="presParOf" srcId="{8E3253AC-CCC7-4ED7-9D76-4F8468A8DBE8}" destId="{F484A60E-7A27-4FAF-9E7D-CE1DADB941A2}" srcOrd="9" destOrd="0" presId="urn:microsoft.com/office/officeart/2008/layout/VerticalCurvedList"/>
    <dgm:cxn modelId="{291BD9EF-2CD8-4A27-87E5-6D537D8C4A5B}" type="presParOf" srcId="{8E3253AC-CCC7-4ED7-9D76-4F8468A8DBE8}" destId="{B3A4786D-475B-4993-AFCA-794DDF7BCE62}" srcOrd="10" destOrd="0" presId="urn:microsoft.com/office/officeart/2008/layout/VerticalCurvedList"/>
    <dgm:cxn modelId="{33BCBB9D-E914-4DAC-954C-7CB6BB7F5D5F}" type="presParOf" srcId="{B3A4786D-475B-4993-AFCA-794DDF7BCE62}" destId="{279DDE8E-12DE-4DF7-9FAC-B4863CFFE1DE}" srcOrd="0" destOrd="0" presId="urn:microsoft.com/office/officeart/2008/layout/VerticalCurvedList"/>
  </dgm:cxnLst>
  <dgm:bg>
    <a:noFill/>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E3BC65-90EC-4D9F-886C-843E76DCA2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DAA907BE-2929-433A-83C6-9152F59B1605}">
      <dgm:prSet custT="1"/>
      <dgm:spPr>
        <a:solidFill>
          <a:srgbClr val="99CCCC"/>
        </a:solidFill>
      </dgm:spPr>
      <dgm:t>
        <a:bodyPr/>
        <a:lstStyle/>
        <a:p>
          <a:pPr rtl="0"/>
          <a:r>
            <a:rPr lang="el-GR" sz="1600" b="1" dirty="0" smtClean="0">
              <a:solidFill>
                <a:schemeClr val="tx1"/>
              </a:solidFill>
            </a:rPr>
            <a:t>Ενθάρρυνση νέων</a:t>
          </a:r>
          <a:r>
            <a:rPr lang="en-US" sz="1600" b="1" dirty="0" smtClean="0">
              <a:solidFill>
                <a:schemeClr val="tx1"/>
              </a:solidFill>
            </a:rPr>
            <a:t> </a:t>
          </a:r>
          <a:r>
            <a:rPr lang="el-GR" sz="1600" b="1" dirty="0" smtClean="0">
              <a:solidFill>
                <a:schemeClr val="tx1"/>
              </a:solidFill>
            </a:rPr>
            <a:t> να  αποτυπώσουν τις σκέψεις τους σε θέματα ευρύτερου ενδιαφέροντος.</a:t>
          </a:r>
          <a:endParaRPr lang="el-GR" sz="1600" b="1" dirty="0">
            <a:solidFill>
              <a:schemeClr val="tx1"/>
            </a:solidFill>
          </a:endParaRPr>
        </a:p>
      </dgm:t>
    </dgm:pt>
    <dgm:pt modelId="{8F5032EB-02EB-4DB5-A2FA-19BF04112E3C}" type="parTrans" cxnId="{5E28CAD8-06F6-42C5-AB86-A11044AF5EF7}">
      <dgm:prSet/>
      <dgm:spPr/>
      <dgm:t>
        <a:bodyPr/>
        <a:lstStyle/>
        <a:p>
          <a:endParaRPr lang="el-GR" sz="1600" b="1">
            <a:solidFill>
              <a:schemeClr val="tx1"/>
            </a:solidFill>
          </a:endParaRPr>
        </a:p>
      </dgm:t>
    </dgm:pt>
    <dgm:pt modelId="{B03B1DAE-CBEA-499E-826E-0468E8328A45}" type="sibTrans" cxnId="{5E28CAD8-06F6-42C5-AB86-A11044AF5EF7}">
      <dgm:prSet/>
      <dgm:spPr/>
      <dgm:t>
        <a:bodyPr/>
        <a:lstStyle/>
        <a:p>
          <a:endParaRPr lang="el-GR" sz="1600" b="1">
            <a:solidFill>
              <a:schemeClr val="tx1"/>
            </a:solidFill>
          </a:endParaRPr>
        </a:p>
      </dgm:t>
    </dgm:pt>
    <dgm:pt modelId="{7F07F05C-C422-43FF-B61E-B5D721C53998}">
      <dgm:prSet custT="1"/>
      <dgm:spPr>
        <a:solidFill>
          <a:srgbClr val="99CCCC"/>
        </a:solidFill>
      </dgm:spPr>
      <dgm:t>
        <a:bodyPr/>
        <a:lstStyle/>
        <a:p>
          <a:pPr rtl="0"/>
          <a:r>
            <a:rPr lang="el-GR" sz="1600" b="1" dirty="0" smtClean="0">
              <a:solidFill>
                <a:schemeClr val="tx1"/>
              </a:solidFill>
            </a:rPr>
            <a:t>Έναρξη ενός διαλόγου από την Περιφέρεια, στα πλαίσια κάποιου σχεδιασμού ή δράσης που προγραμματίζει.</a:t>
          </a:r>
          <a:endParaRPr lang="el-GR" sz="1600" b="1" dirty="0">
            <a:solidFill>
              <a:schemeClr val="tx1"/>
            </a:solidFill>
          </a:endParaRPr>
        </a:p>
      </dgm:t>
    </dgm:pt>
    <dgm:pt modelId="{30A924DA-F650-48A9-B745-13F86E61B16F}" type="parTrans" cxnId="{B448ACB9-C149-4F38-A130-695312233C4A}">
      <dgm:prSet/>
      <dgm:spPr/>
      <dgm:t>
        <a:bodyPr/>
        <a:lstStyle/>
        <a:p>
          <a:endParaRPr lang="el-GR" sz="1600" b="1">
            <a:solidFill>
              <a:schemeClr val="tx1"/>
            </a:solidFill>
          </a:endParaRPr>
        </a:p>
      </dgm:t>
    </dgm:pt>
    <dgm:pt modelId="{77BCA418-9A45-4694-9B14-7EE4E58C3A23}" type="sibTrans" cxnId="{B448ACB9-C149-4F38-A130-695312233C4A}">
      <dgm:prSet/>
      <dgm:spPr/>
      <dgm:t>
        <a:bodyPr/>
        <a:lstStyle/>
        <a:p>
          <a:endParaRPr lang="el-GR" sz="1600" b="1">
            <a:solidFill>
              <a:schemeClr val="tx1"/>
            </a:solidFill>
          </a:endParaRPr>
        </a:p>
      </dgm:t>
    </dgm:pt>
    <dgm:pt modelId="{77192B2C-3693-4730-B0F3-644F166EEC10}">
      <dgm:prSet custT="1"/>
      <dgm:spPr>
        <a:solidFill>
          <a:srgbClr val="99CCCC"/>
        </a:solidFill>
      </dgm:spPr>
      <dgm:t>
        <a:bodyPr/>
        <a:lstStyle/>
        <a:p>
          <a:pPr rtl="0"/>
          <a:r>
            <a:rPr lang="el-GR" sz="1600" b="1" dirty="0" smtClean="0">
              <a:solidFill>
                <a:schemeClr val="tx1"/>
              </a:solidFill>
            </a:rPr>
            <a:t>Φωτογραφίες, βίντεο κλπ που κάνουν πιο ελκυστικό τον διάλογο. </a:t>
          </a:r>
          <a:endParaRPr lang="el-GR" sz="1600" b="1" dirty="0">
            <a:solidFill>
              <a:schemeClr val="tx1"/>
            </a:solidFill>
          </a:endParaRPr>
        </a:p>
      </dgm:t>
    </dgm:pt>
    <dgm:pt modelId="{6975B79C-78F7-4465-8A2A-381B92CEBC55}" type="parTrans" cxnId="{0F03447F-B353-49C1-AED0-AAAE873D23CC}">
      <dgm:prSet/>
      <dgm:spPr/>
      <dgm:t>
        <a:bodyPr/>
        <a:lstStyle/>
        <a:p>
          <a:endParaRPr lang="el-GR" sz="1600" b="1">
            <a:solidFill>
              <a:schemeClr val="tx1"/>
            </a:solidFill>
          </a:endParaRPr>
        </a:p>
      </dgm:t>
    </dgm:pt>
    <dgm:pt modelId="{221FF0D3-6D66-4DBD-8707-364CD0E69B7E}" type="sibTrans" cxnId="{0F03447F-B353-49C1-AED0-AAAE873D23CC}">
      <dgm:prSet/>
      <dgm:spPr/>
      <dgm:t>
        <a:bodyPr/>
        <a:lstStyle/>
        <a:p>
          <a:endParaRPr lang="el-GR" sz="1600" b="1">
            <a:solidFill>
              <a:schemeClr val="tx1"/>
            </a:solidFill>
          </a:endParaRPr>
        </a:p>
      </dgm:t>
    </dgm:pt>
    <dgm:pt modelId="{ABC51CD1-117F-422F-8DB2-FE9F8D00A292}">
      <dgm:prSet custT="1"/>
      <dgm:spPr>
        <a:solidFill>
          <a:srgbClr val="99CCCC"/>
        </a:solidFill>
      </dgm:spPr>
      <dgm:t>
        <a:bodyPr/>
        <a:lstStyle/>
        <a:p>
          <a:pPr rtl="0"/>
          <a:r>
            <a:rPr lang="el-GR" sz="1600" b="1" dirty="0" smtClean="0">
              <a:solidFill>
                <a:schemeClr val="tx1"/>
              </a:solidFill>
            </a:rPr>
            <a:t>Ερωτηματολόγια για τα  βασικά σημεία του θέματος</a:t>
          </a:r>
          <a:endParaRPr lang="el-GR" sz="1600" b="1" dirty="0">
            <a:solidFill>
              <a:schemeClr val="tx1"/>
            </a:solidFill>
          </a:endParaRPr>
        </a:p>
      </dgm:t>
    </dgm:pt>
    <dgm:pt modelId="{F8AA939D-59D3-46AF-AE2D-34012BBBD9E7}" type="parTrans" cxnId="{8B042424-2B15-42FF-B768-5243F60D4EF3}">
      <dgm:prSet/>
      <dgm:spPr/>
      <dgm:t>
        <a:bodyPr/>
        <a:lstStyle/>
        <a:p>
          <a:endParaRPr lang="el-GR" sz="1600" b="1">
            <a:solidFill>
              <a:schemeClr val="tx1"/>
            </a:solidFill>
          </a:endParaRPr>
        </a:p>
      </dgm:t>
    </dgm:pt>
    <dgm:pt modelId="{8F6F60E7-4B61-4F4D-9851-EC4DB5A0CF0D}" type="sibTrans" cxnId="{8B042424-2B15-42FF-B768-5243F60D4EF3}">
      <dgm:prSet/>
      <dgm:spPr/>
      <dgm:t>
        <a:bodyPr/>
        <a:lstStyle/>
        <a:p>
          <a:endParaRPr lang="el-GR" sz="1600" b="1">
            <a:solidFill>
              <a:schemeClr val="tx1"/>
            </a:solidFill>
          </a:endParaRPr>
        </a:p>
      </dgm:t>
    </dgm:pt>
    <dgm:pt modelId="{6A52BAEB-9ACF-4C8B-B4F9-50E519D96BA2}">
      <dgm:prSet custT="1"/>
      <dgm:spPr>
        <a:solidFill>
          <a:srgbClr val="99CCCC"/>
        </a:solidFill>
      </dgm:spPr>
      <dgm:t>
        <a:bodyPr/>
        <a:lstStyle/>
        <a:p>
          <a:pPr rtl="0"/>
          <a:r>
            <a:rPr lang="el-GR" sz="1600" b="1" dirty="0" err="1" smtClean="0">
              <a:solidFill>
                <a:schemeClr val="tx1"/>
              </a:solidFill>
            </a:rPr>
            <a:t>Χρονολόγια</a:t>
          </a:r>
          <a:r>
            <a:rPr lang="el-GR" sz="1600" b="1" dirty="0" smtClean="0">
              <a:solidFill>
                <a:schemeClr val="tx1"/>
              </a:solidFill>
            </a:rPr>
            <a:t> για εκτίμηση επίτευξης στόχων</a:t>
          </a:r>
          <a:endParaRPr lang="el-GR" sz="1600" b="1" dirty="0">
            <a:solidFill>
              <a:schemeClr val="tx1"/>
            </a:solidFill>
          </a:endParaRPr>
        </a:p>
      </dgm:t>
    </dgm:pt>
    <dgm:pt modelId="{BBA192DC-E1CF-42ED-A7B1-BDDE982E93E9}" type="parTrans" cxnId="{776874DC-3B3F-4618-A362-E21AE103C72C}">
      <dgm:prSet/>
      <dgm:spPr/>
      <dgm:t>
        <a:bodyPr/>
        <a:lstStyle/>
        <a:p>
          <a:endParaRPr lang="el-GR" sz="1600" b="1">
            <a:solidFill>
              <a:schemeClr val="tx1"/>
            </a:solidFill>
          </a:endParaRPr>
        </a:p>
      </dgm:t>
    </dgm:pt>
    <dgm:pt modelId="{26C1F7AF-929A-4079-8FB0-D8495F05958F}" type="sibTrans" cxnId="{776874DC-3B3F-4618-A362-E21AE103C72C}">
      <dgm:prSet/>
      <dgm:spPr/>
      <dgm:t>
        <a:bodyPr/>
        <a:lstStyle/>
        <a:p>
          <a:endParaRPr lang="el-GR" sz="1600" b="1">
            <a:solidFill>
              <a:schemeClr val="tx1"/>
            </a:solidFill>
          </a:endParaRPr>
        </a:p>
      </dgm:t>
    </dgm:pt>
    <dgm:pt modelId="{7439E831-6E77-4606-A5B7-135058908299}" type="pres">
      <dgm:prSet presAssocID="{07E3BC65-90EC-4D9F-886C-843E76DCA20E}" presName="linear" presStyleCnt="0">
        <dgm:presLayoutVars>
          <dgm:animLvl val="lvl"/>
          <dgm:resizeHandles val="exact"/>
        </dgm:presLayoutVars>
      </dgm:prSet>
      <dgm:spPr/>
      <dgm:t>
        <a:bodyPr/>
        <a:lstStyle/>
        <a:p>
          <a:endParaRPr lang="el-GR"/>
        </a:p>
      </dgm:t>
    </dgm:pt>
    <dgm:pt modelId="{F53E8CAC-B417-4D2C-A6C7-EBEC3C6879DE}" type="pres">
      <dgm:prSet presAssocID="{DAA907BE-2929-433A-83C6-9152F59B1605}" presName="parentText" presStyleLbl="node1" presStyleIdx="0" presStyleCnt="5">
        <dgm:presLayoutVars>
          <dgm:chMax val="0"/>
          <dgm:bulletEnabled val="1"/>
        </dgm:presLayoutVars>
      </dgm:prSet>
      <dgm:spPr/>
      <dgm:t>
        <a:bodyPr/>
        <a:lstStyle/>
        <a:p>
          <a:endParaRPr lang="el-GR"/>
        </a:p>
      </dgm:t>
    </dgm:pt>
    <dgm:pt modelId="{80505E81-6FF8-41EF-BA9A-A86F9FC49D78}" type="pres">
      <dgm:prSet presAssocID="{B03B1DAE-CBEA-499E-826E-0468E8328A45}" presName="spacer" presStyleCnt="0"/>
      <dgm:spPr/>
    </dgm:pt>
    <dgm:pt modelId="{3E9E1533-1D38-49B9-914E-C57BCEAC6C72}" type="pres">
      <dgm:prSet presAssocID="{7F07F05C-C422-43FF-B61E-B5D721C53998}" presName="parentText" presStyleLbl="node1" presStyleIdx="1" presStyleCnt="5">
        <dgm:presLayoutVars>
          <dgm:chMax val="0"/>
          <dgm:bulletEnabled val="1"/>
        </dgm:presLayoutVars>
      </dgm:prSet>
      <dgm:spPr/>
      <dgm:t>
        <a:bodyPr/>
        <a:lstStyle/>
        <a:p>
          <a:endParaRPr lang="el-GR"/>
        </a:p>
      </dgm:t>
    </dgm:pt>
    <dgm:pt modelId="{3D17D1CB-DF55-4B41-BB51-1F54C510FDCE}" type="pres">
      <dgm:prSet presAssocID="{77BCA418-9A45-4694-9B14-7EE4E58C3A23}" presName="spacer" presStyleCnt="0"/>
      <dgm:spPr/>
    </dgm:pt>
    <dgm:pt modelId="{02B4ED75-FE35-4DE4-A41A-5B69924C8E0A}" type="pres">
      <dgm:prSet presAssocID="{77192B2C-3693-4730-B0F3-644F166EEC10}" presName="parentText" presStyleLbl="node1" presStyleIdx="2" presStyleCnt="5">
        <dgm:presLayoutVars>
          <dgm:chMax val="0"/>
          <dgm:bulletEnabled val="1"/>
        </dgm:presLayoutVars>
      </dgm:prSet>
      <dgm:spPr/>
      <dgm:t>
        <a:bodyPr/>
        <a:lstStyle/>
        <a:p>
          <a:endParaRPr lang="el-GR"/>
        </a:p>
      </dgm:t>
    </dgm:pt>
    <dgm:pt modelId="{FD1B139B-9712-4618-8F01-DB1533F11CDA}" type="pres">
      <dgm:prSet presAssocID="{221FF0D3-6D66-4DBD-8707-364CD0E69B7E}" presName="spacer" presStyleCnt="0"/>
      <dgm:spPr/>
    </dgm:pt>
    <dgm:pt modelId="{D4F725EB-57C2-4B80-9E53-071AC5115E7E}" type="pres">
      <dgm:prSet presAssocID="{ABC51CD1-117F-422F-8DB2-FE9F8D00A292}" presName="parentText" presStyleLbl="node1" presStyleIdx="3" presStyleCnt="5">
        <dgm:presLayoutVars>
          <dgm:chMax val="0"/>
          <dgm:bulletEnabled val="1"/>
        </dgm:presLayoutVars>
      </dgm:prSet>
      <dgm:spPr/>
      <dgm:t>
        <a:bodyPr/>
        <a:lstStyle/>
        <a:p>
          <a:endParaRPr lang="el-GR"/>
        </a:p>
      </dgm:t>
    </dgm:pt>
    <dgm:pt modelId="{5549AC6E-5F53-43C0-A5A8-FFE8B35E9A6E}" type="pres">
      <dgm:prSet presAssocID="{8F6F60E7-4B61-4F4D-9851-EC4DB5A0CF0D}" presName="spacer" presStyleCnt="0"/>
      <dgm:spPr/>
    </dgm:pt>
    <dgm:pt modelId="{483393A1-B8D1-4BC7-B380-BDCD392075CD}" type="pres">
      <dgm:prSet presAssocID="{6A52BAEB-9ACF-4C8B-B4F9-50E519D96BA2}" presName="parentText" presStyleLbl="node1" presStyleIdx="4" presStyleCnt="5">
        <dgm:presLayoutVars>
          <dgm:chMax val="0"/>
          <dgm:bulletEnabled val="1"/>
        </dgm:presLayoutVars>
      </dgm:prSet>
      <dgm:spPr/>
      <dgm:t>
        <a:bodyPr/>
        <a:lstStyle/>
        <a:p>
          <a:endParaRPr lang="el-GR"/>
        </a:p>
      </dgm:t>
    </dgm:pt>
  </dgm:ptLst>
  <dgm:cxnLst>
    <dgm:cxn modelId="{8B042424-2B15-42FF-B768-5243F60D4EF3}" srcId="{07E3BC65-90EC-4D9F-886C-843E76DCA20E}" destId="{ABC51CD1-117F-422F-8DB2-FE9F8D00A292}" srcOrd="3" destOrd="0" parTransId="{F8AA939D-59D3-46AF-AE2D-34012BBBD9E7}" sibTransId="{8F6F60E7-4B61-4F4D-9851-EC4DB5A0CF0D}"/>
    <dgm:cxn modelId="{776874DC-3B3F-4618-A362-E21AE103C72C}" srcId="{07E3BC65-90EC-4D9F-886C-843E76DCA20E}" destId="{6A52BAEB-9ACF-4C8B-B4F9-50E519D96BA2}" srcOrd="4" destOrd="0" parTransId="{BBA192DC-E1CF-42ED-A7B1-BDDE982E93E9}" sibTransId="{26C1F7AF-929A-4079-8FB0-D8495F05958F}"/>
    <dgm:cxn modelId="{0F03447F-B353-49C1-AED0-AAAE873D23CC}" srcId="{07E3BC65-90EC-4D9F-886C-843E76DCA20E}" destId="{77192B2C-3693-4730-B0F3-644F166EEC10}" srcOrd="2" destOrd="0" parTransId="{6975B79C-78F7-4465-8A2A-381B92CEBC55}" sibTransId="{221FF0D3-6D66-4DBD-8707-364CD0E69B7E}"/>
    <dgm:cxn modelId="{C72CFA28-D4EF-4068-8851-2EF2F7A78712}" type="presOf" srcId="{07E3BC65-90EC-4D9F-886C-843E76DCA20E}" destId="{7439E831-6E77-4606-A5B7-135058908299}" srcOrd="0" destOrd="0" presId="urn:microsoft.com/office/officeart/2005/8/layout/vList2"/>
    <dgm:cxn modelId="{D06D2A5C-46A1-44F2-9D6E-EADFB1FD086E}" type="presOf" srcId="{ABC51CD1-117F-422F-8DB2-FE9F8D00A292}" destId="{D4F725EB-57C2-4B80-9E53-071AC5115E7E}" srcOrd="0" destOrd="0" presId="urn:microsoft.com/office/officeart/2005/8/layout/vList2"/>
    <dgm:cxn modelId="{03588DE5-4051-4C5E-B60F-B07752D58732}" type="presOf" srcId="{6A52BAEB-9ACF-4C8B-B4F9-50E519D96BA2}" destId="{483393A1-B8D1-4BC7-B380-BDCD392075CD}" srcOrd="0" destOrd="0" presId="urn:microsoft.com/office/officeart/2005/8/layout/vList2"/>
    <dgm:cxn modelId="{E19CC990-9129-40A5-9E3A-CDF40D3019D7}" type="presOf" srcId="{DAA907BE-2929-433A-83C6-9152F59B1605}" destId="{F53E8CAC-B417-4D2C-A6C7-EBEC3C6879DE}" srcOrd="0" destOrd="0" presId="urn:microsoft.com/office/officeart/2005/8/layout/vList2"/>
    <dgm:cxn modelId="{152B7D15-2B66-405C-A588-C9D52C0EAB58}" type="presOf" srcId="{7F07F05C-C422-43FF-B61E-B5D721C53998}" destId="{3E9E1533-1D38-49B9-914E-C57BCEAC6C72}" srcOrd="0" destOrd="0" presId="urn:microsoft.com/office/officeart/2005/8/layout/vList2"/>
    <dgm:cxn modelId="{5E28CAD8-06F6-42C5-AB86-A11044AF5EF7}" srcId="{07E3BC65-90EC-4D9F-886C-843E76DCA20E}" destId="{DAA907BE-2929-433A-83C6-9152F59B1605}" srcOrd="0" destOrd="0" parTransId="{8F5032EB-02EB-4DB5-A2FA-19BF04112E3C}" sibTransId="{B03B1DAE-CBEA-499E-826E-0468E8328A45}"/>
    <dgm:cxn modelId="{B448ACB9-C149-4F38-A130-695312233C4A}" srcId="{07E3BC65-90EC-4D9F-886C-843E76DCA20E}" destId="{7F07F05C-C422-43FF-B61E-B5D721C53998}" srcOrd="1" destOrd="0" parTransId="{30A924DA-F650-48A9-B745-13F86E61B16F}" sibTransId="{77BCA418-9A45-4694-9B14-7EE4E58C3A23}"/>
    <dgm:cxn modelId="{D7C8C9FF-1D36-439B-8A50-5AEFB0828889}" type="presOf" srcId="{77192B2C-3693-4730-B0F3-644F166EEC10}" destId="{02B4ED75-FE35-4DE4-A41A-5B69924C8E0A}" srcOrd="0" destOrd="0" presId="urn:microsoft.com/office/officeart/2005/8/layout/vList2"/>
    <dgm:cxn modelId="{E715AEC3-C757-403D-BCC7-516BE0A5F457}" type="presParOf" srcId="{7439E831-6E77-4606-A5B7-135058908299}" destId="{F53E8CAC-B417-4D2C-A6C7-EBEC3C6879DE}" srcOrd="0" destOrd="0" presId="urn:microsoft.com/office/officeart/2005/8/layout/vList2"/>
    <dgm:cxn modelId="{C90EF8A6-635D-4BC1-9521-34B5CAF9EFC4}" type="presParOf" srcId="{7439E831-6E77-4606-A5B7-135058908299}" destId="{80505E81-6FF8-41EF-BA9A-A86F9FC49D78}" srcOrd="1" destOrd="0" presId="urn:microsoft.com/office/officeart/2005/8/layout/vList2"/>
    <dgm:cxn modelId="{31C15F8B-42CA-41B5-B520-068506580EBA}" type="presParOf" srcId="{7439E831-6E77-4606-A5B7-135058908299}" destId="{3E9E1533-1D38-49B9-914E-C57BCEAC6C72}" srcOrd="2" destOrd="0" presId="urn:microsoft.com/office/officeart/2005/8/layout/vList2"/>
    <dgm:cxn modelId="{3C55B263-A0E8-473D-B9DD-A619BEDA22DD}" type="presParOf" srcId="{7439E831-6E77-4606-A5B7-135058908299}" destId="{3D17D1CB-DF55-4B41-BB51-1F54C510FDCE}" srcOrd="3" destOrd="0" presId="urn:microsoft.com/office/officeart/2005/8/layout/vList2"/>
    <dgm:cxn modelId="{EC880326-9845-46C7-A84E-6E4E2414CBEB}" type="presParOf" srcId="{7439E831-6E77-4606-A5B7-135058908299}" destId="{02B4ED75-FE35-4DE4-A41A-5B69924C8E0A}" srcOrd="4" destOrd="0" presId="urn:microsoft.com/office/officeart/2005/8/layout/vList2"/>
    <dgm:cxn modelId="{694B4D2B-8C68-45D7-8872-FAF91BFAC738}" type="presParOf" srcId="{7439E831-6E77-4606-A5B7-135058908299}" destId="{FD1B139B-9712-4618-8F01-DB1533F11CDA}" srcOrd="5" destOrd="0" presId="urn:microsoft.com/office/officeart/2005/8/layout/vList2"/>
    <dgm:cxn modelId="{F50E57D0-B6BB-4A54-AE47-DF22C4E0D3F8}" type="presParOf" srcId="{7439E831-6E77-4606-A5B7-135058908299}" destId="{D4F725EB-57C2-4B80-9E53-071AC5115E7E}" srcOrd="6" destOrd="0" presId="urn:microsoft.com/office/officeart/2005/8/layout/vList2"/>
    <dgm:cxn modelId="{6149B6AA-6332-4756-9AA4-B665BF5D9736}" type="presParOf" srcId="{7439E831-6E77-4606-A5B7-135058908299}" destId="{5549AC6E-5F53-43C0-A5A8-FFE8B35E9A6E}" srcOrd="7" destOrd="0" presId="urn:microsoft.com/office/officeart/2005/8/layout/vList2"/>
    <dgm:cxn modelId="{91A1DC33-BE83-4328-A19B-B39AC26199EB}" type="presParOf" srcId="{7439E831-6E77-4606-A5B7-135058908299}" destId="{483393A1-B8D1-4BC7-B380-BDCD392075CD}" srcOrd="8" destOrd="0" presId="urn:microsoft.com/office/officeart/2005/8/layout/vList2"/>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E3BC65-90EC-4D9F-886C-843E76DCA2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DAA907BE-2929-433A-83C6-9152F59B1605}">
      <dgm:prSet custT="1"/>
      <dgm:spPr>
        <a:solidFill>
          <a:srgbClr val="99CCCC"/>
        </a:solidFill>
      </dgm:spPr>
      <dgm:t>
        <a:bodyPr/>
        <a:lstStyle/>
        <a:p>
          <a:pPr rtl="0"/>
          <a:r>
            <a:rPr lang="el-GR" sz="1600" b="1" dirty="0" smtClean="0">
              <a:solidFill>
                <a:schemeClr val="tx1"/>
              </a:solidFill>
            </a:rPr>
            <a:t>Στόχος του προγράμματος είναι η αύξηση της συμμετοχής στην λήψη αποφάσεων.</a:t>
          </a:r>
          <a:endParaRPr lang="el-GR" sz="1600" b="1" dirty="0">
            <a:solidFill>
              <a:schemeClr val="tx1"/>
            </a:solidFill>
          </a:endParaRPr>
        </a:p>
      </dgm:t>
    </dgm:pt>
    <dgm:pt modelId="{8F5032EB-02EB-4DB5-A2FA-19BF04112E3C}" type="parTrans" cxnId="{5E28CAD8-06F6-42C5-AB86-A11044AF5EF7}">
      <dgm:prSet/>
      <dgm:spPr/>
      <dgm:t>
        <a:bodyPr/>
        <a:lstStyle/>
        <a:p>
          <a:endParaRPr lang="el-GR" sz="1600" b="1">
            <a:solidFill>
              <a:schemeClr val="tx1"/>
            </a:solidFill>
          </a:endParaRPr>
        </a:p>
      </dgm:t>
    </dgm:pt>
    <dgm:pt modelId="{B03B1DAE-CBEA-499E-826E-0468E8328A45}" type="sibTrans" cxnId="{5E28CAD8-06F6-42C5-AB86-A11044AF5EF7}">
      <dgm:prSet/>
      <dgm:spPr/>
      <dgm:t>
        <a:bodyPr/>
        <a:lstStyle/>
        <a:p>
          <a:endParaRPr lang="el-GR" sz="1600" b="1">
            <a:solidFill>
              <a:schemeClr val="tx1"/>
            </a:solidFill>
          </a:endParaRPr>
        </a:p>
      </dgm:t>
    </dgm:pt>
    <dgm:pt modelId="{7F07F05C-C422-43FF-B61E-B5D721C53998}">
      <dgm:prSet custT="1"/>
      <dgm:spPr>
        <a:solidFill>
          <a:srgbClr val="99CCCC"/>
        </a:solidFill>
      </dgm:spPr>
      <dgm:t>
        <a:bodyPr/>
        <a:lstStyle/>
        <a:p>
          <a:pPr rtl="0"/>
          <a:r>
            <a:rPr lang="el-GR" sz="1600" b="1" dirty="0" smtClean="0">
              <a:solidFill>
                <a:schemeClr val="tx1"/>
              </a:solidFill>
            </a:rPr>
            <a:t>Η δομή της πλατφόρμας ευνοεί την αναφορά </a:t>
          </a:r>
          <a:r>
            <a:rPr lang="el-GR" sz="1600" b="1" dirty="0" err="1" smtClean="0">
              <a:solidFill>
                <a:schemeClr val="tx1"/>
              </a:solidFill>
            </a:rPr>
            <a:t>παραβατικών</a:t>
          </a:r>
          <a:r>
            <a:rPr lang="el-GR" sz="1600" b="1" dirty="0" smtClean="0">
              <a:solidFill>
                <a:schemeClr val="tx1"/>
              </a:solidFill>
            </a:rPr>
            <a:t> συμπεριφορών  (π.χ. ανωνυμία)</a:t>
          </a:r>
          <a:endParaRPr lang="el-GR" sz="1600" b="1" dirty="0">
            <a:solidFill>
              <a:schemeClr val="tx1"/>
            </a:solidFill>
          </a:endParaRPr>
        </a:p>
      </dgm:t>
    </dgm:pt>
    <dgm:pt modelId="{30A924DA-F650-48A9-B745-13F86E61B16F}" type="parTrans" cxnId="{B448ACB9-C149-4F38-A130-695312233C4A}">
      <dgm:prSet/>
      <dgm:spPr/>
      <dgm:t>
        <a:bodyPr/>
        <a:lstStyle/>
        <a:p>
          <a:endParaRPr lang="el-GR" sz="1600" b="1">
            <a:solidFill>
              <a:schemeClr val="tx1"/>
            </a:solidFill>
          </a:endParaRPr>
        </a:p>
      </dgm:t>
    </dgm:pt>
    <dgm:pt modelId="{77BCA418-9A45-4694-9B14-7EE4E58C3A23}" type="sibTrans" cxnId="{B448ACB9-C149-4F38-A130-695312233C4A}">
      <dgm:prSet/>
      <dgm:spPr/>
      <dgm:t>
        <a:bodyPr/>
        <a:lstStyle/>
        <a:p>
          <a:endParaRPr lang="el-GR" sz="1600" b="1">
            <a:solidFill>
              <a:schemeClr val="tx1"/>
            </a:solidFill>
          </a:endParaRPr>
        </a:p>
      </dgm:t>
    </dgm:pt>
    <dgm:pt modelId="{77192B2C-3693-4730-B0F3-644F166EEC10}">
      <dgm:prSet custT="1"/>
      <dgm:spPr>
        <a:solidFill>
          <a:srgbClr val="99CCCC"/>
        </a:solidFill>
      </dgm:spPr>
      <dgm:t>
        <a:bodyPr/>
        <a:lstStyle/>
        <a:p>
          <a:pPr rtl="0"/>
          <a:r>
            <a:rPr lang="el-GR" sz="1600" b="1" dirty="0" smtClean="0">
              <a:solidFill>
                <a:schemeClr val="tx1"/>
              </a:solidFill>
            </a:rPr>
            <a:t> Θεμιτός  ο προβληματισμός και η ενεργοποίηση των πολιτών </a:t>
          </a:r>
          <a:endParaRPr lang="el-GR" sz="1600" b="1" dirty="0">
            <a:solidFill>
              <a:schemeClr val="tx1"/>
            </a:solidFill>
          </a:endParaRPr>
        </a:p>
      </dgm:t>
    </dgm:pt>
    <dgm:pt modelId="{6975B79C-78F7-4465-8A2A-381B92CEBC55}" type="parTrans" cxnId="{0F03447F-B353-49C1-AED0-AAAE873D23CC}">
      <dgm:prSet/>
      <dgm:spPr/>
      <dgm:t>
        <a:bodyPr/>
        <a:lstStyle/>
        <a:p>
          <a:endParaRPr lang="el-GR" sz="1600" b="1">
            <a:solidFill>
              <a:schemeClr val="tx1"/>
            </a:solidFill>
          </a:endParaRPr>
        </a:p>
      </dgm:t>
    </dgm:pt>
    <dgm:pt modelId="{221FF0D3-6D66-4DBD-8707-364CD0E69B7E}" type="sibTrans" cxnId="{0F03447F-B353-49C1-AED0-AAAE873D23CC}">
      <dgm:prSet/>
      <dgm:spPr/>
      <dgm:t>
        <a:bodyPr/>
        <a:lstStyle/>
        <a:p>
          <a:endParaRPr lang="el-GR" sz="1600" b="1">
            <a:solidFill>
              <a:schemeClr val="tx1"/>
            </a:solidFill>
          </a:endParaRPr>
        </a:p>
      </dgm:t>
    </dgm:pt>
    <dgm:pt modelId="{ABC51CD1-117F-422F-8DB2-FE9F8D00A292}">
      <dgm:prSet custT="1"/>
      <dgm:spPr>
        <a:solidFill>
          <a:srgbClr val="99CCCC"/>
        </a:solidFill>
      </dgm:spPr>
      <dgm:t>
        <a:bodyPr/>
        <a:lstStyle/>
        <a:p>
          <a:pPr rtl="0"/>
          <a:r>
            <a:rPr lang="el-GR" sz="1600" b="1" dirty="0" smtClean="0">
              <a:solidFill>
                <a:schemeClr val="tx1"/>
              </a:solidFill>
            </a:rPr>
            <a:t>Ενημέρωση και ευαισθητοποίηση του κοινού</a:t>
          </a:r>
          <a:endParaRPr lang="el-GR" sz="1600" b="1" dirty="0">
            <a:solidFill>
              <a:schemeClr val="tx1"/>
            </a:solidFill>
          </a:endParaRPr>
        </a:p>
      </dgm:t>
    </dgm:pt>
    <dgm:pt modelId="{F8AA939D-59D3-46AF-AE2D-34012BBBD9E7}" type="parTrans" cxnId="{8B042424-2B15-42FF-B768-5243F60D4EF3}">
      <dgm:prSet/>
      <dgm:spPr/>
      <dgm:t>
        <a:bodyPr/>
        <a:lstStyle/>
        <a:p>
          <a:endParaRPr lang="el-GR" sz="1600" b="1">
            <a:solidFill>
              <a:schemeClr val="tx1"/>
            </a:solidFill>
          </a:endParaRPr>
        </a:p>
      </dgm:t>
    </dgm:pt>
    <dgm:pt modelId="{8F6F60E7-4B61-4F4D-9851-EC4DB5A0CF0D}" type="sibTrans" cxnId="{8B042424-2B15-42FF-B768-5243F60D4EF3}">
      <dgm:prSet/>
      <dgm:spPr/>
      <dgm:t>
        <a:bodyPr/>
        <a:lstStyle/>
        <a:p>
          <a:endParaRPr lang="el-GR" sz="1600" b="1">
            <a:solidFill>
              <a:schemeClr val="tx1"/>
            </a:solidFill>
          </a:endParaRPr>
        </a:p>
      </dgm:t>
    </dgm:pt>
    <dgm:pt modelId="{7439E831-6E77-4606-A5B7-135058908299}" type="pres">
      <dgm:prSet presAssocID="{07E3BC65-90EC-4D9F-886C-843E76DCA20E}" presName="linear" presStyleCnt="0">
        <dgm:presLayoutVars>
          <dgm:animLvl val="lvl"/>
          <dgm:resizeHandles val="exact"/>
        </dgm:presLayoutVars>
      </dgm:prSet>
      <dgm:spPr/>
      <dgm:t>
        <a:bodyPr/>
        <a:lstStyle/>
        <a:p>
          <a:endParaRPr lang="el-GR"/>
        </a:p>
      </dgm:t>
    </dgm:pt>
    <dgm:pt modelId="{F53E8CAC-B417-4D2C-A6C7-EBEC3C6879DE}" type="pres">
      <dgm:prSet presAssocID="{DAA907BE-2929-433A-83C6-9152F59B1605}" presName="parentText" presStyleLbl="node1" presStyleIdx="0" presStyleCnt="4">
        <dgm:presLayoutVars>
          <dgm:chMax val="0"/>
          <dgm:bulletEnabled val="1"/>
        </dgm:presLayoutVars>
      </dgm:prSet>
      <dgm:spPr/>
      <dgm:t>
        <a:bodyPr/>
        <a:lstStyle/>
        <a:p>
          <a:endParaRPr lang="el-GR"/>
        </a:p>
      </dgm:t>
    </dgm:pt>
    <dgm:pt modelId="{80505E81-6FF8-41EF-BA9A-A86F9FC49D78}" type="pres">
      <dgm:prSet presAssocID="{B03B1DAE-CBEA-499E-826E-0468E8328A45}" presName="spacer" presStyleCnt="0"/>
      <dgm:spPr/>
    </dgm:pt>
    <dgm:pt modelId="{3E9E1533-1D38-49B9-914E-C57BCEAC6C72}" type="pres">
      <dgm:prSet presAssocID="{7F07F05C-C422-43FF-B61E-B5D721C53998}" presName="parentText" presStyleLbl="node1" presStyleIdx="1" presStyleCnt="4" custLinFactY="100000" custLinFactNeighborY="105892">
        <dgm:presLayoutVars>
          <dgm:chMax val="0"/>
          <dgm:bulletEnabled val="1"/>
        </dgm:presLayoutVars>
      </dgm:prSet>
      <dgm:spPr/>
      <dgm:t>
        <a:bodyPr/>
        <a:lstStyle/>
        <a:p>
          <a:endParaRPr lang="el-GR"/>
        </a:p>
      </dgm:t>
    </dgm:pt>
    <dgm:pt modelId="{3D17D1CB-DF55-4B41-BB51-1F54C510FDCE}" type="pres">
      <dgm:prSet presAssocID="{77BCA418-9A45-4694-9B14-7EE4E58C3A23}" presName="spacer" presStyleCnt="0"/>
      <dgm:spPr/>
    </dgm:pt>
    <dgm:pt modelId="{02B4ED75-FE35-4DE4-A41A-5B69924C8E0A}" type="pres">
      <dgm:prSet presAssocID="{77192B2C-3693-4730-B0F3-644F166EEC10}" presName="parentText" presStyleLbl="node1" presStyleIdx="2" presStyleCnt="4" custLinFactY="100000" custLinFactNeighborY="121689">
        <dgm:presLayoutVars>
          <dgm:chMax val="0"/>
          <dgm:bulletEnabled val="1"/>
        </dgm:presLayoutVars>
      </dgm:prSet>
      <dgm:spPr/>
      <dgm:t>
        <a:bodyPr/>
        <a:lstStyle/>
        <a:p>
          <a:endParaRPr lang="el-GR"/>
        </a:p>
      </dgm:t>
    </dgm:pt>
    <dgm:pt modelId="{FD1B139B-9712-4618-8F01-DB1533F11CDA}" type="pres">
      <dgm:prSet presAssocID="{221FF0D3-6D66-4DBD-8707-364CD0E69B7E}" presName="spacer" presStyleCnt="0"/>
      <dgm:spPr/>
    </dgm:pt>
    <dgm:pt modelId="{D4F725EB-57C2-4B80-9E53-071AC5115E7E}" type="pres">
      <dgm:prSet presAssocID="{ABC51CD1-117F-422F-8DB2-FE9F8D00A292}" presName="parentText" presStyleLbl="node1" presStyleIdx="3" presStyleCnt="4" custLinFactY="-199605" custLinFactNeighborY="-200000">
        <dgm:presLayoutVars>
          <dgm:chMax val="0"/>
          <dgm:bulletEnabled val="1"/>
        </dgm:presLayoutVars>
      </dgm:prSet>
      <dgm:spPr/>
      <dgm:t>
        <a:bodyPr/>
        <a:lstStyle/>
        <a:p>
          <a:endParaRPr lang="el-GR"/>
        </a:p>
      </dgm:t>
    </dgm:pt>
  </dgm:ptLst>
  <dgm:cxnLst>
    <dgm:cxn modelId="{8B042424-2B15-42FF-B768-5243F60D4EF3}" srcId="{07E3BC65-90EC-4D9F-886C-843E76DCA20E}" destId="{ABC51CD1-117F-422F-8DB2-FE9F8D00A292}" srcOrd="3" destOrd="0" parTransId="{F8AA939D-59D3-46AF-AE2D-34012BBBD9E7}" sibTransId="{8F6F60E7-4B61-4F4D-9851-EC4DB5A0CF0D}"/>
    <dgm:cxn modelId="{0F03447F-B353-49C1-AED0-AAAE873D23CC}" srcId="{07E3BC65-90EC-4D9F-886C-843E76DCA20E}" destId="{77192B2C-3693-4730-B0F3-644F166EEC10}" srcOrd="2" destOrd="0" parTransId="{6975B79C-78F7-4465-8A2A-381B92CEBC55}" sibTransId="{221FF0D3-6D66-4DBD-8707-364CD0E69B7E}"/>
    <dgm:cxn modelId="{C9F9C5D3-15F7-4569-951A-0E237BB9CC39}" type="presOf" srcId="{07E3BC65-90EC-4D9F-886C-843E76DCA20E}" destId="{7439E831-6E77-4606-A5B7-135058908299}" srcOrd="0" destOrd="0" presId="urn:microsoft.com/office/officeart/2005/8/layout/vList2"/>
    <dgm:cxn modelId="{0BA68462-4BCD-401F-9543-4F9A20EB51C7}" type="presOf" srcId="{77192B2C-3693-4730-B0F3-644F166EEC10}" destId="{02B4ED75-FE35-4DE4-A41A-5B69924C8E0A}" srcOrd="0" destOrd="0" presId="urn:microsoft.com/office/officeart/2005/8/layout/vList2"/>
    <dgm:cxn modelId="{E78FF454-10FB-41C5-A2CF-649E35273045}" type="presOf" srcId="{DAA907BE-2929-433A-83C6-9152F59B1605}" destId="{F53E8CAC-B417-4D2C-A6C7-EBEC3C6879DE}" srcOrd="0" destOrd="0" presId="urn:microsoft.com/office/officeart/2005/8/layout/vList2"/>
    <dgm:cxn modelId="{5586A304-CF5C-4A6D-B3FC-B8D3498E605A}" type="presOf" srcId="{ABC51CD1-117F-422F-8DB2-FE9F8D00A292}" destId="{D4F725EB-57C2-4B80-9E53-071AC5115E7E}" srcOrd="0" destOrd="0" presId="urn:microsoft.com/office/officeart/2005/8/layout/vList2"/>
    <dgm:cxn modelId="{9932D276-6860-40C6-855B-44FD173ABD56}" type="presOf" srcId="{7F07F05C-C422-43FF-B61E-B5D721C53998}" destId="{3E9E1533-1D38-49B9-914E-C57BCEAC6C72}" srcOrd="0" destOrd="0" presId="urn:microsoft.com/office/officeart/2005/8/layout/vList2"/>
    <dgm:cxn modelId="{5E28CAD8-06F6-42C5-AB86-A11044AF5EF7}" srcId="{07E3BC65-90EC-4D9F-886C-843E76DCA20E}" destId="{DAA907BE-2929-433A-83C6-9152F59B1605}" srcOrd="0" destOrd="0" parTransId="{8F5032EB-02EB-4DB5-A2FA-19BF04112E3C}" sibTransId="{B03B1DAE-CBEA-499E-826E-0468E8328A45}"/>
    <dgm:cxn modelId="{B448ACB9-C149-4F38-A130-695312233C4A}" srcId="{07E3BC65-90EC-4D9F-886C-843E76DCA20E}" destId="{7F07F05C-C422-43FF-B61E-B5D721C53998}" srcOrd="1" destOrd="0" parTransId="{30A924DA-F650-48A9-B745-13F86E61B16F}" sibTransId="{77BCA418-9A45-4694-9B14-7EE4E58C3A23}"/>
    <dgm:cxn modelId="{4F170724-C2D0-481D-BC0F-F0E5B1BF1565}" type="presParOf" srcId="{7439E831-6E77-4606-A5B7-135058908299}" destId="{F53E8CAC-B417-4D2C-A6C7-EBEC3C6879DE}" srcOrd="0" destOrd="0" presId="urn:microsoft.com/office/officeart/2005/8/layout/vList2"/>
    <dgm:cxn modelId="{4C73AC7B-2782-4E6F-9D42-D2F0C622D9CD}" type="presParOf" srcId="{7439E831-6E77-4606-A5B7-135058908299}" destId="{80505E81-6FF8-41EF-BA9A-A86F9FC49D78}" srcOrd="1" destOrd="0" presId="urn:microsoft.com/office/officeart/2005/8/layout/vList2"/>
    <dgm:cxn modelId="{FDE063C0-F922-4C4D-9403-919A8D678DC6}" type="presParOf" srcId="{7439E831-6E77-4606-A5B7-135058908299}" destId="{3E9E1533-1D38-49B9-914E-C57BCEAC6C72}" srcOrd="2" destOrd="0" presId="urn:microsoft.com/office/officeart/2005/8/layout/vList2"/>
    <dgm:cxn modelId="{012B6110-E913-4B3C-B7DB-2FC52794E9B1}" type="presParOf" srcId="{7439E831-6E77-4606-A5B7-135058908299}" destId="{3D17D1CB-DF55-4B41-BB51-1F54C510FDCE}" srcOrd="3" destOrd="0" presId="urn:microsoft.com/office/officeart/2005/8/layout/vList2"/>
    <dgm:cxn modelId="{8E181988-9983-4FB9-B3FB-9ADDEABCAD23}" type="presParOf" srcId="{7439E831-6E77-4606-A5B7-135058908299}" destId="{02B4ED75-FE35-4DE4-A41A-5B69924C8E0A}" srcOrd="4" destOrd="0" presId="urn:microsoft.com/office/officeart/2005/8/layout/vList2"/>
    <dgm:cxn modelId="{37B40EAA-E852-4935-A9E8-343E185FCA60}" type="presParOf" srcId="{7439E831-6E77-4606-A5B7-135058908299}" destId="{FD1B139B-9712-4618-8F01-DB1533F11CDA}" srcOrd="5" destOrd="0" presId="urn:microsoft.com/office/officeart/2005/8/layout/vList2"/>
    <dgm:cxn modelId="{58EBE2A3-68B5-4D03-98A5-2E91C94FA001}" type="presParOf" srcId="{7439E831-6E77-4606-A5B7-135058908299}" destId="{D4F725EB-57C2-4B80-9E53-071AC5115E7E}" srcOrd="6" destOrd="0" presId="urn:microsoft.com/office/officeart/2005/8/layout/vList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7A7EDB6-5E9D-4EEC-9336-3227D0B02673}" type="doc">
      <dgm:prSet loTypeId="urn:microsoft.com/office/officeart/2005/8/layout/vList2" loCatId="list" qsTypeId="urn:microsoft.com/office/officeart/2005/8/quickstyle/simple1" qsCatId="simple" csTypeId="urn:microsoft.com/office/officeart/2005/8/colors/accent3_5" csCatId="accent3" phldr="1"/>
      <dgm:spPr/>
      <dgm:t>
        <a:bodyPr/>
        <a:lstStyle/>
        <a:p>
          <a:endParaRPr lang="el-GR"/>
        </a:p>
      </dgm:t>
    </dgm:pt>
    <dgm:pt modelId="{7C162CA8-51C1-4419-9B64-9AB10B2E963B}">
      <dgm:prSet/>
      <dgm:spPr>
        <a:solidFill>
          <a:srgbClr val="99CCCC">
            <a:alpha val="90000"/>
          </a:srgbClr>
        </a:solidFill>
      </dgm:spPr>
      <dgm:t>
        <a:bodyPr/>
        <a:lstStyle/>
        <a:p>
          <a:pPr algn="just" rtl="0"/>
          <a:r>
            <a:rPr lang="el-GR" b="1" dirty="0" smtClean="0">
              <a:solidFill>
                <a:schemeClr val="tx1"/>
              </a:solidFill>
            </a:rPr>
            <a:t>Το ενδιαφέρον των χρηστών επικεντρώνεται περισσότερο στα επίκαιρα περιβαλλοντικά θέματα</a:t>
          </a:r>
          <a:r>
            <a:rPr lang="en-US" b="1" dirty="0" smtClean="0">
              <a:solidFill>
                <a:schemeClr val="tx1"/>
              </a:solidFill>
            </a:rPr>
            <a:t> </a:t>
          </a:r>
          <a:r>
            <a:rPr lang="el-GR" b="1" dirty="0" smtClean="0">
              <a:solidFill>
                <a:schemeClr val="tx1"/>
              </a:solidFill>
            </a:rPr>
            <a:t>που άπτονται της καθημερινότητας των νέων και υπάρχουν για αυτούς ερεθίσματα (θέματα που εντοπίζονται στον αστικό ιστό) </a:t>
          </a:r>
          <a:endParaRPr lang="el-GR" b="1" dirty="0">
            <a:solidFill>
              <a:schemeClr val="tx1"/>
            </a:solidFill>
          </a:endParaRPr>
        </a:p>
      </dgm:t>
    </dgm:pt>
    <dgm:pt modelId="{CE19B346-98E1-49C2-B77C-1AB485DA7CB2}" type="parTrans" cxnId="{02F7E00F-8D8A-4E02-A9A9-DF6677CCD103}">
      <dgm:prSet/>
      <dgm:spPr/>
      <dgm:t>
        <a:bodyPr/>
        <a:lstStyle/>
        <a:p>
          <a:pPr algn="just"/>
          <a:endParaRPr lang="el-GR" b="1">
            <a:solidFill>
              <a:schemeClr val="tx1"/>
            </a:solidFill>
          </a:endParaRPr>
        </a:p>
      </dgm:t>
    </dgm:pt>
    <dgm:pt modelId="{BE76B696-C9F5-47E4-889B-79AD750BDB5B}" type="sibTrans" cxnId="{02F7E00F-8D8A-4E02-A9A9-DF6677CCD103}">
      <dgm:prSet/>
      <dgm:spPr/>
      <dgm:t>
        <a:bodyPr/>
        <a:lstStyle/>
        <a:p>
          <a:pPr algn="just"/>
          <a:endParaRPr lang="el-GR" b="1">
            <a:solidFill>
              <a:schemeClr val="tx1"/>
            </a:solidFill>
          </a:endParaRPr>
        </a:p>
      </dgm:t>
    </dgm:pt>
    <dgm:pt modelId="{13F4F143-5CAE-40E9-8446-F5CE6B951A64}">
      <dgm:prSet/>
      <dgm:spPr>
        <a:solidFill>
          <a:srgbClr val="99CCCC">
            <a:alpha val="80000"/>
          </a:srgbClr>
        </a:solidFill>
      </dgm:spPr>
      <dgm:t>
        <a:bodyPr/>
        <a:lstStyle/>
        <a:p>
          <a:pPr algn="just" rtl="0"/>
          <a:r>
            <a:rPr lang="el-GR" b="1" dirty="0" smtClean="0">
              <a:solidFill>
                <a:schemeClr val="tx1"/>
              </a:solidFill>
            </a:rPr>
            <a:t>Τα θέματα που έχουν μεγάλα κείμενα και τεχνικούς όρους όπως είναι αυτά των Μ.Π.Ε</a:t>
          </a:r>
          <a:r>
            <a:rPr lang="el-GR" b="1" dirty="0" smtClean="0">
              <a:solidFill>
                <a:schemeClr val="tx1"/>
              </a:solidFill>
            </a:rPr>
            <a:t>., </a:t>
          </a:r>
          <a:r>
            <a:rPr lang="el-GR" b="1" dirty="0" smtClean="0">
              <a:solidFill>
                <a:schemeClr val="tx1"/>
              </a:solidFill>
            </a:rPr>
            <a:t>δεν είναι ιδιαίτερα ελκυστικά . Ωστόσο, στόχος της Περιφέρειας Κρήτης είναι μέσα από αυτή την εφαρμογή να καλλιεργηθεί η οικειότητα του κοινού με αυτά τα θέματα. </a:t>
          </a:r>
          <a:endParaRPr lang="el-GR" b="1" dirty="0">
            <a:solidFill>
              <a:schemeClr val="tx1"/>
            </a:solidFill>
          </a:endParaRPr>
        </a:p>
      </dgm:t>
    </dgm:pt>
    <dgm:pt modelId="{D2881605-3C24-4CC4-A15D-13A9DB90FD31}" type="parTrans" cxnId="{78984AED-45C0-4C9C-907B-A2C4199E1463}">
      <dgm:prSet/>
      <dgm:spPr/>
      <dgm:t>
        <a:bodyPr/>
        <a:lstStyle/>
        <a:p>
          <a:pPr algn="just"/>
          <a:endParaRPr lang="el-GR" b="1">
            <a:solidFill>
              <a:schemeClr val="tx1"/>
            </a:solidFill>
          </a:endParaRPr>
        </a:p>
      </dgm:t>
    </dgm:pt>
    <dgm:pt modelId="{BBDC4392-A4BD-4D69-A35A-4DDC5321D420}" type="sibTrans" cxnId="{78984AED-45C0-4C9C-907B-A2C4199E1463}">
      <dgm:prSet/>
      <dgm:spPr/>
      <dgm:t>
        <a:bodyPr/>
        <a:lstStyle/>
        <a:p>
          <a:pPr algn="just"/>
          <a:endParaRPr lang="el-GR" b="1">
            <a:solidFill>
              <a:schemeClr val="tx1"/>
            </a:solidFill>
          </a:endParaRPr>
        </a:p>
      </dgm:t>
    </dgm:pt>
    <dgm:pt modelId="{08B7B829-B7BF-4182-A713-2EEDB32FFF8D}">
      <dgm:prSet/>
      <dgm:spPr>
        <a:solidFill>
          <a:srgbClr val="99CCCC">
            <a:alpha val="70000"/>
          </a:srgbClr>
        </a:solidFill>
      </dgm:spPr>
      <dgm:t>
        <a:bodyPr/>
        <a:lstStyle/>
        <a:p>
          <a:pPr algn="just" rtl="0"/>
          <a:r>
            <a:rPr lang="el-GR" b="1" dirty="0" smtClean="0">
              <a:solidFill>
                <a:schemeClr val="tx1"/>
              </a:solidFill>
            </a:rPr>
            <a:t>Οι διάλογοι κατάθεσης ιδεών και προτάσεων έχουν πολλαπλάσια </a:t>
          </a:r>
          <a:r>
            <a:rPr lang="el-GR" b="1" dirty="0" smtClean="0">
              <a:solidFill>
                <a:schemeClr val="tx1"/>
              </a:solidFill>
            </a:rPr>
            <a:t>συμμετοχή</a:t>
          </a:r>
          <a:r>
            <a:rPr lang="en-US" b="1" dirty="0" smtClean="0">
              <a:solidFill>
                <a:schemeClr val="tx1"/>
              </a:solidFill>
            </a:rPr>
            <a:t>, </a:t>
          </a:r>
          <a:r>
            <a:rPr lang="el-GR" b="1" dirty="0" smtClean="0">
              <a:solidFill>
                <a:schemeClr val="tx1"/>
              </a:solidFill>
            </a:rPr>
            <a:t>π.χ</a:t>
          </a:r>
          <a:r>
            <a:rPr lang="el-GR" b="1" dirty="0" smtClean="0">
              <a:solidFill>
                <a:schemeClr val="tx1"/>
              </a:solidFill>
            </a:rPr>
            <a:t>. ο διάλογος για την θαλάσσια χελώνα </a:t>
          </a:r>
          <a:r>
            <a:rPr lang="en-US" b="1" i="1" dirty="0" err="1" smtClean="0">
              <a:solidFill>
                <a:schemeClr val="tx1"/>
              </a:solidFill>
            </a:rPr>
            <a:t>Caretta-Caretta</a:t>
          </a:r>
          <a:r>
            <a:rPr lang="en-US" b="1" dirty="0" smtClean="0">
              <a:solidFill>
                <a:schemeClr val="tx1"/>
              </a:solidFill>
            </a:rPr>
            <a:t>. </a:t>
          </a:r>
          <a:r>
            <a:rPr lang="el-GR" b="1" dirty="0" smtClean="0">
              <a:solidFill>
                <a:schemeClr val="tx1"/>
              </a:solidFill>
            </a:rPr>
            <a:t> </a:t>
          </a:r>
          <a:endParaRPr lang="el-GR" b="1" dirty="0">
            <a:solidFill>
              <a:schemeClr val="tx1"/>
            </a:solidFill>
          </a:endParaRPr>
        </a:p>
      </dgm:t>
    </dgm:pt>
    <dgm:pt modelId="{62CF67EE-1AFB-436F-BEB2-BF0A0201C421}" type="parTrans" cxnId="{4DA607F7-0F07-4E72-AFD2-379EF70CBA55}">
      <dgm:prSet/>
      <dgm:spPr/>
      <dgm:t>
        <a:bodyPr/>
        <a:lstStyle/>
        <a:p>
          <a:pPr algn="just"/>
          <a:endParaRPr lang="el-GR" b="1">
            <a:solidFill>
              <a:schemeClr val="tx1"/>
            </a:solidFill>
          </a:endParaRPr>
        </a:p>
      </dgm:t>
    </dgm:pt>
    <dgm:pt modelId="{3B18F387-9068-4DCF-A07D-94CBCAC1C826}" type="sibTrans" cxnId="{4DA607F7-0F07-4E72-AFD2-379EF70CBA55}">
      <dgm:prSet/>
      <dgm:spPr/>
      <dgm:t>
        <a:bodyPr/>
        <a:lstStyle/>
        <a:p>
          <a:pPr algn="just"/>
          <a:endParaRPr lang="el-GR" b="1">
            <a:solidFill>
              <a:schemeClr val="tx1"/>
            </a:solidFill>
          </a:endParaRPr>
        </a:p>
      </dgm:t>
    </dgm:pt>
    <dgm:pt modelId="{BC4D3FEA-36A5-4EB8-BEE3-08F7C7609A12}">
      <dgm:prSet/>
      <dgm:spPr>
        <a:solidFill>
          <a:srgbClr val="99CCCC">
            <a:alpha val="60000"/>
          </a:srgbClr>
        </a:solidFill>
      </dgm:spPr>
      <dgm:t>
        <a:bodyPr/>
        <a:lstStyle/>
        <a:p>
          <a:pPr algn="just" rtl="0"/>
          <a:r>
            <a:rPr lang="el-GR" b="1" dirty="0" smtClean="0">
              <a:solidFill>
                <a:schemeClr val="tx1"/>
              </a:solidFill>
            </a:rPr>
            <a:t>Περισσότερο πρόθυμοι να γνωρίσουν και να χρησιμοποιήσουν την εφαρμογή είναι νέοι άνθρωποι, οι οποίοι έχουν ήδη εκ των προτέρων αναπτύξει ένα σχετικό υπόβαθρο ενδιαφέροντος και ευαισθητοποίησης για τα περιβαλλοντικά θέματα</a:t>
          </a:r>
          <a:endParaRPr lang="en-US" b="1" dirty="0">
            <a:solidFill>
              <a:schemeClr val="tx1"/>
            </a:solidFill>
          </a:endParaRPr>
        </a:p>
      </dgm:t>
    </dgm:pt>
    <dgm:pt modelId="{34572F38-5FC9-4897-85A5-D74220056FD6}" type="parTrans" cxnId="{9D450EF9-DA93-4983-B409-8BA641734196}">
      <dgm:prSet/>
      <dgm:spPr/>
      <dgm:t>
        <a:bodyPr/>
        <a:lstStyle/>
        <a:p>
          <a:pPr algn="just"/>
          <a:endParaRPr lang="el-GR" b="1">
            <a:solidFill>
              <a:schemeClr val="tx1"/>
            </a:solidFill>
          </a:endParaRPr>
        </a:p>
      </dgm:t>
    </dgm:pt>
    <dgm:pt modelId="{9F77DCD3-6AF4-4E7E-8BCE-3D7FFF31B3F0}" type="sibTrans" cxnId="{9D450EF9-DA93-4983-B409-8BA641734196}">
      <dgm:prSet/>
      <dgm:spPr/>
      <dgm:t>
        <a:bodyPr/>
        <a:lstStyle/>
        <a:p>
          <a:pPr algn="just"/>
          <a:endParaRPr lang="el-GR" b="1">
            <a:solidFill>
              <a:schemeClr val="tx1"/>
            </a:solidFill>
          </a:endParaRPr>
        </a:p>
      </dgm:t>
    </dgm:pt>
    <dgm:pt modelId="{0A86B819-1B91-4357-B5E0-FEF297A162CC}">
      <dgm:prSet/>
      <dgm:spPr>
        <a:solidFill>
          <a:srgbClr val="99CCCC">
            <a:alpha val="50000"/>
          </a:srgbClr>
        </a:solidFill>
      </dgm:spPr>
      <dgm:t>
        <a:bodyPr/>
        <a:lstStyle/>
        <a:p>
          <a:pPr algn="just" rtl="0"/>
          <a:r>
            <a:rPr lang="el-GR" b="1" dirty="0" smtClean="0">
              <a:solidFill>
                <a:schemeClr val="tx1"/>
              </a:solidFill>
            </a:rPr>
            <a:t>Η δομή της πλατφόρμας προσφέρεται πολύ για την αναφορά περιβαλλοντικών παραβάσεων. Παρότι δεν είναι αυτός ο σκοπός του προγράμματος, είναι θεμιτό στα πλαίσια του ότι μπορεί να ενθαρρύνει την έκφραση των προβληματισμών του κοινού </a:t>
          </a:r>
          <a:endParaRPr lang="el-GR" b="1" dirty="0">
            <a:solidFill>
              <a:schemeClr val="tx1"/>
            </a:solidFill>
          </a:endParaRPr>
        </a:p>
      </dgm:t>
    </dgm:pt>
    <dgm:pt modelId="{B3A815AC-E922-4A53-82D8-EF87EB959D0B}" type="parTrans" cxnId="{21946BA9-25D7-4008-BBEF-9F23D799CC01}">
      <dgm:prSet/>
      <dgm:spPr/>
      <dgm:t>
        <a:bodyPr/>
        <a:lstStyle/>
        <a:p>
          <a:pPr algn="just"/>
          <a:endParaRPr lang="el-GR" b="1">
            <a:solidFill>
              <a:schemeClr val="tx1"/>
            </a:solidFill>
          </a:endParaRPr>
        </a:p>
      </dgm:t>
    </dgm:pt>
    <dgm:pt modelId="{ED362B74-1D2A-41CB-991A-CAC6EFBDC7E2}" type="sibTrans" cxnId="{21946BA9-25D7-4008-BBEF-9F23D799CC01}">
      <dgm:prSet/>
      <dgm:spPr/>
      <dgm:t>
        <a:bodyPr/>
        <a:lstStyle/>
        <a:p>
          <a:pPr algn="just"/>
          <a:endParaRPr lang="el-GR" b="1">
            <a:solidFill>
              <a:schemeClr val="tx1"/>
            </a:solidFill>
          </a:endParaRPr>
        </a:p>
      </dgm:t>
    </dgm:pt>
    <dgm:pt modelId="{161ED552-DF77-4897-BFE7-A8B46499D314}" type="pres">
      <dgm:prSet presAssocID="{B7A7EDB6-5E9D-4EEC-9336-3227D0B02673}" presName="linear" presStyleCnt="0">
        <dgm:presLayoutVars>
          <dgm:animLvl val="lvl"/>
          <dgm:resizeHandles val="exact"/>
        </dgm:presLayoutVars>
      </dgm:prSet>
      <dgm:spPr/>
      <dgm:t>
        <a:bodyPr/>
        <a:lstStyle/>
        <a:p>
          <a:endParaRPr lang="el-GR"/>
        </a:p>
      </dgm:t>
    </dgm:pt>
    <dgm:pt modelId="{C937634E-3579-4B82-B4CB-2F85F6973EBE}" type="pres">
      <dgm:prSet presAssocID="{7C162CA8-51C1-4419-9B64-9AB10B2E963B}" presName="parentText" presStyleLbl="node1" presStyleIdx="0" presStyleCnt="5">
        <dgm:presLayoutVars>
          <dgm:chMax val="0"/>
          <dgm:bulletEnabled val="1"/>
        </dgm:presLayoutVars>
      </dgm:prSet>
      <dgm:spPr/>
      <dgm:t>
        <a:bodyPr/>
        <a:lstStyle/>
        <a:p>
          <a:endParaRPr lang="el-GR"/>
        </a:p>
      </dgm:t>
    </dgm:pt>
    <dgm:pt modelId="{A01D0476-45AF-4E9A-953A-59D49B6C360D}" type="pres">
      <dgm:prSet presAssocID="{BE76B696-C9F5-47E4-889B-79AD750BDB5B}" presName="spacer" presStyleCnt="0"/>
      <dgm:spPr/>
    </dgm:pt>
    <dgm:pt modelId="{2C988D8E-924E-491C-AADF-022B628A1D07}" type="pres">
      <dgm:prSet presAssocID="{13F4F143-5CAE-40E9-8446-F5CE6B951A64}" presName="parentText" presStyleLbl="node1" presStyleIdx="1" presStyleCnt="5">
        <dgm:presLayoutVars>
          <dgm:chMax val="0"/>
          <dgm:bulletEnabled val="1"/>
        </dgm:presLayoutVars>
      </dgm:prSet>
      <dgm:spPr/>
      <dgm:t>
        <a:bodyPr/>
        <a:lstStyle/>
        <a:p>
          <a:endParaRPr lang="el-GR"/>
        </a:p>
      </dgm:t>
    </dgm:pt>
    <dgm:pt modelId="{766FA910-7475-44EC-94C9-1380BC648F8F}" type="pres">
      <dgm:prSet presAssocID="{BBDC4392-A4BD-4D69-A35A-4DDC5321D420}" presName="spacer" presStyleCnt="0"/>
      <dgm:spPr/>
    </dgm:pt>
    <dgm:pt modelId="{5F06E0B0-9DC2-44F3-995C-DF46711532D9}" type="pres">
      <dgm:prSet presAssocID="{08B7B829-B7BF-4182-A713-2EEDB32FFF8D}" presName="parentText" presStyleLbl="node1" presStyleIdx="2" presStyleCnt="5">
        <dgm:presLayoutVars>
          <dgm:chMax val="0"/>
          <dgm:bulletEnabled val="1"/>
        </dgm:presLayoutVars>
      </dgm:prSet>
      <dgm:spPr/>
      <dgm:t>
        <a:bodyPr/>
        <a:lstStyle/>
        <a:p>
          <a:endParaRPr lang="el-GR"/>
        </a:p>
      </dgm:t>
    </dgm:pt>
    <dgm:pt modelId="{E6DB5239-51CA-49D2-8966-F4305D97117C}" type="pres">
      <dgm:prSet presAssocID="{3B18F387-9068-4DCF-A07D-94CBCAC1C826}" presName="spacer" presStyleCnt="0"/>
      <dgm:spPr/>
    </dgm:pt>
    <dgm:pt modelId="{0369C548-BF45-4056-8DF4-9A0673E4CBD1}" type="pres">
      <dgm:prSet presAssocID="{BC4D3FEA-36A5-4EB8-BEE3-08F7C7609A12}" presName="parentText" presStyleLbl="node1" presStyleIdx="3" presStyleCnt="5">
        <dgm:presLayoutVars>
          <dgm:chMax val="0"/>
          <dgm:bulletEnabled val="1"/>
        </dgm:presLayoutVars>
      </dgm:prSet>
      <dgm:spPr/>
      <dgm:t>
        <a:bodyPr/>
        <a:lstStyle/>
        <a:p>
          <a:endParaRPr lang="el-GR"/>
        </a:p>
      </dgm:t>
    </dgm:pt>
    <dgm:pt modelId="{EC18E637-A1D9-450F-B62C-4A896A965062}" type="pres">
      <dgm:prSet presAssocID="{9F77DCD3-6AF4-4E7E-8BCE-3D7FFF31B3F0}" presName="spacer" presStyleCnt="0"/>
      <dgm:spPr/>
    </dgm:pt>
    <dgm:pt modelId="{6FC81AA9-543A-4BB7-913D-287CAB017303}" type="pres">
      <dgm:prSet presAssocID="{0A86B819-1B91-4357-B5E0-FEF297A162CC}" presName="parentText" presStyleLbl="node1" presStyleIdx="4" presStyleCnt="5">
        <dgm:presLayoutVars>
          <dgm:chMax val="0"/>
          <dgm:bulletEnabled val="1"/>
        </dgm:presLayoutVars>
      </dgm:prSet>
      <dgm:spPr/>
      <dgm:t>
        <a:bodyPr/>
        <a:lstStyle/>
        <a:p>
          <a:endParaRPr lang="el-GR"/>
        </a:p>
      </dgm:t>
    </dgm:pt>
  </dgm:ptLst>
  <dgm:cxnLst>
    <dgm:cxn modelId="{4DA607F7-0F07-4E72-AFD2-379EF70CBA55}" srcId="{B7A7EDB6-5E9D-4EEC-9336-3227D0B02673}" destId="{08B7B829-B7BF-4182-A713-2EEDB32FFF8D}" srcOrd="2" destOrd="0" parTransId="{62CF67EE-1AFB-436F-BEB2-BF0A0201C421}" sibTransId="{3B18F387-9068-4DCF-A07D-94CBCAC1C826}"/>
    <dgm:cxn modelId="{78984AED-45C0-4C9C-907B-A2C4199E1463}" srcId="{B7A7EDB6-5E9D-4EEC-9336-3227D0B02673}" destId="{13F4F143-5CAE-40E9-8446-F5CE6B951A64}" srcOrd="1" destOrd="0" parTransId="{D2881605-3C24-4CC4-A15D-13A9DB90FD31}" sibTransId="{BBDC4392-A4BD-4D69-A35A-4DDC5321D420}"/>
    <dgm:cxn modelId="{402242BE-FB22-4FEE-8ED5-795026AE6AFF}" type="presOf" srcId="{BC4D3FEA-36A5-4EB8-BEE3-08F7C7609A12}" destId="{0369C548-BF45-4056-8DF4-9A0673E4CBD1}" srcOrd="0" destOrd="0" presId="urn:microsoft.com/office/officeart/2005/8/layout/vList2"/>
    <dgm:cxn modelId="{5BEC23C8-65E3-4DBE-8A00-68510FB99878}" type="presOf" srcId="{B7A7EDB6-5E9D-4EEC-9336-3227D0B02673}" destId="{161ED552-DF77-4897-BFE7-A8B46499D314}" srcOrd="0" destOrd="0" presId="urn:microsoft.com/office/officeart/2005/8/layout/vList2"/>
    <dgm:cxn modelId="{2C4F856A-A552-4B48-BF9E-2D526C279ABD}" type="presOf" srcId="{08B7B829-B7BF-4182-A713-2EEDB32FFF8D}" destId="{5F06E0B0-9DC2-44F3-995C-DF46711532D9}" srcOrd="0" destOrd="0" presId="urn:microsoft.com/office/officeart/2005/8/layout/vList2"/>
    <dgm:cxn modelId="{F4FFCD0E-DE1D-4F9B-B5F7-C86D667970C1}" type="presOf" srcId="{13F4F143-5CAE-40E9-8446-F5CE6B951A64}" destId="{2C988D8E-924E-491C-AADF-022B628A1D07}" srcOrd="0" destOrd="0" presId="urn:microsoft.com/office/officeart/2005/8/layout/vList2"/>
    <dgm:cxn modelId="{816B3944-F996-4AB6-A6E8-BE0070ED13C9}" type="presOf" srcId="{0A86B819-1B91-4357-B5E0-FEF297A162CC}" destId="{6FC81AA9-543A-4BB7-913D-287CAB017303}" srcOrd="0" destOrd="0" presId="urn:microsoft.com/office/officeart/2005/8/layout/vList2"/>
    <dgm:cxn modelId="{E7011BDE-DDCE-4EEE-BBEE-CC2186E22D20}" type="presOf" srcId="{7C162CA8-51C1-4419-9B64-9AB10B2E963B}" destId="{C937634E-3579-4B82-B4CB-2F85F6973EBE}" srcOrd="0" destOrd="0" presId="urn:microsoft.com/office/officeart/2005/8/layout/vList2"/>
    <dgm:cxn modelId="{02F7E00F-8D8A-4E02-A9A9-DF6677CCD103}" srcId="{B7A7EDB6-5E9D-4EEC-9336-3227D0B02673}" destId="{7C162CA8-51C1-4419-9B64-9AB10B2E963B}" srcOrd="0" destOrd="0" parTransId="{CE19B346-98E1-49C2-B77C-1AB485DA7CB2}" sibTransId="{BE76B696-C9F5-47E4-889B-79AD750BDB5B}"/>
    <dgm:cxn modelId="{21946BA9-25D7-4008-BBEF-9F23D799CC01}" srcId="{B7A7EDB6-5E9D-4EEC-9336-3227D0B02673}" destId="{0A86B819-1B91-4357-B5E0-FEF297A162CC}" srcOrd="4" destOrd="0" parTransId="{B3A815AC-E922-4A53-82D8-EF87EB959D0B}" sibTransId="{ED362B74-1D2A-41CB-991A-CAC6EFBDC7E2}"/>
    <dgm:cxn modelId="{9D450EF9-DA93-4983-B409-8BA641734196}" srcId="{B7A7EDB6-5E9D-4EEC-9336-3227D0B02673}" destId="{BC4D3FEA-36A5-4EB8-BEE3-08F7C7609A12}" srcOrd="3" destOrd="0" parTransId="{34572F38-5FC9-4897-85A5-D74220056FD6}" sibTransId="{9F77DCD3-6AF4-4E7E-8BCE-3D7FFF31B3F0}"/>
    <dgm:cxn modelId="{5E62CF7E-6366-4B93-9D8E-9919D90EA3D6}" type="presParOf" srcId="{161ED552-DF77-4897-BFE7-A8B46499D314}" destId="{C937634E-3579-4B82-B4CB-2F85F6973EBE}" srcOrd="0" destOrd="0" presId="urn:microsoft.com/office/officeart/2005/8/layout/vList2"/>
    <dgm:cxn modelId="{587BE801-AF0D-41BA-9185-83FBAC27CBD3}" type="presParOf" srcId="{161ED552-DF77-4897-BFE7-A8B46499D314}" destId="{A01D0476-45AF-4E9A-953A-59D49B6C360D}" srcOrd="1" destOrd="0" presId="urn:microsoft.com/office/officeart/2005/8/layout/vList2"/>
    <dgm:cxn modelId="{60F73C18-2972-4508-851B-2BB33121067D}" type="presParOf" srcId="{161ED552-DF77-4897-BFE7-A8B46499D314}" destId="{2C988D8E-924E-491C-AADF-022B628A1D07}" srcOrd="2" destOrd="0" presId="urn:microsoft.com/office/officeart/2005/8/layout/vList2"/>
    <dgm:cxn modelId="{3474159A-4E68-4294-8938-F5747386F761}" type="presParOf" srcId="{161ED552-DF77-4897-BFE7-A8B46499D314}" destId="{766FA910-7475-44EC-94C9-1380BC648F8F}" srcOrd="3" destOrd="0" presId="urn:microsoft.com/office/officeart/2005/8/layout/vList2"/>
    <dgm:cxn modelId="{A3A8A1F3-0F53-4D8D-A739-3B7C38281B92}" type="presParOf" srcId="{161ED552-DF77-4897-BFE7-A8B46499D314}" destId="{5F06E0B0-9DC2-44F3-995C-DF46711532D9}" srcOrd="4" destOrd="0" presId="urn:microsoft.com/office/officeart/2005/8/layout/vList2"/>
    <dgm:cxn modelId="{2557C2C1-D2FF-404D-8CD9-57E79D0E3FE6}" type="presParOf" srcId="{161ED552-DF77-4897-BFE7-A8B46499D314}" destId="{E6DB5239-51CA-49D2-8966-F4305D97117C}" srcOrd="5" destOrd="0" presId="urn:microsoft.com/office/officeart/2005/8/layout/vList2"/>
    <dgm:cxn modelId="{80BAA2F4-59C8-4040-BF13-56E7A6E895E7}" type="presParOf" srcId="{161ED552-DF77-4897-BFE7-A8B46499D314}" destId="{0369C548-BF45-4056-8DF4-9A0673E4CBD1}" srcOrd="6" destOrd="0" presId="urn:microsoft.com/office/officeart/2005/8/layout/vList2"/>
    <dgm:cxn modelId="{C3D5C0BC-4F68-426E-9E0B-EA6D61669412}" type="presParOf" srcId="{161ED552-DF77-4897-BFE7-A8B46499D314}" destId="{EC18E637-A1D9-450F-B62C-4A896A965062}" srcOrd="7" destOrd="0" presId="urn:microsoft.com/office/officeart/2005/8/layout/vList2"/>
    <dgm:cxn modelId="{6D430FBE-3514-426A-A391-FD937ABD2ED0}" type="presParOf" srcId="{161ED552-DF77-4897-BFE7-A8B46499D314}" destId="{6FC81AA9-543A-4BB7-913D-287CAB017303}" srcOrd="8" destOrd="0" presId="urn:microsoft.com/office/officeart/2005/8/layout/vList2"/>
  </dgm:cxnLst>
  <dgm:bg>
    <a:noFill/>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144D3A4-07EF-4104-9389-359076BE8489}">
      <dsp:nvSpPr>
        <dsp:cNvPr id="0" name=""/>
        <dsp:cNvSpPr/>
      </dsp:nvSpPr>
      <dsp:spPr>
        <a:xfrm>
          <a:off x="0" y="25170"/>
          <a:ext cx="5704765" cy="1133730"/>
        </a:xfrm>
        <a:prstGeom prst="roundRect">
          <a:avLst/>
        </a:prstGeom>
        <a:solidFill>
          <a:srgbClr val="99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l-GR" sz="1600" b="1" kern="1200" dirty="0" smtClean="0">
              <a:solidFill>
                <a:srgbClr val="CC3366"/>
              </a:solidFill>
            </a:rPr>
            <a:t>Το αξίωμα: </a:t>
          </a:r>
          <a:r>
            <a:rPr lang="el-GR" sz="1600" b="1" kern="1200" dirty="0" smtClean="0">
              <a:solidFill>
                <a:schemeClr val="tx1"/>
              </a:solidFill>
            </a:rPr>
            <a:t>Σημερινές αποφάσεις για θέματα όπως η κλιματική αλλαγή, η εξάντληση των φυσικών πόρων </a:t>
          </a:r>
          <a:r>
            <a:rPr lang="en-US" sz="1600" b="1" kern="1200" dirty="0" smtClean="0">
              <a:solidFill>
                <a:schemeClr val="tx1"/>
              </a:solidFill>
            </a:rPr>
            <a:t> </a:t>
          </a:r>
          <a:r>
            <a:rPr lang="el-GR" sz="1600" b="1" kern="1200" dirty="0" smtClean="0">
              <a:solidFill>
                <a:schemeClr val="tx1"/>
              </a:solidFill>
            </a:rPr>
            <a:t>και η απώλεια της βιοποικιλότητας θα έχουν (και) </a:t>
          </a:r>
          <a:r>
            <a:rPr lang="en-US" sz="1600" b="1" kern="1200" dirty="0" smtClean="0">
              <a:solidFill>
                <a:schemeClr val="tx1"/>
              </a:solidFill>
            </a:rPr>
            <a:t>  </a:t>
          </a:r>
          <a:r>
            <a:rPr lang="el-GR" sz="1600" b="1" kern="1200" dirty="0" smtClean="0">
              <a:solidFill>
                <a:schemeClr val="tx1"/>
              </a:solidFill>
            </a:rPr>
            <a:t>μακροπρόθεσμες συνέπειες (και) για τις μελλοντικές γενιές</a:t>
          </a:r>
          <a:endParaRPr lang="el-GR" sz="1600" b="1" kern="1200" dirty="0">
            <a:solidFill>
              <a:schemeClr val="tx1"/>
            </a:solidFill>
          </a:endParaRPr>
        </a:p>
      </dsp:txBody>
      <dsp:txXfrm>
        <a:off x="0" y="25170"/>
        <a:ext cx="5704765" cy="1133730"/>
      </dsp:txXfrm>
    </dsp:sp>
    <dsp:sp modelId="{0FD3E729-9E4F-43AB-AACE-7AE245ADF1A0}">
      <dsp:nvSpPr>
        <dsp:cNvPr id="0" name=""/>
        <dsp:cNvSpPr/>
      </dsp:nvSpPr>
      <dsp:spPr>
        <a:xfrm>
          <a:off x="0" y="1213620"/>
          <a:ext cx="5704765" cy="1133730"/>
        </a:xfrm>
        <a:prstGeom prst="roundRect">
          <a:avLst/>
        </a:prstGeom>
        <a:solidFill>
          <a:srgbClr val="99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l-GR" sz="1600" b="1" kern="1200" dirty="0" smtClean="0">
              <a:solidFill>
                <a:srgbClr val="CC3366"/>
              </a:solidFill>
            </a:rPr>
            <a:t>Τα δικαιώματα: </a:t>
          </a:r>
          <a:r>
            <a:rPr lang="el-GR" sz="1600" b="1" kern="1200" dirty="0" smtClean="0">
              <a:solidFill>
                <a:schemeClr val="tx1"/>
              </a:solidFill>
            </a:rPr>
            <a:t>Η συνθήκη του </a:t>
          </a:r>
          <a:r>
            <a:rPr lang="en-US" sz="1600" b="1" kern="1200" dirty="0" smtClean="0">
              <a:solidFill>
                <a:schemeClr val="tx1"/>
              </a:solidFill>
            </a:rPr>
            <a:t>Aarhus (</a:t>
          </a:r>
          <a:r>
            <a:rPr lang="el-GR" sz="1600" b="1" kern="1200" dirty="0" smtClean="0">
              <a:solidFill>
                <a:schemeClr val="tx1"/>
              </a:solidFill>
            </a:rPr>
            <a:t>1998) δίνει στους πολίτες δικαιώματα για τα περιβαλλοντικά θέματα: να ενημερώνονται, να συμμετέχουν στις διαδικασίες λήψης αποφάσεων και να προσφεύγουν στη δικαιοσύνη</a:t>
          </a:r>
          <a:endParaRPr lang="en-US" sz="1600" b="1" kern="1200" dirty="0">
            <a:solidFill>
              <a:schemeClr val="tx1"/>
            </a:solidFill>
          </a:endParaRPr>
        </a:p>
      </dsp:txBody>
      <dsp:txXfrm>
        <a:off x="0" y="1213620"/>
        <a:ext cx="5704765" cy="1133730"/>
      </dsp:txXfrm>
    </dsp:sp>
    <dsp:sp modelId="{8E239CF1-5486-4822-826E-E500AD77FD6E}">
      <dsp:nvSpPr>
        <dsp:cNvPr id="0" name=""/>
        <dsp:cNvSpPr/>
      </dsp:nvSpPr>
      <dsp:spPr>
        <a:xfrm>
          <a:off x="0" y="2415718"/>
          <a:ext cx="5704765" cy="1133730"/>
        </a:xfrm>
        <a:prstGeom prst="roundRect">
          <a:avLst/>
        </a:prstGeom>
        <a:solidFill>
          <a:srgbClr val="99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l-GR" sz="1600" b="1" kern="1200" dirty="0" smtClean="0">
              <a:solidFill>
                <a:srgbClr val="CC3366"/>
              </a:solidFill>
            </a:rPr>
            <a:t>Η πολιτική: </a:t>
          </a:r>
          <a:r>
            <a:rPr lang="el-GR" sz="1600" b="1" kern="1200" dirty="0" smtClean="0">
              <a:solidFill>
                <a:schemeClr val="tx1"/>
              </a:solidFill>
            </a:rPr>
            <a:t>Για την Ευρωπαϊκή Ένωση αποτελεί υψηλή προτεραιότητα η προώθηση της συμμετοχής των νέων στην πολιτική</a:t>
          </a:r>
          <a:endParaRPr lang="en-US" sz="1600" b="1" kern="1200" dirty="0">
            <a:solidFill>
              <a:schemeClr val="tx1"/>
            </a:solidFill>
          </a:endParaRPr>
        </a:p>
      </dsp:txBody>
      <dsp:txXfrm>
        <a:off x="0" y="2415718"/>
        <a:ext cx="5704765" cy="1133730"/>
      </dsp:txXfrm>
    </dsp:sp>
    <dsp:sp modelId="{469B8DD9-0743-4A12-8536-5A8849E79D16}">
      <dsp:nvSpPr>
        <dsp:cNvPr id="0" name=""/>
        <dsp:cNvSpPr/>
      </dsp:nvSpPr>
      <dsp:spPr>
        <a:xfrm>
          <a:off x="0" y="3590520"/>
          <a:ext cx="5704765" cy="1133730"/>
        </a:xfrm>
        <a:prstGeom prst="roundRect">
          <a:avLst/>
        </a:prstGeom>
        <a:solidFill>
          <a:srgbClr val="99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l-GR" sz="1600" b="1" kern="1200" dirty="0" smtClean="0">
              <a:solidFill>
                <a:srgbClr val="CC3366"/>
              </a:solidFill>
            </a:rPr>
            <a:t>Η πραγματικότητα: </a:t>
          </a:r>
          <a:r>
            <a:rPr lang="el-GR" sz="1600" b="1" kern="1200" dirty="0" smtClean="0">
              <a:solidFill>
                <a:schemeClr val="tx1"/>
              </a:solidFill>
            </a:rPr>
            <a:t>Οι μισοί από τους νέους στην Ευρώπη τείνουν να μην εμπιστεύονται την Ευρωπαϊκή Ένωση και δεν εκφράζουν ενδιαφέρον για συμμετοχή στις παραδοσιακές δημοκρατικές διαδικασίες, όπως είναι οι εκλογές</a:t>
          </a:r>
          <a:endParaRPr lang="el-GR" sz="1600" b="1" kern="1200" dirty="0">
            <a:solidFill>
              <a:schemeClr val="tx1"/>
            </a:solidFill>
          </a:endParaRPr>
        </a:p>
      </dsp:txBody>
      <dsp:txXfrm>
        <a:off x="0" y="3590520"/>
        <a:ext cx="5704765" cy="113373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5C91ED6-14DB-4616-8043-F3FD1D91CFA2}">
      <dsp:nvSpPr>
        <dsp:cNvPr id="0" name=""/>
        <dsp:cNvSpPr/>
      </dsp:nvSpPr>
      <dsp:spPr>
        <a:xfrm>
          <a:off x="107450" y="965935"/>
          <a:ext cx="2445987" cy="764371"/>
        </a:xfrm>
        <a:prstGeom prst="rect">
          <a:avLst/>
        </a:prstGeom>
        <a:solidFill>
          <a:srgbClr val="99CCCC">
            <a:alpha val="4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734" tIns="60960" rIns="60960" bIns="60960" numCol="1" spcCol="1270" anchor="ctr" anchorCtr="0">
          <a:noAutofit/>
        </a:bodyPr>
        <a:lstStyle/>
        <a:p>
          <a:pPr lvl="0" algn="l" defTabSz="711200">
            <a:lnSpc>
              <a:spcPct val="90000"/>
            </a:lnSpc>
            <a:spcBef>
              <a:spcPct val="0"/>
            </a:spcBef>
            <a:spcAft>
              <a:spcPct val="35000"/>
            </a:spcAft>
          </a:pPr>
          <a:r>
            <a:rPr lang="el-GR" sz="1600" kern="1200" dirty="0" smtClean="0"/>
            <a:t>ΟΔΙΚΑ ΚΑΙ ΜΕΤΑΦΟΡΕΣ</a:t>
          </a:r>
          <a:r>
            <a:rPr lang="en-US" sz="1600" kern="1200" dirty="0" smtClean="0"/>
            <a:t> </a:t>
          </a:r>
          <a:endParaRPr lang="el-GR" sz="1600" kern="1200" dirty="0"/>
        </a:p>
      </dsp:txBody>
      <dsp:txXfrm>
        <a:off x="107450" y="965935"/>
        <a:ext cx="2445987" cy="764371"/>
      </dsp:txXfrm>
    </dsp:sp>
    <dsp:sp modelId="{9E556AB4-420D-4563-82B8-74A264437467}">
      <dsp:nvSpPr>
        <dsp:cNvPr id="0" name=""/>
        <dsp:cNvSpPr/>
      </dsp:nvSpPr>
      <dsp:spPr>
        <a:xfrm>
          <a:off x="5534" y="855526"/>
          <a:ext cx="535059" cy="802589"/>
        </a:xfrm>
        <a:prstGeom prst="rect">
          <a:avLst/>
        </a:prstGeom>
        <a:blipFill rotWithShape="1">
          <a:blip xmlns:r="http://schemas.openxmlformats.org/officeDocument/2006/relationships" r:embed="rId1"/>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24ACA7-AB8B-4BE3-80F2-32D22E2D5899}">
      <dsp:nvSpPr>
        <dsp:cNvPr id="0" name=""/>
        <dsp:cNvSpPr/>
      </dsp:nvSpPr>
      <dsp:spPr>
        <a:xfrm>
          <a:off x="2829580" y="965935"/>
          <a:ext cx="2445987" cy="764371"/>
        </a:xfrm>
        <a:prstGeom prst="rect">
          <a:avLst/>
        </a:prstGeom>
        <a:solidFill>
          <a:srgbClr val="99CCCC">
            <a:alpha val="4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734" tIns="60960" rIns="60960" bIns="60960" numCol="1" spcCol="1270" anchor="ctr" anchorCtr="0">
          <a:noAutofit/>
        </a:bodyPr>
        <a:lstStyle/>
        <a:p>
          <a:pPr lvl="0" algn="l" defTabSz="711200">
            <a:lnSpc>
              <a:spcPct val="90000"/>
            </a:lnSpc>
            <a:spcBef>
              <a:spcPct val="0"/>
            </a:spcBef>
            <a:spcAft>
              <a:spcPct val="35000"/>
            </a:spcAft>
          </a:pPr>
          <a:r>
            <a:rPr lang="el-GR" sz="1600" kern="1200" dirty="0" smtClean="0"/>
            <a:t>ΥΔΡΑΥΛΙΚΑ	</a:t>
          </a:r>
          <a:r>
            <a:rPr lang="en-US" sz="1600" kern="1200" dirty="0" smtClean="0"/>
            <a:t>  </a:t>
          </a:r>
          <a:endParaRPr lang="el-GR" sz="1600" kern="1200" dirty="0"/>
        </a:p>
      </dsp:txBody>
      <dsp:txXfrm>
        <a:off x="2829580" y="965935"/>
        <a:ext cx="2445987" cy="764371"/>
      </dsp:txXfrm>
    </dsp:sp>
    <dsp:sp modelId="{58A112A8-BDEF-46E6-B9A3-D7CA683E9BBE}">
      <dsp:nvSpPr>
        <dsp:cNvPr id="0" name=""/>
        <dsp:cNvSpPr/>
      </dsp:nvSpPr>
      <dsp:spPr>
        <a:xfrm>
          <a:off x="2727664" y="855526"/>
          <a:ext cx="535059" cy="802589"/>
        </a:xfrm>
        <a:prstGeom prst="rect">
          <a:avLst/>
        </a:prstGeom>
        <a:blipFill>
          <a:blip xmlns:r="http://schemas.openxmlformats.org/officeDocument/2006/relationships" r:embed="rId2">
            <a:extLst>
              <a:ext uri="{28A0092B-C50C-407E-A947-70E740481C1C}">
                <a14:useLocalDpi xmlns:a14="http://schemas.microsoft.com/office/drawing/2010/main" xmlns="" val="0"/>
              </a:ext>
            </a:extLst>
          </a:blip>
          <a:srcRect/>
          <a:stretch>
            <a:fillRect t="-8000" b="-8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668368-5CB1-40B3-8070-264A70295234}">
      <dsp:nvSpPr>
        <dsp:cNvPr id="0" name=""/>
        <dsp:cNvSpPr/>
      </dsp:nvSpPr>
      <dsp:spPr>
        <a:xfrm>
          <a:off x="5551709" y="965935"/>
          <a:ext cx="2445987" cy="764371"/>
        </a:xfrm>
        <a:prstGeom prst="rect">
          <a:avLst/>
        </a:prstGeom>
        <a:solidFill>
          <a:srgbClr val="99CCCC">
            <a:alpha val="4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734" tIns="60960" rIns="60960" bIns="60960" numCol="1" spcCol="1270" anchor="ctr" anchorCtr="0">
          <a:noAutofit/>
        </a:bodyPr>
        <a:lstStyle/>
        <a:p>
          <a:pPr lvl="0" algn="l" defTabSz="711200">
            <a:lnSpc>
              <a:spcPct val="90000"/>
            </a:lnSpc>
            <a:spcBef>
              <a:spcPct val="0"/>
            </a:spcBef>
            <a:spcAft>
              <a:spcPct val="35000"/>
            </a:spcAft>
          </a:pPr>
          <a:r>
            <a:rPr lang="el-GR" sz="1600" kern="1200" dirty="0" smtClean="0"/>
            <a:t>ΛΙΜΕΝΙΚΑ</a:t>
          </a:r>
          <a:r>
            <a:rPr lang="en-US" sz="1600" kern="1200" dirty="0" smtClean="0"/>
            <a:t> </a:t>
          </a:r>
          <a:endParaRPr lang="el-GR" sz="1600" kern="1200" dirty="0"/>
        </a:p>
      </dsp:txBody>
      <dsp:txXfrm>
        <a:off x="5551709" y="965935"/>
        <a:ext cx="2445987" cy="764371"/>
      </dsp:txXfrm>
    </dsp:sp>
    <dsp:sp modelId="{059B9164-8C11-4F8F-8EC7-411E6AD50F87}">
      <dsp:nvSpPr>
        <dsp:cNvPr id="0" name=""/>
        <dsp:cNvSpPr/>
      </dsp:nvSpPr>
      <dsp:spPr>
        <a:xfrm>
          <a:off x="5449793" y="855526"/>
          <a:ext cx="535059" cy="802589"/>
        </a:xfrm>
        <a:prstGeom prst="rect">
          <a:avLst/>
        </a:prstGeom>
        <a:blipFill>
          <a:blip xmlns:r="http://schemas.openxmlformats.org/officeDocument/2006/relationships" r:embed="rId3">
            <a:extLst>
              <a:ext uri="{28A0092B-C50C-407E-A947-70E740481C1C}">
                <a14:useLocalDpi xmlns:a14="http://schemas.microsoft.com/office/drawing/2010/main" xmlns="" val="0"/>
              </a:ext>
            </a:extLst>
          </a:blip>
          <a:srcRect/>
          <a:stretch>
            <a:fillRect t="-8000" b="-8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82DE3D-5819-436C-A98B-1BD6702611B7}">
      <dsp:nvSpPr>
        <dsp:cNvPr id="0" name=""/>
        <dsp:cNvSpPr/>
      </dsp:nvSpPr>
      <dsp:spPr>
        <a:xfrm>
          <a:off x="107450" y="1928193"/>
          <a:ext cx="2445987" cy="764371"/>
        </a:xfrm>
        <a:prstGeom prst="rect">
          <a:avLst/>
        </a:prstGeom>
        <a:solidFill>
          <a:srgbClr val="99CCCC">
            <a:alpha val="4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734" tIns="60960" rIns="60960" bIns="60960" numCol="1" spcCol="1270" anchor="ctr" anchorCtr="0">
          <a:noAutofit/>
        </a:bodyPr>
        <a:lstStyle/>
        <a:p>
          <a:pPr lvl="0" algn="l" defTabSz="711200">
            <a:lnSpc>
              <a:spcPct val="90000"/>
            </a:lnSpc>
            <a:spcBef>
              <a:spcPct val="0"/>
            </a:spcBef>
            <a:spcAft>
              <a:spcPct val="35000"/>
            </a:spcAft>
          </a:pPr>
          <a:r>
            <a:rPr lang="el-GR" sz="1600" kern="1200" dirty="0" smtClean="0"/>
            <a:t>ΠΕΡΙΒΑΛΛΟΝΤΙΚΕΣ ΥΠΟΔΟΜΕΣ	</a:t>
          </a:r>
          <a:r>
            <a:rPr lang="en-US" sz="1600" kern="1200" dirty="0" smtClean="0"/>
            <a:t> </a:t>
          </a:r>
          <a:endParaRPr lang="el-GR" sz="1600" kern="1200" dirty="0"/>
        </a:p>
      </dsp:txBody>
      <dsp:txXfrm>
        <a:off x="107450" y="1928193"/>
        <a:ext cx="2445987" cy="764371"/>
      </dsp:txXfrm>
    </dsp:sp>
    <dsp:sp modelId="{25740272-4695-4635-B79C-8982EFBE77EC}">
      <dsp:nvSpPr>
        <dsp:cNvPr id="0" name=""/>
        <dsp:cNvSpPr/>
      </dsp:nvSpPr>
      <dsp:spPr>
        <a:xfrm>
          <a:off x="5534" y="1817784"/>
          <a:ext cx="535059" cy="802589"/>
        </a:xfrm>
        <a:prstGeom prst="rect">
          <a:avLst/>
        </a:prstGeom>
        <a:blipFill>
          <a:blip xmlns:r="http://schemas.openxmlformats.org/officeDocument/2006/relationships" r:embed="rId4">
            <a:extLst>
              <a:ext uri="{28A0092B-C50C-407E-A947-70E740481C1C}">
                <a14:useLocalDpi xmlns:a14="http://schemas.microsoft.com/office/drawing/2010/main" xmlns="" val="0"/>
              </a:ext>
            </a:extLst>
          </a:blip>
          <a:srcRect/>
          <a:stretch>
            <a:fillRect t="-8000" b="-8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99437E-2F56-4AF3-BDCF-AC94867A264D}">
      <dsp:nvSpPr>
        <dsp:cNvPr id="0" name=""/>
        <dsp:cNvSpPr/>
      </dsp:nvSpPr>
      <dsp:spPr>
        <a:xfrm>
          <a:off x="2829580" y="1928193"/>
          <a:ext cx="2445987" cy="764371"/>
        </a:xfrm>
        <a:prstGeom prst="rect">
          <a:avLst/>
        </a:prstGeom>
        <a:solidFill>
          <a:srgbClr val="99CCCC">
            <a:alpha val="4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734" tIns="60960" rIns="60960" bIns="60960" numCol="1" spcCol="1270" anchor="ctr" anchorCtr="0">
          <a:noAutofit/>
        </a:bodyPr>
        <a:lstStyle/>
        <a:p>
          <a:pPr lvl="0" algn="l" defTabSz="711200">
            <a:lnSpc>
              <a:spcPct val="90000"/>
            </a:lnSpc>
            <a:spcBef>
              <a:spcPct val="0"/>
            </a:spcBef>
            <a:spcAft>
              <a:spcPct val="35000"/>
            </a:spcAft>
          </a:pPr>
          <a:r>
            <a:rPr lang="el-GR" sz="1600" kern="1200" dirty="0" smtClean="0"/>
            <a:t>ΛΑΤΟΜΕΙΑ</a:t>
          </a:r>
          <a:r>
            <a:rPr lang="en-US" sz="1600" kern="1200" dirty="0" smtClean="0"/>
            <a:t> </a:t>
          </a:r>
          <a:endParaRPr lang="el-GR" sz="1600" kern="1200" dirty="0"/>
        </a:p>
      </dsp:txBody>
      <dsp:txXfrm>
        <a:off x="2829580" y="1928193"/>
        <a:ext cx="2445987" cy="764371"/>
      </dsp:txXfrm>
    </dsp:sp>
    <dsp:sp modelId="{438A4BF2-5FA2-4152-B232-0CD633F8D3D5}">
      <dsp:nvSpPr>
        <dsp:cNvPr id="0" name=""/>
        <dsp:cNvSpPr/>
      </dsp:nvSpPr>
      <dsp:spPr>
        <a:xfrm>
          <a:off x="2727664" y="1817784"/>
          <a:ext cx="535059" cy="802589"/>
        </a:xfrm>
        <a:prstGeom prst="rect">
          <a:avLst/>
        </a:prstGeom>
        <a:blipFill>
          <a:blip xmlns:r="http://schemas.openxmlformats.org/officeDocument/2006/relationships" r:embed="rId5">
            <a:extLst>
              <a:ext uri="{28A0092B-C50C-407E-A947-70E740481C1C}">
                <a14:useLocalDpi xmlns:a14="http://schemas.microsoft.com/office/drawing/2010/main" xmlns="" val="0"/>
              </a:ext>
            </a:extLst>
          </a:blip>
          <a:srcRect/>
          <a:stretch>
            <a:fillRect t="-8000" b="-8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717E8A-A18C-4708-8106-A2E39E8836E5}">
      <dsp:nvSpPr>
        <dsp:cNvPr id="0" name=""/>
        <dsp:cNvSpPr/>
      </dsp:nvSpPr>
      <dsp:spPr>
        <a:xfrm>
          <a:off x="5551709" y="1928193"/>
          <a:ext cx="2445987" cy="764371"/>
        </a:xfrm>
        <a:prstGeom prst="rect">
          <a:avLst/>
        </a:prstGeom>
        <a:solidFill>
          <a:srgbClr val="99CCCC">
            <a:alpha val="4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734" tIns="60960" rIns="60960" bIns="60960" numCol="1" spcCol="1270" anchor="ctr" anchorCtr="0">
          <a:noAutofit/>
        </a:bodyPr>
        <a:lstStyle/>
        <a:p>
          <a:pPr lvl="0" algn="l" defTabSz="711200">
            <a:lnSpc>
              <a:spcPct val="90000"/>
            </a:lnSpc>
            <a:spcBef>
              <a:spcPct val="0"/>
            </a:spcBef>
            <a:spcAft>
              <a:spcPct val="35000"/>
            </a:spcAft>
          </a:pPr>
          <a:r>
            <a:rPr lang="el-GR" sz="1600" u="none" kern="1200" dirty="0" smtClean="0"/>
            <a:t>ΤΟΥΡΙΣΜΟΣ</a:t>
          </a:r>
          <a:r>
            <a:rPr lang="en-US" sz="1600" u="sng" kern="1200" dirty="0" smtClean="0"/>
            <a:t> </a:t>
          </a:r>
          <a:endParaRPr lang="el-GR" sz="1600" u="sng" kern="1200" dirty="0"/>
        </a:p>
      </dsp:txBody>
      <dsp:txXfrm>
        <a:off x="5551709" y="1928193"/>
        <a:ext cx="2445987" cy="764371"/>
      </dsp:txXfrm>
    </dsp:sp>
    <dsp:sp modelId="{9068332B-83C7-40CA-B6F1-D4EB099A4001}">
      <dsp:nvSpPr>
        <dsp:cNvPr id="0" name=""/>
        <dsp:cNvSpPr/>
      </dsp:nvSpPr>
      <dsp:spPr>
        <a:xfrm>
          <a:off x="5449793" y="1817784"/>
          <a:ext cx="535059" cy="802589"/>
        </a:xfrm>
        <a:prstGeom prst="rect">
          <a:avLst/>
        </a:prstGeom>
        <a:blipFill>
          <a:blip xmlns:r="http://schemas.openxmlformats.org/officeDocument/2006/relationships" r:embed="rId6">
            <a:extLst>
              <a:ext uri="{28A0092B-C50C-407E-A947-70E740481C1C}">
                <a14:useLocalDpi xmlns:a14="http://schemas.microsoft.com/office/drawing/2010/main" xmlns="" val="0"/>
              </a:ext>
            </a:extLst>
          </a:blip>
          <a:srcRect/>
          <a:stretch>
            <a:fillRect t="-8000" b="-8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B37A8C-D71F-4480-B0E0-3BB3C15FBF7C}">
      <dsp:nvSpPr>
        <dsp:cNvPr id="0" name=""/>
        <dsp:cNvSpPr/>
      </dsp:nvSpPr>
      <dsp:spPr>
        <a:xfrm>
          <a:off x="107450" y="2890452"/>
          <a:ext cx="2445987" cy="764371"/>
        </a:xfrm>
        <a:prstGeom prst="rect">
          <a:avLst/>
        </a:prstGeom>
        <a:solidFill>
          <a:srgbClr val="99CCCC">
            <a:alpha val="4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734" tIns="60960" rIns="60960" bIns="60960" numCol="1" spcCol="1270" anchor="ctr" anchorCtr="0">
          <a:noAutofit/>
        </a:bodyPr>
        <a:lstStyle/>
        <a:p>
          <a:pPr lvl="0" algn="l" defTabSz="711200">
            <a:lnSpc>
              <a:spcPct val="90000"/>
            </a:lnSpc>
            <a:spcBef>
              <a:spcPct val="0"/>
            </a:spcBef>
            <a:spcAft>
              <a:spcPct val="35000"/>
            </a:spcAft>
          </a:pPr>
          <a:r>
            <a:rPr lang="el-GR" sz="1600" kern="1200" dirty="0" smtClean="0"/>
            <a:t>ΚΤΗΝΟΤΡΟΦΙΚΕΣ</a:t>
          </a:r>
          <a:endParaRPr lang="el-GR" sz="1600" kern="1200" dirty="0"/>
        </a:p>
      </dsp:txBody>
      <dsp:txXfrm>
        <a:off x="107450" y="2890452"/>
        <a:ext cx="2445987" cy="764371"/>
      </dsp:txXfrm>
    </dsp:sp>
    <dsp:sp modelId="{5DBA63D1-9B6F-4D92-8DBD-E81D38DF1C92}">
      <dsp:nvSpPr>
        <dsp:cNvPr id="0" name=""/>
        <dsp:cNvSpPr/>
      </dsp:nvSpPr>
      <dsp:spPr>
        <a:xfrm>
          <a:off x="5534" y="2780043"/>
          <a:ext cx="535059" cy="802589"/>
        </a:xfrm>
        <a:prstGeom prst="rect">
          <a:avLst/>
        </a:prstGeom>
        <a:blipFill>
          <a:blip xmlns:r="http://schemas.openxmlformats.org/officeDocument/2006/relationships" r:embed="rId7">
            <a:extLst>
              <a:ext uri="{28A0092B-C50C-407E-A947-70E740481C1C}">
                <a14:useLocalDpi xmlns:a14="http://schemas.microsoft.com/office/drawing/2010/main" xmlns="" val="0"/>
              </a:ext>
            </a:extLst>
          </a:blip>
          <a:srcRect/>
          <a:stretch>
            <a:fillRect t="-8000" b="-8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CEE677-B90A-4344-8C5F-38B99ACC3858}">
      <dsp:nvSpPr>
        <dsp:cNvPr id="0" name=""/>
        <dsp:cNvSpPr/>
      </dsp:nvSpPr>
      <dsp:spPr>
        <a:xfrm>
          <a:off x="2829580" y="2890452"/>
          <a:ext cx="2445987" cy="764371"/>
        </a:xfrm>
        <a:prstGeom prst="rect">
          <a:avLst/>
        </a:prstGeom>
        <a:solidFill>
          <a:srgbClr val="99CCCC">
            <a:alpha val="4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734" tIns="60960" rIns="60960" bIns="60960" numCol="1" spcCol="1270" anchor="ctr" anchorCtr="0">
          <a:noAutofit/>
        </a:bodyPr>
        <a:lstStyle/>
        <a:p>
          <a:pPr lvl="0" algn="l" defTabSz="711200">
            <a:lnSpc>
              <a:spcPct val="90000"/>
            </a:lnSpc>
            <a:spcBef>
              <a:spcPct val="0"/>
            </a:spcBef>
            <a:spcAft>
              <a:spcPct val="35000"/>
            </a:spcAft>
          </a:pPr>
          <a:r>
            <a:rPr lang="el-GR" sz="1600" kern="1200" dirty="0" smtClean="0"/>
            <a:t>ΥΔΑΤΟΚΑΛΛΙΕΡΓΕΙΕΣ </a:t>
          </a:r>
          <a:endParaRPr lang="el-GR" sz="1600" kern="1200" dirty="0"/>
        </a:p>
      </dsp:txBody>
      <dsp:txXfrm>
        <a:off x="2829580" y="2890452"/>
        <a:ext cx="2445987" cy="764371"/>
      </dsp:txXfrm>
    </dsp:sp>
    <dsp:sp modelId="{60E931CD-0486-44ED-9E0B-80CC7C874FB2}">
      <dsp:nvSpPr>
        <dsp:cNvPr id="0" name=""/>
        <dsp:cNvSpPr/>
      </dsp:nvSpPr>
      <dsp:spPr>
        <a:xfrm>
          <a:off x="2727664" y="2780043"/>
          <a:ext cx="535059" cy="802589"/>
        </a:xfrm>
        <a:prstGeom prst="rect">
          <a:avLst/>
        </a:prstGeom>
        <a:blipFill>
          <a:blip xmlns:r="http://schemas.openxmlformats.org/officeDocument/2006/relationships" r:embed="rId8">
            <a:extLst>
              <a:ext uri="{28A0092B-C50C-407E-A947-70E740481C1C}">
                <a14:useLocalDpi xmlns:a14="http://schemas.microsoft.com/office/drawing/2010/main" xmlns="" val="0"/>
              </a:ext>
            </a:extLst>
          </a:blip>
          <a:srcRect/>
          <a:stretch>
            <a:fillRect t="-8000" b="-8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C11AA3-47EB-43EB-8EE9-E546DF4EB22B}">
      <dsp:nvSpPr>
        <dsp:cNvPr id="0" name=""/>
        <dsp:cNvSpPr/>
      </dsp:nvSpPr>
      <dsp:spPr>
        <a:xfrm>
          <a:off x="5551709" y="2890452"/>
          <a:ext cx="2445987" cy="764371"/>
        </a:xfrm>
        <a:prstGeom prst="rect">
          <a:avLst/>
        </a:prstGeom>
        <a:solidFill>
          <a:srgbClr val="99CCCC">
            <a:alpha val="4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734" tIns="60960" rIns="60960" bIns="60960" numCol="1" spcCol="1270" anchor="ctr" anchorCtr="0">
          <a:noAutofit/>
        </a:bodyPr>
        <a:lstStyle/>
        <a:p>
          <a:pPr lvl="0" algn="l" defTabSz="711200">
            <a:lnSpc>
              <a:spcPct val="90000"/>
            </a:lnSpc>
            <a:spcBef>
              <a:spcPct val="0"/>
            </a:spcBef>
            <a:spcAft>
              <a:spcPct val="35000"/>
            </a:spcAft>
          </a:pPr>
          <a:r>
            <a:rPr lang="el-GR" sz="1600" kern="1200" dirty="0" smtClean="0"/>
            <a:t>ΒΙΟΜΗΧΑΝΙΚΕΣ ΔΡΑΣΤΗΡΙΟΤΗΤΕΣ</a:t>
          </a:r>
          <a:endParaRPr lang="el-GR" sz="1600" kern="1200" dirty="0"/>
        </a:p>
      </dsp:txBody>
      <dsp:txXfrm>
        <a:off x="5551709" y="2890452"/>
        <a:ext cx="2445987" cy="764371"/>
      </dsp:txXfrm>
    </dsp:sp>
    <dsp:sp modelId="{ABDEC11F-847C-4576-8177-69A722EF7489}">
      <dsp:nvSpPr>
        <dsp:cNvPr id="0" name=""/>
        <dsp:cNvSpPr/>
      </dsp:nvSpPr>
      <dsp:spPr>
        <a:xfrm>
          <a:off x="5449793" y="2780043"/>
          <a:ext cx="535059" cy="802589"/>
        </a:xfrm>
        <a:prstGeom prst="rect">
          <a:avLst/>
        </a:prstGeom>
        <a:blipFill>
          <a:blip xmlns:r="http://schemas.openxmlformats.org/officeDocument/2006/relationships" r:embed="rId9">
            <a:extLst>
              <a:ext uri="{28A0092B-C50C-407E-A947-70E740481C1C}">
                <a14:useLocalDpi xmlns:a14="http://schemas.microsoft.com/office/drawing/2010/main" xmlns="" val="0"/>
              </a:ext>
            </a:extLst>
          </a:blip>
          <a:srcRect/>
          <a:stretch>
            <a:fillRect t="-8000" b="-8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6D6C02-7FE0-44F0-A5AA-CDD44D1396D8}">
      <dsp:nvSpPr>
        <dsp:cNvPr id="0" name=""/>
        <dsp:cNvSpPr/>
      </dsp:nvSpPr>
      <dsp:spPr>
        <a:xfrm>
          <a:off x="107450" y="3852710"/>
          <a:ext cx="2445987" cy="764371"/>
        </a:xfrm>
        <a:prstGeom prst="rect">
          <a:avLst/>
        </a:prstGeom>
        <a:solidFill>
          <a:srgbClr val="99CCCC">
            <a:alpha val="4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734" tIns="60960" rIns="60960" bIns="60960" numCol="1" spcCol="1270" anchor="ctr" anchorCtr="0">
          <a:noAutofit/>
        </a:bodyPr>
        <a:lstStyle/>
        <a:p>
          <a:pPr lvl="0" algn="l" defTabSz="711200">
            <a:lnSpc>
              <a:spcPct val="90000"/>
            </a:lnSpc>
            <a:spcBef>
              <a:spcPct val="0"/>
            </a:spcBef>
            <a:spcAft>
              <a:spcPct val="35000"/>
            </a:spcAft>
          </a:pPr>
          <a:r>
            <a:rPr lang="el-GR" sz="1600" kern="1200" dirty="0" smtClean="0"/>
            <a:t>ΑΝΑΝΕΩΣΙΜΕΣ ΠΗΓΕΣ ΕΝΕΡΓΕΙΑΣ</a:t>
          </a:r>
          <a:endParaRPr lang="el-GR" sz="1600" kern="1200" dirty="0"/>
        </a:p>
      </dsp:txBody>
      <dsp:txXfrm>
        <a:off x="107450" y="3852710"/>
        <a:ext cx="2445987" cy="764371"/>
      </dsp:txXfrm>
    </dsp:sp>
    <dsp:sp modelId="{B6136AEE-80D3-4F62-A74B-F5B5B18BF7BC}">
      <dsp:nvSpPr>
        <dsp:cNvPr id="0" name=""/>
        <dsp:cNvSpPr/>
      </dsp:nvSpPr>
      <dsp:spPr>
        <a:xfrm>
          <a:off x="5534" y="3742301"/>
          <a:ext cx="535059" cy="802589"/>
        </a:xfrm>
        <a:prstGeom prst="rect">
          <a:avLst/>
        </a:prstGeom>
        <a:blipFill>
          <a:blip xmlns:r="http://schemas.openxmlformats.org/officeDocument/2006/relationships" r:embed="rId10">
            <a:extLst>
              <a:ext uri="{28A0092B-C50C-407E-A947-70E740481C1C}">
                <a14:useLocalDpi xmlns:a14="http://schemas.microsoft.com/office/drawing/2010/main" xmlns="" val="0"/>
              </a:ext>
            </a:extLst>
          </a:blip>
          <a:srcRect/>
          <a:stretch>
            <a:fillRect t="-8000" b="-8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8233D5-186D-4C07-BFE2-67B2934038BC}">
      <dsp:nvSpPr>
        <dsp:cNvPr id="0" name=""/>
        <dsp:cNvSpPr/>
      </dsp:nvSpPr>
      <dsp:spPr>
        <a:xfrm>
          <a:off x="2829580" y="3852710"/>
          <a:ext cx="2445987" cy="764371"/>
        </a:xfrm>
        <a:prstGeom prst="rect">
          <a:avLst/>
        </a:prstGeom>
        <a:solidFill>
          <a:srgbClr val="99CCCC">
            <a:alpha val="4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734" tIns="60960" rIns="60960" bIns="60960" numCol="1" spcCol="1270" anchor="ctr" anchorCtr="0">
          <a:noAutofit/>
        </a:bodyPr>
        <a:lstStyle/>
        <a:p>
          <a:pPr lvl="0" algn="l" defTabSz="711200">
            <a:lnSpc>
              <a:spcPct val="90000"/>
            </a:lnSpc>
            <a:spcBef>
              <a:spcPct val="0"/>
            </a:spcBef>
            <a:spcAft>
              <a:spcPct val="35000"/>
            </a:spcAft>
          </a:pPr>
          <a:r>
            <a:rPr lang="el-GR" sz="1600" kern="1200" dirty="0" smtClean="0"/>
            <a:t>ΚΑΥΣΙΜΑ ΚΑΙ ΧΗΜΙΚΑ</a:t>
          </a:r>
          <a:endParaRPr lang="el-GR" sz="1600" kern="1200" dirty="0"/>
        </a:p>
      </dsp:txBody>
      <dsp:txXfrm>
        <a:off x="2829580" y="3852710"/>
        <a:ext cx="2445987" cy="764371"/>
      </dsp:txXfrm>
    </dsp:sp>
    <dsp:sp modelId="{7DC74D99-D989-4CC1-BD82-9D70A42B92CE}">
      <dsp:nvSpPr>
        <dsp:cNvPr id="0" name=""/>
        <dsp:cNvSpPr/>
      </dsp:nvSpPr>
      <dsp:spPr>
        <a:xfrm>
          <a:off x="2727664" y="3742301"/>
          <a:ext cx="535059" cy="802589"/>
        </a:xfrm>
        <a:prstGeom prst="rect">
          <a:avLst/>
        </a:prstGeom>
        <a:blipFill>
          <a:blip xmlns:r="http://schemas.openxmlformats.org/officeDocument/2006/relationships" r:embed="rId11">
            <a:extLst>
              <a:ext uri="{28A0092B-C50C-407E-A947-70E740481C1C}">
                <a14:useLocalDpi xmlns:a14="http://schemas.microsoft.com/office/drawing/2010/main" xmlns="" val="0"/>
              </a:ext>
            </a:extLst>
          </a:blip>
          <a:srcRect/>
          <a:stretch>
            <a:fillRect t="-8000" b="-8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E924EB-92CE-4A26-AF7D-AEEB24B9DCA8}">
      <dsp:nvSpPr>
        <dsp:cNvPr id="0" name=""/>
        <dsp:cNvSpPr/>
      </dsp:nvSpPr>
      <dsp:spPr>
        <a:xfrm>
          <a:off x="5551709" y="3852710"/>
          <a:ext cx="2445987" cy="764371"/>
        </a:xfrm>
        <a:prstGeom prst="rect">
          <a:avLst/>
        </a:prstGeom>
        <a:solidFill>
          <a:srgbClr val="99CCCC">
            <a:alpha val="4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734" tIns="60960" rIns="60960" bIns="60960" numCol="1" spcCol="1270" anchor="ctr" anchorCtr="0">
          <a:noAutofit/>
        </a:bodyPr>
        <a:lstStyle/>
        <a:p>
          <a:pPr lvl="0" algn="l" defTabSz="711200">
            <a:lnSpc>
              <a:spcPct val="90000"/>
            </a:lnSpc>
            <a:spcBef>
              <a:spcPct val="0"/>
            </a:spcBef>
            <a:spcAft>
              <a:spcPct val="35000"/>
            </a:spcAft>
          </a:pPr>
          <a:r>
            <a:rPr lang="el-GR" sz="1600" kern="1200" dirty="0" smtClean="0"/>
            <a:t>ΑΛΛΑ</a:t>
          </a:r>
          <a:endParaRPr lang="el-GR" sz="1600" kern="1200" dirty="0"/>
        </a:p>
      </dsp:txBody>
      <dsp:txXfrm>
        <a:off x="5551709" y="3852710"/>
        <a:ext cx="2445987" cy="764371"/>
      </dsp:txXfrm>
    </dsp:sp>
    <dsp:sp modelId="{E40823EE-32F8-4AD5-B222-DC869FB7ABFF}">
      <dsp:nvSpPr>
        <dsp:cNvPr id="0" name=""/>
        <dsp:cNvSpPr/>
      </dsp:nvSpPr>
      <dsp:spPr>
        <a:xfrm>
          <a:off x="5449793" y="3742301"/>
          <a:ext cx="535059" cy="802589"/>
        </a:xfrm>
        <a:prstGeom prst="rect">
          <a:avLst/>
        </a:prstGeom>
        <a:blipFill>
          <a:blip xmlns:r="http://schemas.openxmlformats.org/officeDocument/2006/relationships" r:embed="rId12">
            <a:extLst>
              <a:ext uri="{28A0092B-C50C-407E-A947-70E740481C1C}">
                <a14:useLocalDpi xmlns:a14="http://schemas.microsoft.com/office/drawing/2010/main" xmlns="" val="0"/>
              </a:ext>
            </a:extLst>
          </a:blip>
          <a:srcRect/>
          <a:stretch>
            <a:fillRect t="-8000" b="-8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53E8CAC-B417-4D2C-A6C7-EBEC3C6879DE}">
      <dsp:nvSpPr>
        <dsp:cNvPr id="0" name=""/>
        <dsp:cNvSpPr/>
      </dsp:nvSpPr>
      <dsp:spPr>
        <a:xfrm>
          <a:off x="0" y="2478"/>
          <a:ext cx="2879678" cy="1163533"/>
        </a:xfrm>
        <a:prstGeom prst="roundRect">
          <a:avLst/>
        </a:prstGeom>
        <a:solidFill>
          <a:srgbClr val="99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l-GR" sz="1600" b="1" kern="1200" dirty="0" smtClean="0">
              <a:solidFill>
                <a:schemeClr val="tx1"/>
              </a:solidFill>
            </a:rPr>
            <a:t>Ενίσχυση της συμμετοχής των </a:t>
          </a:r>
          <a:r>
            <a:rPr lang="el-GR" sz="1600" b="1" kern="1200" dirty="0" err="1" smtClean="0">
              <a:solidFill>
                <a:schemeClr val="tx1"/>
              </a:solidFill>
            </a:rPr>
            <a:t>νεών</a:t>
          </a:r>
          <a:r>
            <a:rPr lang="el-GR" sz="1600" b="1" kern="1200" dirty="0" smtClean="0">
              <a:solidFill>
                <a:schemeClr val="tx1"/>
              </a:solidFill>
            </a:rPr>
            <a:t> στις διαβουλεύσεις των Μελετών περιβαλλοντικών επιπτώσεων της Περιφέρειας Κρήτης.</a:t>
          </a:r>
          <a:endParaRPr lang="el-GR" sz="1600" b="1" kern="1200" dirty="0">
            <a:solidFill>
              <a:schemeClr val="tx1"/>
            </a:solidFill>
          </a:endParaRPr>
        </a:p>
      </dsp:txBody>
      <dsp:txXfrm>
        <a:off x="0" y="2478"/>
        <a:ext cx="2879678" cy="1163533"/>
      </dsp:txXfrm>
    </dsp:sp>
    <dsp:sp modelId="{3E9E1533-1D38-49B9-914E-C57BCEAC6C72}">
      <dsp:nvSpPr>
        <dsp:cNvPr id="0" name=""/>
        <dsp:cNvSpPr/>
      </dsp:nvSpPr>
      <dsp:spPr>
        <a:xfrm>
          <a:off x="0" y="1178147"/>
          <a:ext cx="2879678" cy="1163533"/>
        </a:xfrm>
        <a:prstGeom prst="roundRect">
          <a:avLst/>
        </a:prstGeom>
        <a:solidFill>
          <a:srgbClr val="99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l-GR" sz="1600" b="1" kern="1200" dirty="0" smtClean="0">
              <a:solidFill>
                <a:schemeClr val="tx1"/>
              </a:solidFill>
            </a:rPr>
            <a:t>Κατά το δυνατό μη τεχνικά στοιχεία, με απλουστευμένο και περιληπτικό τρόπο</a:t>
          </a:r>
          <a:endParaRPr lang="el-GR" sz="1600" b="1" kern="1200" dirty="0">
            <a:solidFill>
              <a:schemeClr val="tx1"/>
            </a:solidFill>
          </a:endParaRPr>
        </a:p>
      </dsp:txBody>
      <dsp:txXfrm>
        <a:off x="0" y="1178147"/>
        <a:ext cx="2879678" cy="1163533"/>
      </dsp:txXfrm>
    </dsp:sp>
    <dsp:sp modelId="{02B4ED75-FE35-4DE4-A41A-5B69924C8E0A}">
      <dsp:nvSpPr>
        <dsp:cNvPr id="0" name=""/>
        <dsp:cNvSpPr/>
      </dsp:nvSpPr>
      <dsp:spPr>
        <a:xfrm>
          <a:off x="0" y="2353816"/>
          <a:ext cx="2879678" cy="1163533"/>
        </a:xfrm>
        <a:prstGeom prst="roundRect">
          <a:avLst/>
        </a:prstGeom>
        <a:solidFill>
          <a:srgbClr val="99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l-GR" sz="1600" b="1" kern="1200" dirty="0" smtClean="0">
              <a:solidFill>
                <a:schemeClr val="tx1"/>
              </a:solidFill>
            </a:rPr>
            <a:t>Φωτογραφίες, χάρτες θέασης  κλπ που κάνουν πιο ελκυστικό τον διάλογο. </a:t>
          </a:r>
          <a:endParaRPr lang="el-GR" sz="1600" b="1" kern="1200" dirty="0">
            <a:solidFill>
              <a:schemeClr val="tx1"/>
            </a:solidFill>
          </a:endParaRPr>
        </a:p>
      </dsp:txBody>
      <dsp:txXfrm>
        <a:off x="0" y="2353816"/>
        <a:ext cx="2879678" cy="1163533"/>
      </dsp:txXfrm>
    </dsp:sp>
    <dsp:sp modelId="{D4F725EB-57C2-4B80-9E53-071AC5115E7E}">
      <dsp:nvSpPr>
        <dsp:cNvPr id="0" name=""/>
        <dsp:cNvSpPr/>
      </dsp:nvSpPr>
      <dsp:spPr>
        <a:xfrm>
          <a:off x="0" y="3529485"/>
          <a:ext cx="2879678" cy="1163533"/>
        </a:xfrm>
        <a:prstGeom prst="roundRect">
          <a:avLst/>
        </a:prstGeom>
        <a:solidFill>
          <a:srgbClr val="99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l-GR" sz="1600" b="1" kern="1200" dirty="0" smtClean="0">
              <a:solidFill>
                <a:schemeClr val="tx1"/>
              </a:solidFill>
            </a:rPr>
            <a:t>Ερωτηματολόγια για να βοηθήσουν τους νέους να εντοπίσουν τα βασικά σημεία της μελέτης</a:t>
          </a:r>
          <a:endParaRPr lang="el-GR" sz="1600" b="1" kern="1200" dirty="0">
            <a:solidFill>
              <a:schemeClr val="tx1"/>
            </a:solidFill>
          </a:endParaRPr>
        </a:p>
      </dsp:txBody>
      <dsp:txXfrm>
        <a:off x="0" y="3529485"/>
        <a:ext cx="2879678" cy="1163533"/>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4E96ECB-B7E1-44CD-9C20-3ADFB1E4A0F8}">
      <dsp:nvSpPr>
        <dsp:cNvPr id="0" name=""/>
        <dsp:cNvSpPr/>
      </dsp:nvSpPr>
      <dsp:spPr>
        <a:xfrm flipH="1">
          <a:off x="-2605407" y="747080"/>
          <a:ext cx="1193081" cy="4791204"/>
        </a:xfrm>
        <a:prstGeom prst="blockArc">
          <a:avLst>
            <a:gd name="adj1" fmla="val 18900000"/>
            <a:gd name="adj2" fmla="val 2700000"/>
            <a:gd name="adj3" fmla="val 300"/>
          </a:avLst>
        </a:pr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3E74D7AE-CA66-472A-9124-05AC6A3BC48B}">
      <dsp:nvSpPr>
        <dsp:cNvPr id="0" name=""/>
        <dsp:cNvSpPr/>
      </dsp:nvSpPr>
      <dsp:spPr>
        <a:xfrm>
          <a:off x="503695" y="208943"/>
          <a:ext cx="8564751" cy="920487"/>
        </a:xfrm>
        <a:prstGeom prst="rect">
          <a:avLst/>
        </a:prstGeom>
        <a:solidFill>
          <a:srgbClr val="BFE0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1337" tIns="40640" rIns="40640" bIns="40640" numCol="1" spcCol="1270" anchor="ctr" anchorCtr="0">
          <a:noAutofit/>
        </a:bodyPr>
        <a:lstStyle/>
        <a:p>
          <a:pPr lvl="0" algn="l" defTabSz="711200" rtl="0">
            <a:lnSpc>
              <a:spcPct val="90000"/>
            </a:lnSpc>
            <a:spcBef>
              <a:spcPct val="0"/>
            </a:spcBef>
            <a:spcAft>
              <a:spcPct val="35000"/>
            </a:spcAft>
          </a:pPr>
          <a:r>
            <a:rPr lang="el-GR" sz="1600" b="1" kern="1200" dirty="0" smtClean="0"/>
            <a:t>Εξοικονόμηση ενέργειας:  </a:t>
          </a:r>
          <a:r>
            <a:rPr lang="el-GR" sz="1600" kern="1200" dirty="0" smtClean="0"/>
            <a:t>Δυνατότητες εξοικονόμησης ενέργειας σε κατοικίες, δημόσια κτίρια, μεταφορές κ.λπ</a:t>
          </a:r>
          <a:r>
            <a:rPr lang="en-US" sz="1600" kern="1200" dirty="0" smtClean="0"/>
            <a:t>. </a:t>
          </a:r>
          <a:endParaRPr lang="en-US" sz="1600" kern="1200" dirty="0"/>
        </a:p>
      </dsp:txBody>
      <dsp:txXfrm>
        <a:off x="503695" y="208943"/>
        <a:ext cx="8564751" cy="920487"/>
      </dsp:txXfrm>
    </dsp:sp>
    <dsp:sp modelId="{5DC89EC0-633E-4CD1-8940-4E9EEA48C93C}">
      <dsp:nvSpPr>
        <dsp:cNvPr id="0" name=""/>
        <dsp:cNvSpPr/>
      </dsp:nvSpPr>
      <dsp:spPr>
        <a:xfrm>
          <a:off x="85319" y="250811"/>
          <a:ext cx="836751" cy="836751"/>
        </a:xfrm>
        <a:prstGeom prst="ellipse">
          <a:avLst/>
        </a:prstGeom>
        <a:blipFill rotWithShape="0">
          <a:blip xmlns:r="http://schemas.openxmlformats.org/officeDocument/2006/relationships" r:embed="rId1"/>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D5C00308-D594-47BF-8937-62164C1E0E88}">
      <dsp:nvSpPr>
        <dsp:cNvPr id="0" name=""/>
        <dsp:cNvSpPr/>
      </dsp:nvSpPr>
      <dsp:spPr>
        <a:xfrm>
          <a:off x="1058883" y="1338441"/>
          <a:ext cx="8085077" cy="847489"/>
        </a:xfrm>
        <a:prstGeom prst="rect">
          <a:avLst/>
        </a:prstGeom>
        <a:solidFill>
          <a:srgbClr val="BFE0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1337" tIns="40640" rIns="40640" bIns="40640" numCol="1" spcCol="1270" anchor="ctr" anchorCtr="0">
          <a:noAutofit/>
        </a:bodyPr>
        <a:lstStyle/>
        <a:p>
          <a:pPr lvl="0" algn="l" defTabSz="711200" rtl="0">
            <a:lnSpc>
              <a:spcPct val="90000"/>
            </a:lnSpc>
            <a:spcBef>
              <a:spcPct val="0"/>
            </a:spcBef>
            <a:spcAft>
              <a:spcPct val="35000"/>
            </a:spcAft>
          </a:pPr>
          <a:r>
            <a:rPr lang="el-GR" sz="1600" b="1" kern="1200" dirty="0" smtClean="0"/>
            <a:t>Διαχείριση Υδάτων</a:t>
          </a:r>
          <a:r>
            <a:rPr lang="en-US" sz="1600" b="1" kern="1200" dirty="0" smtClean="0"/>
            <a:t>: </a:t>
          </a:r>
          <a:r>
            <a:rPr lang="el-GR" sz="1600" kern="1200" dirty="0" smtClean="0"/>
            <a:t>Μέτρα εξοικονόμησης νερού, προγραμματισμός έργων και  αποτελεσματικότητά τους στην αντιμετώπιση της ξηρασίας.</a:t>
          </a:r>
          <a:r>
            <a:rPr lang="en-US" sz="1600" kern="1200" dirty="0" smtClean="0"/>
            <a:t> </a:t>
          </a:r>
          <a:endParaRPr lang="en-US" sz="1600" kern="1200" dirty="0"/>
        </a:p>
      </dsp:txBody>
      <dsp:txXfrm>
        <a:off x="1058883" y="1338441"/>
        <a:ext cx="8085077" cy="847489"/>
      </dsp:txXfrm>
    </dsp:sp>
    <dsp:sp modelId="{8075F236-5196-42CD-808C-222DAA2E313F}">
      <dsp:nvSpPr>
        <dsp:cNvPr id="0" name=""/>
        <dsp:cNvSpPr/>
      </dsp:nvSpPr>
      <dsp:spPr>
        <a:xfrm>
          <a:off x="564993" y="1254592"/>
          <a:ext cx="836751" cy="836751"/>
        </a:xfrm>
        <a:prstGeom prst="ellipse">
          <a:avLst/>
        </a:prstGeom>
        <a:blipFill rotWithShape="0">
          <a:blip xmlns:r="http://schemas.openxmlformats.org/officeDocument/2006/relationships" r:embed="rId2"/>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E87956DB-BF6D-442D-B1AD-3DF38B51D288}">
      <dsp:nvSpPr>
        <dsp:cNvPr id="0" name=""/>
        <dsp:cNvSpPr/>
      </dsp:nvSpPr>
      <dsp:spPr>
        <a:xfrm>
          <a:off x="1130590" y="2351420"/>
          <a:ext cx="7937856" cy="817312"/>
        </a:xfrm>
        <a:prstGeom prst="rect">
          <a:avLst/>
        </a:prstGeom>
        <a:solidFill>
          <a:srgbClr val="BFE0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1337" tIns="40640" rIns="40640" bIns="40640" numCol="1" spcCol="1270" anchor="ctr" anchorCtr="0">
          <a:noAutofit/>
        </a:bodyPr>
        <a:lstStyle/>
        <a:p>
          <a:pPr lvl="0" algn="l" defTabSz="711200" rtl="0">
            <a:lnSpc>
              <a:spcPct val="90000"/>
            </a:lnSpc>
            <a:spcBef>
              <a:spcPct val="0"/>
            </a:spcBef>
            <a:spcAft>
              <a:spcPct val="35000"/>
            </a:spcAft>
          </a:pPr>
          <a:r>
            <a:rPr lang="el-GR" sz="1600" b="1" kern="1200" dirty="0" smtClean="0"/>
            <a:t>Προστασία των ειδών προτεραιότητας των περιοχών </a:t>
          </a:r>
          <a:r>
            <a:rPr lang="en-US" sz="1600" b="1" kern="1200" dirty="0" smtClean="0"/>
            <a:t>Natura</a:t>
          </a:r>
          <a:r>
            <a:rPr lang="el-GR" sz="1600" b="1" kern="1200" dirty="0" smtClean="0"/>
            <a:t>:</a:t>
          </a:r>
          <a:r>
            <a:rPr lang="el-GR" sz="1600" kern="1200" dirty="0" smtClean="0"/>
            <a:t> Ενημέρωση, ενίσχυση της γνώσης, διαμόρφωση άποψης για τα μέτρα προστασίας και βελτίωση της κατάστασης.    </a:t>
          </a:r>
          <a:endParaRPr lang="en-US" sz="1600" kern="1200" dirty="0"/>
        </a:p>
      </dsp:txBody>
      <dsp:txXfrm>
        <a:off x="1130590" y="2351420"/>
        <a:ext cx="7937856" cy="817312"/>
      </dsp:txXfrm>
    </dsp:sp>
    <dsp:sp modelId="{37B02832-87A0-4A6F-BF17-F49AC5EAC601}">
      <dsp:nvSpPr>
        <dsp:cNvPr id="0" name=""/>
        <dsp:cNvSpPr/>
      </dsp:nvSpPr>
      <dsp:spPr>
        <a:xfrm>
          <a:off x="712214" y="2258373"/>
          <a:ext cx="836751" cy="836751"/>
        </a:xfrm>
        <a:prstGeom prst="ellipse">
          <a:avLst/>
        </a:prstGeom>
        <a:blipFill rotWithShape="0">
          <a:blip xmlns:r="http://schemas.openxmlformats.org/officeDocument/2006/relationships" r:embed="rId3"/>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F0411305-55B1-4D54-8E57-B3A0E49DCAB7}">
      <dsp:nvSpPr>
        <dsp:cNvPr id="0" name=""/>
        <dsp:cNvSpPr/>
      </dsp:nvSpPr>
      <dsp:spPr>
        <a:xfrm>
          <a:off x="1058883" y="3482307"/>
          <a:ext cx="8085077" cy="669401"/>
        </a:xfrm>
        <a:prstGeom prst="rect">
          <a:avLst/>
        </a:prstGeom>
        <a:solidFill>
          <a:srgbClr val="BFE0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1337" tIns="40640" rIns="40640" bIns="40640" numCol="1" spcCol="1270" anchor="ctr" anchorCtr="0">
          <a:noAutofit/>
        </a:bodyPr>
        <a:lstStyle/>
        <a:p>
          <a:pPr lvl="0" algn="l" defTabSz="711200" rtl="0">
            <a:lnSpc>
              <a:spcPct val="90000"/>
            </a:lnSpc>
            <a:spcBef>
              <a:spcPct val="0"/>
            </a:spcBef>
            <a:spcAft>
              <a:spcPct val="35000"/>
            </a:spcAft>
          </a:pPr>
          <a:r>
            <a:rPr lang="el-GR" sz="1600" b="1" kern="1200" dirty="0" smtClean="0"/>
            <a:t>Κλιματική αλλαγή: </a:t>
          </a:r>
          <a:r>
            <a:rPr lang="el-GR" sz="1600" kern="1200" dirty="0" smtClean="0"/>
            <a:t>Διερεύνηση της άποψης των νέων για το ποιες είναι οι σημαντικότερες επιπτώσεις της κλιματικής αλλαγής στην περιοχή μας.</a:t>
          </a:r>
          <a:endParaRPr lang="en-US" sz="1600" kern="1200" dirty="0"/>
        </a:p>
      </dsp:txBody>
      <dsp:txXfrm>
        <a:off x="1058883" y="3482307"/>
        <a:ext cx="8085077" cy="669401"/>
      </dsp:txXfrm>
    </dsp:sp>
    <dsp:sp modelId="{DC79062F-2EBF-479B-926A-C6DB73381BC3}">
      <dsp:nvSpPr>
        <dsp:cNvPr id="0" name=""/>
        <dsp:cNvSpPr/>
      </dsp:nvSpPr>
      <dsp:spPr>
        <a:xfrm>
          <a:off x="564993" y="3439571"/>
          <a:ext cx="836751" cy="836751"/>
        </a:xfrm>
        <a:prstGeom prst="ellipse">
          <a:avLst/>
        </a:prstGeom>
        <a:blipFill rotWithShape="0">
          <a:blip xmlns:r="http://schemas.openxmlformats.org/officeDocument/2006/relationships" r:embed="rId4"/>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F484A60E-7A27-4FAF-9E7D-CE1DADB941A2}">
      <dsp:nvSpPr>
        <dsp:cNvPr id="0" name=""/>
        <dsp:cNvSpPr/>
      </dsp:nvSpPr>
      <dsp:spPr>
        <a:xfrm>
          <a:off x="503695" y="4349610"/>
          <a:ext cx="8564751" cy="669401"/>
        </a:xfrm>
        <a:prstGeom prst="rect">
          <a:avLst/>
        </a:prstGeom>
        <a:solidFill>
          <a:srgbClr val="BFE0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1337" tIns="40640" rIns="40640" bIns="40640" numCol="1" spcCol="1270" anchor="ctr" anchorCtr="0">
          <a:noAutofit/>
        </a:bodyPr>
        <a:lstStyle/>
        <a:p>
          <a:pPr lvl="0" algn="l" defTabSz="711200" rtl="0">
            <a:lnSpc>
              <a:spcPct val="90000"/>
            </a:lnSpc>
            <a:spcBef>
              <a:spcPct val="0"/>
            </a:spcBef>
            <a:spcAft>
              <a:spcPct val="35000"/>
            </a:spcAft>
          </a:pPr>
          <a:r>
            <a:rPr lang="el-GR" sz="1600" b="1" kern="1200" dirty="0" smtClean="0"/>
            <a:t>Προστασία της θαλάσσιας χελώνας </a:t>
          </a:r>
          <a:r>
            <a:rPr lang="en-US" sz="1600" b="1" kern="1200" dirty="0" err="1" smtClean="0"/>
            <a:t>Caretta-Caretta</a:t>
          </a:r>
          <a:r>
            <a:rPr lang="en-US" sz="1600" b="1" kern="1200" dirty="0" smtClean="0"/>
            <a:t>:</a:t>
          </a:r>
          <a:r>
            <a:rPr lang="en-US" sz="1600" kern="1200" dirty="0" smtClean="0"/>
            <a:t> </a:t>
          </a:r>
          <a:r>
            <a:rPr lang="el-GR" sz="1600" kern="1200" dirty="0" smtClean="0"/>
            <a:t>Ιδέες για δράσεις , σχεδιασμός μέτρων προτάσεις θεσμικών αλλαγών. </a:t>
          </a:r>
          <a:r>
            <a:rPr lang="en-US" sz="1600" kern="1200" dirty="0" smtClean="0"/>
            <a:t> </a:t>
          </a:r>
          <a:endParaRPr lang="en-US" sz="1600" kern="1200" dirty="0"/>
        </a:p>
      </dsp:txBody>
      <dsp:txXfrm>
        <a:off x="503695" y="4349610"/>
        <a:ext cx="8564751" cy="669401"/>
      </dsp:txXfrm>
    </dsp:sp>
    <dsp:sp modelId="{279DDE8E-12DE-4DF7-9FAC-B4863CFFE1DE}">
      <dsp:nvSpPr>
        <dsp:cNvPr id="0" name=""/>
        <dsp:cNvSpPr/>
      </dsp:nvSpPr>
      <dsp:spPr>
        <a:xfrm>
          <a:off x="85319" y="4265935"/>
          <a:ext cx="836751" cy="836751"/>
        </a:xfrm>
        <a:prstGeom prst="ellipse">
          <a:avLst/>
        </a:prstGeom>
        <a:blipFill rotWithShape="0">
          <a:blip xmlns:r="http://schemas.openxmlformats.org/officeDocument/2006/relationships" r:embed="rId5"/>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53E8CAC-B417-4D2C-A6C7-EBEC3C6879DE}">
      <dsp:nvSpPr>
        <dsp:cNvPr id="0" name=""/>
        <dsp:cNvSpPr/>
      </dsp:nvSpPr>
      <dsp:spPr>
        <a:xfrm>
          <a:off x="0" y="1162"/>
          <a:ext cx="3225800" cy="942809"/>
        </a:xfrm>
        <a:prstGeom prst="roundRect">
          <a:avLst/>
        </a:prstGeom>
        <a:solidFill>
          <a:srgbClr val="99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l-GR" sz="1600" b="1" kern="1200" dirty="0" smtClean="0">
              <a:solidFill>
                <a:schemeClr val="tx1"/>
              </a:solidFill>
            </a:rPr>
            <a:t>Ενθάρρυνση νέων</a:t>
          </a:r>
          <a:r>
            <a:rPr lang="en-US" sz="1600" b="1" kern="1200" dirty="0" smtClean="0">
              <a:solidFill>
                <a:schemeClr val="tx1"/>
              </a:solidFill>
            </a:rPr>
            <a:t> </a:t>
          </a:r>
          <a:r>
            <a:rPr lang="el-GR" sz="1600" b="1" kern="1200" dirty="0" smtClean="0">
              <a:solidFill>
                <a:schemeClr val="tx1"/>
              </a:solidFill>
            </a:rPr>
            <a:t> να  αποτυπώσουν τις σκέψεις τους σε θέματα ευρύτερου ενδιαφέροντος.</a:t>
          </a:r>
          <a:endParaRPr lang="el-GR" sz="1600" b="1" kern="1200" dirty="0">
            <a:solidFill>
              <a:schemeClr val="tx1"/>
            </a:solidFill>
          </a:endParaRPr>
        </a:p>
      </dsp:txBody>
      <dsp:txXfrm>
        <a:off x="0" y="1162"/>
        <a:ext cx="3225800" cy="942809"/>
      </dsp:txXfrm>
    </dsp:sp>
    <dsp:sp modelId="{3E9E1533-1D38-49B9-914E-C57BCEAC6C72}">
      <dsp:nvSpPr>
        <dsp:cNvPr id="0" name=""/>
        <dsp:cNvSpPr/>
      </dsp:nvSpPr>
      <dsp:spPr>
        <a:xfrm>
          <a:off x="0" y="955813"/>
          <a:ext cx="3225800" cy="942809"/>
        </a:xfrm>
        <a:prstGeom prst="roundRect">
          <a:avLst/>
        </a:prstGeom>
        <a:solidFill>
          <a:srgbClr val="99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l-GR" sz="1600" b="1" kern="1200" dirty="0" smtClean="0">
              <a:solidFill>
                <a:schemeClr val="tx1"/>
              </a:solidFill>
            </a:rPr>
            <a:t>Έναρξη ενός διαλόγου από την Περιφέρεια, στα πλαίσια κάποιου σχεδιασμού ή δράσης που προγραμματίζει.</a:t>
          </a:r>
          <a:endParaRPr lang="el-GR" sz="1600" b="1" kern="1200" dirty="0">
            <a:solidFill>
              <a:schemeClr val="tx1"/>
            </a:solidFill>
          </a:endParaRPr>
        </a:p>
      </dsp:txBody>
      <dsp:txXfrm>
        <a:off x="0" y="955813"/>
        <a:ext cx="3225800" cy="942809"/>
      </dsp:txXfrm>
    </dsp:sp>
    <dsp:sp modelId="{02B4ED75-FE35-4DE4-A41A-5B69924C8E0A}">
      <dsp:nvSpPr>
        <dsp:cNvPr id="0" name=""/>
        <dsp:cNvSpPr/>
      </dsp:nvSpPr>
      <dsp:spPr>
        <a:xfrm>
          <a:off x="0" y="1910463"/>
          <a:ext cx="3225800" cy="942809"/>
        </a:xfrm>
        <a:prstGeom prst="roundRect">
          <a:avLst/>
        </a:prstGeom>
        <a:solidFill>
          <a:srgbClr val="99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l-GR" sz="1600" b="1" kern="1200" dirty="0" smtClean="0">
              <a:solidFill>
                <a:schemeClr val="tx1"/>
              </a:solidFill>
            </a:rPr>
            <a:t>Φωτογραφίες, βίντεο κλπ που κάνουν πιο ελκυστικό τον διάλογο. </a:t>
          </a:r>
          <a:endParaRPr lang="el-GR" sz="1600" b="1" kern="1200" dirty="0">
            <a:solidFill>
              <a:schemeClr val="tx1"/>
            </a:solidFill>
          </a:endParaRPr>
        </a:p>
      </dsp:txBody>
      <dsp:txXfrm>
        <a:off x="0" y="1910463"/>
        <a:ext cx="3225800" cy="942809"/>
      </dsp:txXfrm>
    </dsp:sp>
    <dsp:sp modelId="{D4F725EB-57C2-4B80-9E53-071AC5115E7E}">
      <dsp:nvSpPr>
        <dsp:cNvPr id="0" name=""/>
        <dsp:cNvSpPr/>
      </dsp:nvSpPr>
      <dsp:spPr>
        <a:xfrm>
          <a:off x="0" y="2865114"/>
          <a:ext cx="3225800" cy="942809"/>
        </a:xfrm>
        <a:prstGeom prst="roundRect">
          <a:avLst/>
        </a:prstGeom>
        <a:solidFill>
          <a:srgbClr val="99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l-GR" sz="1600" b="1" kern="1200" dirty="0" smtClean="0">
              <a:solidFill>
                <a:schemeClr val="tx1"/>
              </a:solidFill>
            </a:rPr>
            <a:t>Ερωτηματολόγια για τα  βασικά σημεία του θέματος</a:t>
          </a:r>
          <a:endParaRPr lang="el-GR" sz="1600" b="1" kern="1200" dirty="0">
            <a:solidFill>
              <a:schemeClr val="tx1"/>
            </a:solidFill>
          </a:endParaRPr>
        </a:p>
      </dsp:txBody>
      <dsp:txXfrm>
        <a:off x="0" y="2865114"/>
        <a:ext cx="3225800" cy="942809"/>
      </dsp:txXfrm>
    </dsp:sp>
    <dsp:sp modelId="{483393A1-B8D1-4BC7-B380-BDCD392075CD}">
      <dsp:nvSpPr>
        <dsp:cNvPr id="0" name=""/>
        <dsp:cNvSpPr/>
      </dsp:nvSpPr>
      <dsp:spPr>
        <a:xfrm>
          <a:off x="0" y="3819764"/>
          <a:ext cx="3225800" cy="942809"/>
        </a:xfrm>
        <a:prstGeom prst="roundRect">
          <a:avLst/>
        </a:prstGeom>
        <a:solidFill>
          <a:srgbClr val="99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l-GR" sz="1600" b="1" kern="1200" dirty="0" err="1" smtClean="0">
              <a:solidFill>
                <a:schemeClr val="tx1"/>
              </a:solidFill>
            </a:rPr>
            <a:t>Χρονολόγια</a:t>
          </a:r>
          <a:r>
            <a:rPr lang="el-GR" sz="1600" b="1" kern="1200" dirty="0" smtClean="0">
              <a:solidFill>
                <a:schemeClr val="tx1"/>
              </a:solidFill>
            </a:rPr>
            <a:t> για εκτίμηση επίτευξης στόχων</a:t>
          </a:r>
          <a:endParaRPr lang="el-GR" sz="1600" b="1" kern="1200" dirty="0">
            <a:solidFill>
              <a:schemeClr val="tx1"/>
            </a:solidFill>
          </a:endParaRPr>
        </a:p>
      </dsp:txBody>
      <dsp:txXfrm>
        <a:off x="0" y="3819764"/>
        <a:ext cx="3225800" cy="942809"/>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53E8CAC-B417-4D2C-A6C7-EBEC3C6879DE}">
      <dsp:nvSpPr>
        <dsp:cNvPr id="0" name=""/>
        <dsp:cNvSpPr/>
      </dsp:nvSpPr>
      <dsp:spPr>
        <a:xfrm>
          <a:off x="0" y="24136"/>
          <a:ext cx="3193577" cy="1010880"/>
        </a:xfrm>
        <a:prstGeom prst="roundRect">
          <a:avLst/>
        </a:prstGeom>
        <a:solidFill>
          <a:srgbClr val="99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l-GR" sz="1600" b="1" kern="1200" dirty="0" smtClean="0">
              <a:solidFill>
                <a:schemeClr val="tx1"/>
              </a:solidFill>
            </a:rPr>
            <a:t>Στόχος του προγράμματος είναι η αύξηση της συμμετοχής στην λήψη αποφάσεων.</a:t>
          </a:r>
          <a:endParaRPr lang="el-GR" sz="1600" b="1" kern="1200" dirty="0">
            <a:solidFill>
              <a:schemeClr val="tx1"/>
            </a:solidFill>
          </a:endParaRPr>
        </a:p>
      </dsp:txBody>
      <dsp:txXfrm>
        <a:off x="0" y="24136"/>
        <a:ext cx="3193577" cy="1010880"/>
      </dsp:txXfrm>
    </dsp:sp>
    <dsp:sp modelId="{3E9E1533-1D38-49B9-914E-C57BCEAC6C72}">
      <dsp:nvSpPr>
        <dsp:cNvPr id="0" name=""/>
        <dsp:cNvSpPr/>
      </dsp:nvSpPr>
      <dsp:spPr>
        <a:xfrm>
          <a:off x="0" y="2366099"/>
          <a:ext cx="3193577" cy="1010880"/>
        </a:xfrm>
        <a:prstGeom prst="roundRect">
          <a:avLst/>
        </a:prstGeom>
        <a:solidFill>
          <a:srgbClr val="99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l-GR" sz="1600" b="1" kern="1200" dirty="0" smtClean="0">
              <a:solidFill>
                <a:schemeClr val="tx1"/>
              </a:solidFill>
            </a:rPr>
            <a:t>Η δομή της πλατφόρμας ευνοεί την αναφορά </a:t>
          </a:r>
          <a:r>
            <a:rPr lang="el-GR" sz="1600" b="1" kern="1200" dirty="0" err="1" smtClean="0">
              <a:solidFill>
                <a:schemeClr val="tx1"/>
              </a:solidFill>
            </a:rPr>
            <a:t>παραβατικών</a:t>
          </a:r>
          <a:r>
            <a:rPr lang="el-GR" sz="1600" b="1" kern="1200" dirty="0" smtClean="0">
              <a:solidFill>
                <a:schemeClr val="tx1"/>
              </a:solidFill>
            </a:rPr>
            <a:t> συμπεριφορών  (π.χ. ανωνυμία)</a:t>
          </a:r>
          <a:endParaRPr lang="el-GR" sz="1600" b="1" kern="1200" dirty="0">
            <a:solidFill>
              <a:schemeClr val="tx1"/>
            </a:solidFill>
          </a:endParaRPr>
        </a:p>
      </dsp:txBody>
      <dsp:txXfrm>
        <a:off x="0" y="2366099"/>
        <a:ext cx="3193577" cy="1010880"/>
      </dsp:txXfrm>
    </dsp:sp>
    <dsp:sp modelId="{02B4ED75-FE35-4DE4-A41A-5B69924C8E0A}">
      <dsp:nvSpPr>
        <dsp:cNvPr id="0" name=""/>
        <dsp:cNvSpPr/>
      </dsp:nvSpPr>
      <dsp:spPr>
        <a:xfrm>
          <a:off x="0" y="3547473"/>
          <a:ext cx="3193577" cy="1010880"/>
        </a:xfrm>
        <a:prstGeom prst="roundRect">
          <a:avLst/>
        </a:prstGeom>
        <a:solidFill>
          <a:srgbClr val="99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l-GR" sz="1600" b="1" kern="1200" dirty="0" smtClean="0">
              <a:solidFill>
                <a:schemeClr val="tx1"/>
              </a:solidFill>
            </a:rPr>
            <a:t> Θεμιτός  ο προβληματισμός και η ενεργοποίηση των πολιτών </a:t>
          </a:r>
          <a:endParaRPr lang="el-GR" sz="1600" b="1" kern="1200" dirty="0">
            <a:solidFill>
              <a:schemeClr val="tx1"/>
            </a:solidFill>
          </a:endParaRPr>
        </a:p>
      </dsp:txBody>
      <dsp:txXfrm>
        <a:off x="0" y="3547473"/>
        <a:ext cx="3193577" cy="1010880"/>
      </dsp:txXfrm>
    </dsp:sp>
    <dsp:sp modelId="{D4F725EB-57C2-4B80-9E53-071AC5115E7E}">
      <dsp:nvSpPr>
        <dsp:cNvPr id="0" name=""/>
        <dsp:cNvSpPr/>
      </dsp:nvSpPr>
      <dsp:spPr>
        <a:xfrm>
          <a:off x="0" y="1194529"/>
          <a:ext cx="3193577" cy="1010880"/>
        </a:xfrm>
        <a:prstGeom prst="roundRect">
          <a:avLst/>
        </a:prstGeom>
        <a:solidFill>
          <a:srgbClr val="99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l-GR" sz="1600" b="1" kern="1200" dirty="0" smtClean="0">
              <a:solidFill>
                <a:schemeClr val="tx1"/>
              </a:solidFill>
            </a:rPr>
            <a:t>Ενημέρωση και ευαισθητοποίηση του κοινού</a:t>
          </a:r>
          <a:endParaRPr lang="el-GR" sz="1600" b="1" kern="1200" dirty="0">
            <a:solidFill>
              <a:schemeClr val="tx1"/>
            </a:solidFill>
          </a:endParaRPr>
        </a:p>
      </dsp:txBody>
      <dsp:txXfrm>
        <a:off x="0" y="1194529"/>
        <a:ext cx="3193577" cy="101088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937634E-3579-4B82-B4CB-2F85F6973EBE}">
      <dsp:nvSpPr>
        <dsp:cNvPr id="0" name=""/>
        <dsp:cNvSpPr/>
      </dsp:nvSpPr>
      <dsp:spPr>
        <a:xfrm>
          <a:off x="0" y="82950"/>
          <a:ext cx="8611737" cy="879840"/>
        </a:xfrm>
        <a:prstGeom prst="roundRect">
          <a:avLst/>
        </a:prstGeom>
        <a:solidFill>
          <a:srgbClr val="99CCCC">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el-GR" sz="1600" b="1" kern="1200" dirty="0" smtClean="0">
              <a:solidFill>
                <a:schemeClr val="tx1"/>
              </a:solidFill>
            </a:rPr>
            <a:t>Το ενδιαφέρον των χρηστών επικεντρώνεται περισσότερο στα επίκαιρα περιβαλλοντικά θέματα</a:t>
          </a:r>
          <a:r>
            <a:rPr lang="en-US" sz="1600" b="1" kern="1200" dirty="0" smtClean="0">
              <a:solidFill>
                <a:schemeClr val="tx1"/>
              </a:solidFill>
            </a:rPr>
            <a:t> </a:t>
          </a:r>
          <a:r>
            <a:rPr lang="el-GR" sz="1600" b="1" kern="1200" dirty="0" smtClean="0">
              <a:solidFill>
                <a:schemeClr val="tx1"/>
              </a:solidFill>
            </a:rPr>
            <a:t>που άπτονται της καθημερινότητας των νέων και υπάρχουν για αυτούς ερεθίσματα (θέματα που εντοπίζονται στον αστικό ιστό) </a:t>
          </a:r>
          <a:endParaRPr lang="el-GR" sz="1600" b="1" kern="1200" dirty="0">
            <a:solidFill>
              <a:schemeClr val="tx1"/>
            </a:solidFill>
          </a:endParaRPr>
        </a:p>
      </dsp:txBody>
      <dsp:txXfrm>
        <a:off x="0" y="82950"/>
        <a:ext cx="8611737" cy="879840"/>
      </dsp:txXfrm>
    </dsp:sp>
    <dsp:sp modelId="{2C988D8E-924E-491C-AADF-022B628A1D07}">
      <dsp:nvSpPr>
        <dsp:cNvPr id="0" name=""/>
        <dsp:cNvSpPr/>
      </dsp:nvSpPr>
      <dsp:spPr>
        <a:xfrm>
          <a:off x="0" y="1008870"/>
          <a:ext cx="8611737" cy="879840"/>
        </a:xfrm>
        <a:prstGeom prst="roundRect">
          <a:avLst/>
        </a:prstGeom>
        <a:solidFill>
          <a:srgbClr val="99CCCC">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el-GR" sz="1600" b="1" kern="1200" dirty="0" smtClean="0">
              <a:solidFill>
                <a:schemeClr val="tx1"/>
              </a:solidFill>
            </a:rPr>
            <a:t>Τα θέματα που έχουν μεγάλα κείμενα και τεχνικούς όρους όπως είναι αυτά των Μ.Π.Ε</a:t>
          </a:r>
          <a:r>
            <a:rPr lang="el-GR" sz="1600" b="1" kern="1200" dirty="0" smtClean="0">
              <a:solidFill>
                <a:schemeClr val="tx1"/>
              </a:solidFill>
            </a:rPr>
            <a:t>., </a:t>
          </a:r>
          <a:r>
            <a:rPr lang="el-GR" sz="1600" b="1" kern="1200" dirty="0" smtClean="0">
              <a:solidFill>
                <a:schemeClr val="tx1"/>
              </a:solidFill>
            </a:rPr>
            <a:t>δεν είναι ιδιαίτερα ελκυστικά . Ωστόσο, στόχος της Περιφέρειας Κρήτης είναι μέσα από αυτή την εφαρμογή να καλλιεργηθεί η οικειότητα του κοινού με αυτά τα θέματα. </a:t>
          </a:r>
          <a:endParaRPr lang="el-GR" sz="1600" b="1" kern="1200" dirty="0">
            <a:solidFill>
              <a:schemeClr val="tx1"/>
            </a:solidFill>
          </a:endParaRPr>
        </a:p>
      </dsp:txBody>
      <dsp:txXfrm>
        <a:off x="0" y="1008870"/>
        <a:ext cx="8611737" cy="879840"/>
      </dsp:txXfrm>
    </dsp:sp>
    <dsp:sp modelId="{5F06E0B0-9DC2-44F3-995C-DF46711532D9}">
      <dsp:nvSpPr>
        <dsp:cNvPr id="0" name=""/>
        <dsp:cNvSpPr/>
      </dsp:nvSpPr>
      <dsp:spPr>
        <a:xfrm>
          <a:off x="0" y="1934790"/>
          <a:ext cx="8611737" cy="879840"/>
        </a:xfrm>
        <a:prstGeom prst="roundRect">
          <a:avLst/>
        </a:prstGeom>
        <a:solidFill>
          <a:srgbClr val="99CCCC">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el-GR" sz="1600" b="1" kern="1200" dirty="0" smtClean="0">
              <a:solidFill>
                <a:schemeClr val="tx1"/>
              </a:solidFill>
            </a:rPr>
            <a:t>Οι διάλογοι κατάθεσης ιδεών και προτάσεων έχουν πολλαπλάσια </a:t>
          </a:r>
          <a:r>
            <a:rPr lang="el-GR" sz="1600" b="1" kern="1200" dirty="0" smtClean="0">
              <a:solidFill>
                <a:schemeClr val="tx1"/>
              </a:solidFill>
            </a:rPr>
            <a:t>συμμετοχή</a:t>
          </a:r>
          <a:r>
            <a:rPr lang="en-US" sz="1600" b="1" kern="1200" dirty="0" smtClean="0">
              <a:solidFill>
                <a:schemeClr val="tx1"/>
              </a:solidFill>
            </a:rPr>
            <a:t>, </a:t>
          </a:r>
          <a:r>
            <a:rPr lang="el-GR" sz="1600" b="1" kern="1200" dirty="0" smtClean="0">
              <a:solidFill>
                <a:schemeClr val="tx1"/>
              </a:solidFill>
            </a:rPr>
            <a:t>π.χ</a:t>
          </a:r>
          <a:r>
            <a:rPr lang="el-GR" sz="1600" b="1" kern="1200" dirty="0" smtClean="0">
              <a:solidFill>
                <a:schemeClr val="tx1"/>
              </a:solidFill>
            </a:rPr>
            <a:t>. ο διάλογος για την θαλάσσια χελώνα </a:t>
          </a:r>
          <a:r>
            <a:rPr lang="en-US" sz="1600" b="1" i="1" kern="1200" dirty="0" err="1" smtClean="0">
              <a:solidFill>
                <a:schemeClr val="tx1"/>
              </a:solidFill>
            </a:rPr>
            <a:t>Caretta-Caretta</a:t>
          </a:r>
          <a:r>
            <a:rPr lang="en-US" sz="1600" b="1" kern="1200" dirty="0" smtClean="0">
              <a:solidFill>
                <a:schemeClr val="tx1"/>
              </a:solidFill>
            </a:rPr>
            <a:t>. </a:t>
          </a:r>
          <a:r>
            <a:rPr lang="el-GR" sz="1600" b="1" kern="1200" dirty="0" smtClean="0">
              <a:solidFill>
                <a:schemeClr val="tx1"/>
              </a:solidFill>
            </a:rPr>
            <a:t> </a:t>
          </a:r>
          <a:endParaRPr lang="el-GR" sz="1600" b="1" kern="1200" dirty="0">
            <a:solidFill>
              <a:schemeClr val="tx1"/>
            </a:solidFill>
          </a:endParaRPr>
        </a:p>
      </dsp:txBody>
      <dsp:txXfrm>
        <a:off x="0" y="1934790"/>
        <a:ext cx="8611737" cy="879840"/>
      </dsp:txXfrm>
    </dsp:sp>
    <dsp:sp modelId="{0369C548-BF45-4056-8DF4-9A0673E4CBD1}">
      <dsp:nvSpPr>
        <dsp:cNvPr id="0" name=""/>
        <dsp:cNvSpPr/>
      </dsp:nvSpPr>
      <dsp:spPr>
        <a:xfrm>
          <a:off x="0" y="2860710"/>
          <a:ext cx="8611737" cy="879840"/>
        </a:xfrm>
        <a:prstGeom prst="roundRect">
          <a:avLst/>
        </a:prstGeom>
        <a:solidFill>
          <a:srgbClr val="99CCCC">
            <a:alpha val="6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el-GR" sz="1600" b="1" kern="1200" dirty="0" smtClean="0">
              <a:solidFill>
                <a:schemeClr val="tx1"/>
              </a:solidFill>
            </a:rPr>
            <a:t>Περισσότερο πρόθυμοι να γνωρίσουν και να χρησιμοποιήσουν την εφαρμογή είναι νέοι άνθρωποι, οι οποίοι έχουν ήδη εκ των προτέρων αναπτύξει ένα σχετικό υπόβαθρο ενδιαφέροντος και ευαισθητοποίησης για τα περιβαλλοντικά θέματα</a:t>
          </a:r>
          <a:endParaRPr lang="en-US" sz="1600" b="1" kern="1200" dirty="0">
            <a:solidFill>
              <a:schemeClr val="tx1"/>
            </a:solidFill>
          </a:endParaRPr>
        </a:p>
      </dsp:txBody>
      <dsp:txXfrm>
        <a:off x="0" y="2860710"/>
        <a:ext cx="8611737" cy="879840"/>
      </dsp:txXfrm>
    </dsp:sp>
    <dsp:sp modelId="{6FC81AA9-543A-4BB7-913D-287CAB017303}">
      <dsp:nvSpPr>
        <dsp:cNvPr id="0" name=""/>
        <dsp:cNvSpPr/>
      </dsp:nvSpPr>
      <dsp:spPr>
        <a:xfrm>
          <a:off x="0" y="3786630"/>
          <a:ext cx="8611737" cy="879840"/>
        </a:xfrm>
        <a:prstGeom prst="roundRect">
          <a:avLst/>
        </a:prstGeom>
        <a:solidFill>
          <a:srgbClr val="99CCCC">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el-GR" sz="1600" b="1" kern="1200" dirty="0" smtClean="0">
              <a:solidFill>
                <a:schemeClr val="tx1"/>
              </a:solidFill>
            </a:rPr>
            <a:t>Η δομή της πλατφόρμας προσφέρεται πολύ για την αναφορά περιβαλλοντικών παραβάσεων. Παρότι δεν είναι αυτός ο σκοπός του προγράμματος, είναι θεμιτό στα πλαίσια του ότι μπορεί να ενθαρρύνει την έκφραση των προβληματισμών του κοινού </a:t>
          </a:r>
          <a:endParaRPr lang="el-GR" sz="1600" b="1" kern="1200" dirty="0">
            <a:solidFill>
              <a:schemeClr val="tx1"/>
            </a:solidFill>
          </a:endParaRPr>
        </a:p>
      </dsp:txBody>
      <dsp:txXfrm>
        <a:off x="0" y="3786630"/>
        <a:ext cx="8611737" cy="8798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l-G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3C54D44-3E69-4F87-A435-B23156120F9C}" type="datetimeFigureOut">
              <a:rPr lang="el-GR"/>
              <a:pPr>
                <a:defRPr/>
              </a:pPr>
              <a:t>8/9/2017</a:t>
            </a:fld>
            <a:endParaRPr lang="el-G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l-G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79A67E21-0866-4083-8AE0-F00E36501C15}" type="slidenum">
              <a:rPr lang="el-GR"/>
              <a:pPr/>
              <a:t>‹#›</a:t>
            </a:fld>
            <a:endParaRPr lang="el-GR"/>
          </a:p>
        </p:txBody>
      </p:sp>
    </p:spTree>
    <p:extLst>
      <p:ext uri="{BB962C8B-B14F-4D97-AF65-F5344CB8AC3E}">
        <p14:creationId xmlns:p14="http://schemas.microsoft.com/office/powerpoint/2010/main" xmlns="" val="36928912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01E3046-3976-4054-BE3E-815B0E6DF8B5}" type="datetimeFigureOut">
              <a:rPr lang="el-GR"/>
              <a:pPr>
                <a:defRPr/>
              </a:pPr>
              <a:t>8/9/2017</a:t>
            </a:fld>
            <a:endParaRPr lang="el-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l-GR"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0A30C8BB-A5E3-4565-B368-2D44E11858BE}" type="slidenum">
              <a:rPr lang="el-GR"/>
              <a:pPr/>
              <a:t>‹#›</a:t>
            </a:fld>
            <a:endParaRPr lang="el-GR"/>
          </a:p>
        </p:txBody>
      </p:sp>
    </p:spTree>
    <p:extLst>
      <p:ext uri="{BB962C8B-B14F-4D97-AF65-F5344CB8AC3E}">
        <p14:creationId xmlns:p14="http://schemas.microsoft.com/office/powerpoint/2010/main" xmlns="" val="355002749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7172" name="Slide Number Placeholder 3"/>
          <p:cNvSpPr>
            <a:spLocks noGrp="1"/>
          </p:cNvSpPr>
          <p:nvPr>
            <p:ph type="sldNum" sz="quarter" idx="5"/>
          </p:nvPr>
        </p:nvSpPr>
        <p:spPr bwMode="auto">
          <a:noFill/>
          <a:ln>
            <a:miter lim="800000"/>
            <a:headEnd/>
            <a:tailEnd/>
          </a:ln>
        </p:spPr>
        <p:txBody>
          <a:bodyPr/>
          <a:lstStyle/>
          <a:p>
            <a:fld id="{B2FB8F79-B419-4854-902B-4562AE68A7A7}" type="slidenum">
              <a:rPr lang="el-GR" altLang="en-US"/>
              <a:pPr/>
              <a:t>3</a:t>
            </a:fld>
            <a:endParaRPr lang="el-GR"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483830CD-10FE-45D9-BAE1-7B33599184D7}" type="slidenum">
              <a:rPr lang="el-GR" altLang="en-US">
                <a:solidFill>
                  <a:prstClr val="black"/>
                </a:solidFill>
              </a:rPr>
              <a:pPr eaLnBrk="1" hangingPunct="1"/>
              <a:t>12</a:t>
            </a:fld>
            <a:endParaRPr lang="el-GR"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347C081-F913-4A6C-B574-1CB74C172872}" type="slidenum">
              <a:rPr lang="el-GR" altLang="en-US">
                <a:solidFill>
                  <a:prstClr val="black"/>
                </a:solidFill>
              </a:rPr>
              <a:pPr eaLnBrk="1" hangingPunct="1"/>
              <a:t>13</a:t>
            </a:fld>
            <a:endParaRPr lang="el-GR"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7412" name="Slide Number Placeholder 3"/>
          <p:cNvSpPr>
            <a:spLocks noGrp="1"/>
          </p:cNvSpPr>
          <p:nvPr>
            <p:ph type="sldNum" sz="quarter" idx="5"/>
          </p:nvPr>
        </p:nvSpPr>
        <p:spPr bwMode="auto">
          <a:noFill/>
          <a:ln>
            <a:miter lim="800000"/>
            <a:headEnd/>
            <a:tailEnd/>
          </a:ln>
        </p:spPr>
        <p:txBody>
          <a:bodyPr/>
          <a:lstStyle/>
          <a:p>
            <a:fld id="{B3815E2A-0A5F-460D-8CC4-81B02CEC360A}" type="slidenum">
              <a:rPr lang="el-GR" altLang="en-US"/>
              <a:pPr/>
              <a:t>14</a:t>
            </a:fld>
            <a:endParaRPr lang="el-GR"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C73FE0B-07FA-418D-8262-491AB1FC721F}" type="slidenum">
              <a:rPr lang="el-GR" altLang="en-US">
                <a:solidFill>
                  <a:prstClr val="black"/>
                </a:solidFill>
              </a:rPr>
              <a:pPr eaLnBrk="1" hangingPunct="1"/>
              <a:t>15</a:t>
            </a:fld>
            <a:endParaRPr lang="el-GR"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268" name="Slide Number Placeholder 3"/>
          <p:cNvSpPr>
            <a:spLocks noGrp="1"/>
          </p:cNvSpPr>
          <p:nvPr>
            <p:ph type="sldNum" sz="quarter" idx="5"/>
          </p:nvPr>
        </p:nvSpPr>
        <p:spPr bwMode="auto">
          <a:noFill/>
          <a:ln>
            <a:miter lim="800000"/>
            <a:headEnd/>
            <a:tailEnd/>
          </a:ln>
        </p:spPr>
        <p:txBody>
          <a:bodyPr/>
          <a:lstStyle/>
          <a:p>
            <a:fld id="{B3B15C18-E469-4144-BE41-29EABB0EC985}" type="slidenum">
              <a:rPr lang="el-GR" altLang="en-US"/>
              <a:pPr/>
              <a:t>16</a:t>
            </a:fld>
            <a:endParaRPr lang="el-GR"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268" name="Slide Number Placeholder 3"/>
          <p:cNvSpPr>
            <a:spLocks noGrp="1"/>
          </p:cNvSpPr>
          <p:nvPr>
            <p:ph type="sldNum" sz="quarter" idx="5"/>
          </p:nvPr>
        </p:nvSpPr>
        <p:spPr bwMode="auto">
          <a:noFill/>
          <a:ln>
            <a:miter lim="800000"/>
            <a:headEnd/>
            <a:tailEnd/>
          </a:ln>
        </p:spPr>
        <p:txBody>
          <a:bodyPr/>
          <a:lstStyle/>
          <a:p>
            <a:fld id="{B3B15C18-E469-4144-BE41-29EABB0EC985}" type="slidenum">
              <a:rPr lang="el-GR" altLang="en-US"/>
              <a:pPr/>
              <a:t>17</a:t>
            </a:fld>
            <a:endParaRPr lang="el-GR"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268" name="Slide Number Placeholder 3"/>
          <p:cNvSpPr>
            <a:spLocks noGrp="1"/>
          </p:cNvSpPr>
          <p:nvPr>
            <p:ph type="sldNum" sz="quarter" idx="5"/>
          </p:nvPr>
        </p:nvSpPr>
        <p:spPr bwMode="auto">
          <a:noFill/>
          <a:ln>
            <a:miter lim="800000"/>
            <a:headEnd/>
            <a:tailEnd/>
          </a:ln>
        </p:spPr>
        <p:txBody>
          <a:bodyPr/>
          <a:lstStyle/>
          <a:p>
            <a:fld id="{B3B15C18-E469-4144-BE41-29EABB0EC985}" type="slidenum">
              <a:rPr lang="el-GR" altLang="en-US"/>
              <a:pPr/>
              <a:t>18</a:t>
            </a:fld>
            <a:endParaRPr lang="el-GR"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268" name="Slide Number Placeholder 3"/>
          <p:cNvSpPr>
            <a:spLocks noGrp="1"/>
          </p:cNvSpPr>
          <p:nvPr>
            <p:ph type="sldNum" sz="quarter" idx="5"/>
          </p:nvPr>
        </p:nvSpPr>
        <p:spPr bwMode="auto">
          <a:noFill/>
          <a:ln>
            <a:miter lim="800000"/>
            <a:headEnd/>
            <a:tailEnd/>
          </a:ln>
        </p:spPr>
        <p:txBody>
          <a:bodyPr/>
          <a:lstStyle/>
          <a:p>
            <a:fld id="{B3B15C18-E469-4144-BE41-29EABB0EC985}" type="slidenum">
              <a:rPr lang="el-GR" altLang="en-US"/>
              <a:pPr/>
              <a:t>19</a:t>
            </a:fld>
            <a:endParaRPr lang="el-GR"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268" name="Slide Number Placeholder 3"/>
          <p:cNvSpPr>
            <a:spLocks noGrp="1"/>
          </p:cNvSpPr>
          <p:nvPr>
            <p:ph type="sldNum" sz="quarter" idx="5"/>
          </p:nvPr>
        </p:nvSpPr>
        <p:spPr bwMode="auto">
          <a:noFill/>
          <a:ln>
            <a:miter lim="800000"/>
            <a:headEnd/>
            <a:tailEnd/>
          </a:ln>
        </p:spPr>
        <p:txBody>
          <a:bodyPr/>
          <a:lstStyle/>
          <a:p>
            <a:fld id="{B3B15C18-E469-4144-BE41-29EABB0EC985}" type="slidenum">
              <a:rPr lang="el-GR" altLang="en-US"/>
              <a:pPr/>
              <a:t>20</a:t>
            </a:fld>
            <a:endParaRPr lang="el-GR"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3556" name="Slide Number Placeholder 3"/>
          <p:cNvSpPr>
            <a:spLocks noGrp="1"/>
          </p:cNvSpPr>
          <p:nvPr>
            <p:ph type="sldNum" sz="quarter" idx="5"/>
          </p:nvPr>
        </p:nvSpPr>
        <p:spPr bwMode="auto">
          <a:noFill/>
          <a:ln>
            <a:miter lim="800000"/>
            <a:headEnd/>
            <a:tailEnd/>
          </a:ln>
        </p:spPr>
        <p:txBody>
          <a:bodyPr/>
          <a:lstStyle/>
          <a:p>
            <a:fld id="{DD88595E-6A16-4FED-BB7E-0D94C08222A3}" type="slidenum">
              <a:rPr lang="el-GR" altLang="en-US"/>
              <a:pPr/>
              <a:t>21</a:t>
            </a:fld>
            <a:endParaRPr lang="el-G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που ανήκει ή που αναφέρεται στον πολίτη: </a:t>
            </a:r>
            <a:r>
              <a:rPr lang="el-GR" i="1" dirty="0" smtClean="0"/>
              <a:t>Πολιτικά δικαιώματα,</a:t>
            </a:r>
            <a:r>
              <a:rPr lang="el-GR" dirty="0" smtClean="0"/>
              <a:t> τα δικαιώματα του πολίτη που σχετίζονται με τη συμμετοχή του στην άσκηση της πολιτικής, της κρατικής εξουσίας: </a:t>
            </a:r>
          </a:p>
          <a:p>
            <a:pPr marL="0" marR="0" indent="0" algn="l" defTabSz="914400" rtl="0" eaLnBrk="1" fontAlgn="auto" latinLnBrk="0" hangingPunct="1">
              <a:lnSpc>
                <a:spcPct val="100000"/>
              </a:lnSpc>
              <a:spcBef>
                <a:spcPts val="0"/>
              </a:spcBef>
              <a:spcAft>
                <a:spcPts val="0"/>
              </a:spcAft>
              <a:buClrTx/>
              <a:buSzTx/>
              <a:buFontTx/>
              <a:buNone/>
              <a:tabLst/>
              <a:defRPr/>
            </a:pPr>
            <a:r>
              <a:rPr lang="el-GR" b="1" dirty="0" smtClean="0"/>
              <a:t>2.</a:t>
            </a:r>
            <a:r>
              <a:rPr lang="el-GR" dirty="0" smtClean="0"/>
              <a:t> που αναφέρεται στις σχέσεις των ανθρώπων μεταξύ τους μέσα στην κοινωνία</a:t>
            </a:r>
            <a:endParaRPr lang="el-G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STEP is a H2020 project with basic aim to engage even more young people in societal and political participation and to involve them in decision making processes on issues that concern the environment. In order to achieve that an interactive platform for e-participation has been developed, which addresses mainly two target groups: The first one is young citizens and the other one is the representatives of the authorities, who are responsible for decision making. The STEP platform holds a liaison role between them.</a:t>
            </a:r>
            <a:endParaRPr lang="el-GR" sz="1200" kern="1200" dirty="0" smtClean="0">
              <a:solidFill>
                <a:schemeClr val="tx1"/>
              </a:solidFill>
              <a:effectLst/>
              <a:latin typeface="+mn-lt"/>
              <a:ea typeface="+mn-ea"/>
              <a:cs typeface="+mn-cs"/>
            </a:endParaRPr>
          </a:p>
          <a:p>
            <a:endParaRPr lang="el-GR" dirty="0"/>
          </a:p>
        </p:txBody>
      </p:sp>
      <p:sp>
        <p:nvSpPr>
          <p:cNvPr id="4" name="Slide Number Placeholder 3"/>
          <p:cNvSpPr>
            <a:spLocks noGrp="1"/>
          </p:cNvSpPr>
          <p:nvPr>
            <p:ph type="sldNum" sz="quarter" idx="10"/>
          </p:nvPr>
        </p:nvSpPr>
        <p:spPr/>
        <p:txBody>
          <a:bodyPr/>
          <a:lstStyle/>
          <a:p>
            <a:fld id="{01DE1D35-28FC-4CAB-B99C-A9CEDB4B2A0D}" type="slidenum">
              <a:rPr lang="el-GR" smtClean="0">
                <a:solidFill>
                  <a:prstClr val="black"/>
                </a:solidFill>
              </a:rPr>
              <a:pPr/>
              <a:t>4</a:t>
            </a:fld>
            <a:endParaRPr lang="el-GR">
              <a:solidFill>
                <a:prstClr val="black"/>
              </a:solidFill>
            </a:endParaRPr>
          </a:p>
        </p:txBody>
      </p:sp>
    </p:spTree>
    <p:extLst>
      <p:ext uri="{BB962C8B-B14F-4D97-AF65-F5344CB8AC3E}">
        <p14:creationId xmlns:p14="http://schemas.microsoft.com/office/powerpoint/2010/main" xmlns="" val="554513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172" name="Slide Number Placeholder 3"/>
          <p:cNvSpPr>
            <a:spLocks noGrp="1"/>
          </p:cNvSpPr>
          <p:nvPr>
            <p:ph type="sldNum" sz="quarter" idx="5"/>
          </p:nvPr>
        </p:nvSpPr>
        <p:spPr bwMode="auto">
          <a:noFill/>
          <a:ln>
            <a:miter lim="800000"/>
            <a:headEnd/>
            <a:tailEnd/>
          </a:ln>
        </p:spPr>
        <p:txBody>
          <a:bodyPr/>
          <a:lstStyle/>
          <a:p>
            <a:fld id="{B2FB8F79-B419-4854-902B-4562AE68A7A7}" type="slidenum">
              <a:rPr lang="el-GR" altLang="en-US"/>
              <a:pPr/>
              <a:t>5</a:t>
            </a:fld>
            <a:endParaRPr lang="el-GR"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172" name="Slide Number Placeholder 3"/>
          <p:cNvSpPr>
            <a:spLocks noGrp="1"/>
          </p:cNvSpPr>
          <p:nvPr>
            <p:ph type="sldNum" sz="quarter" idx="5"/>
          </p:nvPr>
        </p:nvSpPr>
        <p:spPr bwMode="auto">
          <a:noFill/>
          <a:ln>
            <a:miter lim="800000"/>
            <a:headEnd/>
            <a:tailEnd/>
          </a:ln>
        </p:spPr>
        <p:txBody>
          <a:bodyPr/>
          <a:lstStyle/>
          <a:p>
            <a:fld id="{B2FB8F79-B419-4854-902B-4562AE68A7A7}" type="slidenum">
              <a:rPr lang="el-GR" altLang="en-US"/>
              <a:pPr/>
              <a:t>6</a:t>
            </a:fld>
            <a:endParaRPr lang="el-GR"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268" name="Slide Number Placeholder 3"/>
          <p:cNvSpPr>
            <a:spLocks noGrp="1"/>
          </p:cNvSpPr>
          <p:nvPr>
            <p:ph type="sldNum" sz="quarter" idx="5"/>
          </p:nvPr>
        </p:nvSpPr>
        <p:spPr bwMode="auto">
          <a:noFill/>
          <a:ln>
            <a:miter lim="800000"/>
            <a:headEnd/>
            <a:tailEnd/>
          </a:ln>
        </p:spPr>
        <p:txBody>
          <a:bodyPr/>
          <a:lstStyle/>
          <a:p>
            <a:fld id="{B3B15C18-E469-4144-BE41-29EABB0EC985}" type="slidenum">
              <a:rPr lang="el-GR" altLang="en-US"/>
              <a:pPr/>
              <a:t>7</a:t>
            </a:fld>
            <a:endParaRPr lang="el-GR"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268" name="Slide Number Placeholder 3"/>
          <p:cNvSpPr>
            <a:spLocks noGrp="1"/>
          </p:cNvSpPr>
          <p:nvPr>
            <p:ph type="sldNum" sz="quarter" idx="5"/>
          </p:nvPr>
        </p:nvSpPr>
        <p:spPr bwMode="auto">
          <a:noFill/>
          <a:ln>
            <a:miter lim="800000"/>
            <a:headEnd/>
            <a:tailEnd/>
          </a:ln>
        </p:spPr>
        <p:txBody>
          <a:bodyPr/>
          <a:lstStyle/>
          <a:p>
            <a:fld id="{B3B15C18-E469-4144-BE41-29EABB0EC985}" type="slidenum">
              <a:rPr lang="el-GR" altLang="en-US"/>
              <a:pPr/>
              <a:t>8</a:t>
            </a:fld>
            <a:endParaRPr lang="el-GR"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268" name="Slide Number Placeholder 3"/>
          <p:cNvSpPr>
            <a:spLocks noGrp="1"/>
          </p:cNvSpPr>
          <p:nvPr>
            <p:ph type="sldNum" sz="quarter" idx="5"/>
          </p:nvPr>
        </p:nvSpPr>
        <p:spPr bwMode="auto">
          <a:noFill/>
          <a:ln>
            <a:miter lim="800000"/>
            <a:headEnd/>
            <a:tailEnd/>
          </a:ln>
        </p:spPr>
        <p:txBody>
          <a:bodyPr/>
          <a:lstStyle/>
          <a:p>
            <a:fld id="{B3B15C18-E469-4144-BE41-29EABB0EC985}" type="slidenum">
              <a:rPr lang="el-GR" altLang="en-US"/>
              <a:pPr/>
              <a:t>9</a:t>
            </a:fld>
            <a:endParaRPr lang="el-GR"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7412" name="Slide Number Placeholder 3"/>
          <p:cNvSpPr>
            <a:spLocks noGrp="1"/>
          </p:cNvSpPr>
          <p:nvPr>
            <p:ph type="sldNum" sz="quarter" idx="5"/>
          </p:nvPr>
        </p:nvSpPr>
        <p:spPr bwMode="auto">
          <a:noFill/>
          <a:ln>
            <a:miter lim="800000"/>
            <a:headEnd/>
            <a:tailEnd/>
          </a:ln>
        </p:spPr>
        <p:txBody>
          <a:bodyPr/>
          <a:lstStyle/>
          <a:p>
            <a:fld id="{B3815E2A-0A5F-460D-8CC4-81B02CEC360A}" type="slidenum">
              <a:rPr lang="el-GR" altLang="en-US"/>
              <a:pPr/>
              <a:t>10</a:t>
            </a:fld>
            <a:endParaRPr lang="el-GR"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43F6FBB-45D2-4001-817A-893F2C582C0A}" type="slidenum">
              <a:rPr lang="el-GR" altLang="en-US">
                <a:solidFill>
                  <a:prstClr val="black"/>
                </a:solidFill>
              </a:rPr>
              <a:pPr eaLnBrk="1" hangingPunct="1"/>
              <a:t>11</a:t>
            </a:fld>
            <a:endParaRPr lang="el-GR"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B7CF1350-9F8B-4D0D-B388-C75B5BBEC15A}" type="datetimeFigureOut">
              <a:rPr lang="el-GR"/>
              <a:pPr>
                <a:defRPr/>
              </a:pPr>
              <a:t>8/9/2017</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fld id="{4B2EF012-2ACF-4457-9130-BD6B54EE3FFE}" type="slidenum">
              <a:rPr lang="el-GR"/>
              <a:pPr/>
              <a:t>‹#›</a:t>
            </a:fld>
            <a:endParaRPr lang="el-G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1595159-0B1F-4247-8DE5-E14004C3DBBF}" type="datetimeFigureOut">
              <a:rPr lang="el-GR"/>
              <a:pPr>
                <a:defRPr/>
              </a:pPr>
              <a:t>8/9/2017</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fld id="{35D030C8-7D7D-4044-8828-AF04B3356EF3}" type="slidenum">
              <a:rPr lang="el-G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885FD6A-E2C6-4E43-BA71-F059ABA0F18C}" type="datetimeFigureOut">
              <a:rPr lang="el-GR"/>
              <a:pPr>
                <a:defRPr/>
              </a:pPr>
              <a:t>8/9/2017</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fld id="{9CB650AC-4768-45CF-8E69-299A43D175BA}" type="slidenum">
              <a:rPr lang="el-G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0DB2F2CC-ECB0-4C63-B41F-E2C3BEAE7095}" type="datetime1">
              <a:rPr lang="el-GR">
                <a:solidFill>
                  <a:prstClr val="black">
                    <a:tint val="75000"/>
                  </a:prstClr>
                </a:solidFill>
              </a:rPr>
              <a:pPr>
                <a:defRPr/>
              </a:pPr>
              <a:t>8/9/2017</a:t>
            </a:fld>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120FB568-E39A-409C-998D-D4C1274557EF}" type="slidenum">
              <a:rPr lang="el-GR"/>
              <a:pPr>
                <a:defRPr/>
              </a:pPr>
              <a:t>‹#›</a:t>
            </a:fld>
            <a:endParaRPr lang="el-GR" dirty="0"/>
          </a:p>
        </p:txBody>
      </p:sp>
    </p:spTree>
    <p:extLst>
      <p:ext uri="{BB962C8B-B14F-4D97-AF65-F5344CB8AC3E}">
        <p14:creationId xmlns:p14="http://schemas.microsoft.com/office/powerpoint/2010/main" xmlns="" val="1623183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8F5C3A7-584B-4C2A-803C-EC5AC2C86F9A}" type="datetime1">
              <a:rPr lang="el-GR">
                <a:solidFill>
                  <a:prstClr val="black">
                    <a:tint val="75000"/>
                  </a:prstClr>
                </a:solidFill>
              </a:rPr>
              <a:pPr>
                <a:defRPr/>
              </a:pPr>
              <a:t>8/9/2017</a:t>
            </a:fld>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20552B7B-E28A-4216-BE8F-8CCCC9B5173A}" type="slidenum">
              <a:rPr lang="el-GR"/>
              <a:pPr>
                <a:defRPr/>
              </a:pPr>
              <a:t>‹#›</a:t>
            </a:fld>
            <a:endParaRPr lang="el-GR" dirty="0"/>
          </a:p>
        </p:txBody>
      </p:sp>
    </p:spTree>
    <p:extLst>
      <p:ext uri="{BB962C8B-B14F-4D97-AF65-F5344CB8AC3E}">
        <p14:creationId xmlns:p14="http://schemas.microsoft.com/office/powerpoint/2010/main" xmlns="" val="910520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13577689-280B-41D8-A5AD-1006253EEA99}" type="datetime1">
              <a:rPr lang="el-GR">
                <a:solidFill>
                  <a:prstClr val="black">
                    <a:tint val="75000"/>
                  </a:prstClr>
                </a:solidFill>
              </a:rPr>
              <a:pPr>
                <a:defRPr/>
              </a:pPr>
              <a:t>8/9/2017</a:t>
            </a:fld>
            <a:endParaRPr lang="el-GR" dirty="0">
              <a:solidFill>
                <a:prstClr val="black">
                  <a:tint val="75000"/>
                </a:prstClr>
              </a:solidFill>
            </a:endParaRPr>
          </a:p>
        </p:txBody>
      </p:sp>
      <p:sp>
        <p:nvSpPr>
          <p:cNvPr id="5" name="Footer Placeholder 4"/>
          <p:cNvSpPr>
            <a:spLocks noGrp="1"/>
          </p:cNvSpPr>
          <p:nvPr>
            <p:ph type="ftr" sz="quarter" idx="11"/>
          </p:nvPr>
        </p:nvSpPr>
        <p:spPr>
          <a:xfrm>
            <a:off x="4940300" y="6356350"/>
            <a:ext cx="3086100" cy="365125"/>
          </a:xfrm>
        </p:spPr>
        <p:txBody>
          <a:bodyPr/>
          <a:lstStyle>
            <a:lvl1pPr>
              <a:defRPr/>
            </a:lvl1pPr>
          </a:lstStyle>
          <a:p>
            <a:pPr>
              <a:defRPr/>
            </a:pPr>
            <a:endParaRPr lang="el-GR">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7AA80D60-0AAA-4B85-AD1B-C604B8C996F4}" type="slidenum">
              <a:rPr lang="el-GR"/>
              <a:pPr>
                <a:defRPr/>
              </a:pPr>
              <a:t>‹#›</a:t>
            </a:fld>
            <a:endParaRPr lang="el-GR" dirty="0"/>
          </a:p>
        </p:txBody>
      </p:sp>
    </p:spTree>
    <p:extLst>
      <p:ext uri="{BB962C8B-B14F-4D97-AF65-F5344CB8AC3E}">
        <p14:creationId xmlns:p14="http://schemas.microsoft.com/office/powerpoint/2010/main" xmlns="" val="3601724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C0C0D7A9-2B84-410E-82BE-7440E78CC862}" type="datetime1">
              <a:rPr lang="el-GR">
                <a:solidFill>
                  <a:prstClr val="black">
                    <a:tint val="75000"/>
                  </a:prstClr>
                </a:solidFill>
              </a:rPr>
              <a:pPr>
                <a:defRPr/>
              </a:pPr>
              <a:t>8/9/2017</a:t>
            </a:fld>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FEED13E7-9DC3-4F8E-8FD0-C84A49920C9D}" type="slidenum">
              <a:rPr lang="el-GR"/>
              <a:pPr>
                <a:defRPr/>
              </a:pPr>
              <a:t>‹#›</a:t>
            </a:fld>
            <a:endParaRPr lang="el-GR" dirty="0"/>
          </a:p>
        </p:txBody>
      </p:sp>
    </p:spTree>
    <p:extLst>
      <p:ext uri="{BB962C8B-B14F-4D97-AF65-F5344CB8AC3E}">
        <p14:creationId xmlns:p14="http://schemas.microsoft.com/office/powerpoint/2010/main" xmlns="" val="1845459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139A7BE-237C-4630-A605-B571636C8763}" type="datetime1">
              <a:rPr lang="el-GR">
                <a:solidFill>
                  <a:prstClr val="black">
                    <a:tint val="75000"/>
                  </a:prstClr>
                </a:solidFill>
              </a:rPr>
              <a:pPr>
                <a:defRPr/>
              </a:pPr>
              <a:t>8/9/2017</a:t>
            </a:fld>
            <a:endParaRPr lang="el-GR"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9" name="Slide Number Placeholder 5"/>
          <p:cNvSpPr>
            <a:spLocks noGrp="1"/>
          </p:cNvSpPr>
          <p:nvPr>
            <p:ph type="sldNum" sz="quarter" idx="12"/>
          </p:nvPr>
        </p:nvSpPr>
        <p:spPr/>
        <p:txBody>
          <a:bodyPr/>
          <a:lstStyle>
            <a:lvl1pPr>
              <a:defRPr/>
            </a:lvl1pPr>
          </a:lstStyle>
          <a:p>
            <a:pPr>
              <a:defRPr/>
            </a:pPr>
            <a:fld id="{6FB01BE9-A9C8-4C66-8058-A8550E42D71F}" type="slidenum">
              <a:rPr lang="el-GR"/>
              <a:pPr>
                <a:defRPr/>
              </a:pPr>
              <a:t>‹#›</a:t>
            </a:fld>
            <a:endParaRPr lang="el-GR" dirty="0"/>
          </a:p>
        </p:txBody>
      </p:sp>
    </p:spTree>
    <p:extLst>
      <p:ext uri="{BB962C8B-B14F-4D97-AF65-F5344CB8AC3E}">
        <p14:creationId xmlns:p14="http://schemas.microsoft.com/office/powerpoint/2010/main" xmlns="" val="837791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9F6C546A-6B74-4CB6-9F62-D21A7BA402A5}" type="datetime1">
              <a:rPr lang="el-GR">
                <a:solidFill>
                  <a:prstClr val="black">
                    <a:tint val="75000"/>
                  </a:prstClr>
                </a:solidFill>
              </a:rPr>
              <a:pPr>
                <a:defRPr/>
              </a:pPr>
              <a:t>8/9/2017</a:t>
            </a:fld>
            <a:endParaRPr lang="el-GR"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AB04AA1A-03A9-4053-9056-2335376BD071}" type="slidenum">
              <a:rPr lang="el-GR"/>
              <a:pPr>
                <a:defRPr/>
              </a:pPr>
              <a:t>‹#›</a:t>
            </a:fld>
            <a:endParaRPr lang="el-GR" dirty="0"/>
          </a:p>
        </p:txBody>
      </p:sp>
    </p:spTree>
    <p:extLst>
      <p:ext uri="{BB962C8B-B14F-4D97-AF65-F5344CB8AC3E}">
        <p14:creationId xmlns:p14="http://schemas.microsoft.com/office/powerpoint/2010/main" xmlns="" val="2264463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218FB61-33FC-4CB8-AF9C-A991ECA4AB67}" type="datetime1">
              <a:rPr lang="el-GR">
                <a:solidFill>
                  <a:prstClr val="black">
                    <a:tint val="75000"/>
                  </a:prstClr>
                </a:solidFill>
              </a:rPr>
              <a:pPr>
                <a:defRPr/>
              </a:pPr>
              <a:t>8/9/2017</a:t>
            </a:fld>
            <a:endParaRPr lang="el-GR"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4" name="Slide Number Placeholder 5"/>
          <p:cNvSpPr>
            <a:spLocks noGrp="1"/>
          </p:cNvSpPr>
          <p:nvPr>
            <p:ph type="sldNum" sz="quarter" idx="12"/>
          </p:nvPr>
        </p:nvSpPr>
        <p:spPr/>
        <p:txBody>
          <a:bodyPr/>
          <a:lstStyle>
            <a:lvl1pPr>
              <a:defRPr/>
            </a:lvl1pPr>
          </a:lstStyle>
          <a:p>
            <a:pPr>
              <a:defRPr/>
            </a:pPr>
            <a:fld id="{62C00995-D527-4A1E-B88C-5FE3C9547FFC}" type="slidenum">
              <a:rPr lang="el-GR"/>
              <a:pPr>
                <a:defRPr/>
              </a:pPr>
              <a:t>‹#›</a:t>
            </a:fld>
            <a:endParaRPr lang="el-GR" dirty="0"/>
          </a:p>
        </p:txBody>
      </p:sp>
    </p:spTree>
    <p:extLst>
      <p:ext uri="{BB962C8B-B14F-4D97-AF65-F5344CB8AC3E}">
        <p14:creationId xmlns:p14="http://schemas.microsoft.com/office/powerpoint/2010/main" xmlns="" val="2138460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63456B3B-D951-4710-B4F1-B0F3B4143B74}" type="datetime1">
              <a:rPr lang="el-GR">
                <a:solidFill>
                  <a:prstClr val="black">
                    <a:tint val="75000"/>
                  </a:prstClr>
                </a:solidFill>
              </a:rPr>
              <a:pPr>
                <a:defRPr/>
              </a:pPr>
              <a:t>8/9/2017</a:t>
            </a:fld>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D699E45B-49D0-4275-A13B-C97A09C106BE}" type="slidenum">
              <a:rPr lang="el-GR"/>
              <a:pPr>
                <a:defRPr/>
              </a:pPr>
              <a:t>‹#›</a:t>
            </a:fld>
            <a:endParaRPr lang="el-GR" dirty="0"/>
          </a:p>
        </p:txBody>
      </p:sp>
    </p:spTree>
    <p:extLst>
      <p:ext uri="{BB962C8B-B14F-4D97-AF65-F5344CB8AC3E}">
        <p14:creationId xmlns:p14="http://schemas.microsoft.com/office/powerpoint/2010/main" xmlns="" val="3541903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E5DF535-952B-413E-BCD5-89BAD9FD0D3E}" type="datetimeFigureOut">
              <a:rPr lang="el-GR"/>
              <a:pPr>
                <a:defRPr/>
              </a:pPr>
              <a:t>8/9/2017</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fld id="{E320882D-260E-4B35-ADFA-D83990BE80A4}" type="slidenum">
              <a:rPr lang="el-GR"/>
              <a:pPr/>
              <a:t>‹#›</a:t>
            </a:fld>
            <a:endParaRPr lang="el-G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9DD24B7D-9098-4A3B-8FBA-DA53053D157C}" type="datetime1">
              <a:rPr lang="el-GR">
                <a:solidFill>
                  <a:prstClr val="black">
                    <a:tint val="75000"/>
                  </a:prstClr>
                </a:solidFill>
              </a:rPr>
              <a:pPr>
                <a:defRPr/>
              </a:pPr>
              <a:t>8/9/2017</a:t>
            </a:fld>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9A8C7251-A48A-4EEC-819B-2EC4D0068C55}" type="slidenum">
              <a:rPr lang="el-GR"/>
              <a:pPr>
                <a:defRPr/>
              </a:pPr>
              <a:t>‹#›</a:t>
            </a:fld>
            <a:endParaRPr lang="el-GR" dirty="0"/>
          </a:p>
        </p:txBody>
      </p:sp>
    </p:spTree>
    <p:extLst>
      <p:ext uri="{BB962C8B-B14F-4D97-AF65-F5344CB8AC3E}">
        <p14:creationId xmlns:p14="http://schemas.microsoft.com/office/powerpoint/2010/main" xmlns="" val="1279205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E4759AB-B376-4B52-8B57-C98C32885DC0}" type="datetime1">
              <a:rPr lang="el-GR">
                <a:solidFill>
                  <a:prstClr val="black">
                    <a:tint val="75000"/>
                  </a:prstClr>
                </a:solidFill>
              </a:rPr>
              <a:pPr>
                <a:defRPr/>
              </a:pPr>
              <a:t>8/9/2017</a:t>
            </a:fld>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A378171C-0B7A-4477-8F03-8C3B7E985D19}" type="slidenum">
              <a:rPr lang="el-GR"/>
              <a:pPr>
                <a:defRPr/>
              </a:pPr>
              <a:t>‹#›</a:t>
            </a:fld>
            <a:endParaRPr lang="el-GR" dirty="0"/>
          </a:p>
        </p:txBody>
      </p:sp>
    </p:spTree>
    <p:extLst>
      <p:ext uri="{BB962C8B-B14F-4D97-AF65-F5344CB8AC3E}">
        <p14:creationId xmlns:p14="http://schemas.microsoft.com/office/powerpoint/2010/main" xmlns="" val="2892680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B5B74E6-C23D-4AC1-804B-92F6DF132AFA}" type="datetime1">
              <a:rPr lang="el-GR">
                <a:solidFill>
                  <a:prstClr val="black">
                    <a:tint val="75000"/>
                  </a:prstClr>
                </a:solidFill>
              </a:rPr>
              <a:pPr>
                <a:defRPr/>
              </a:pPr>
              <a:t>8/9/2017</a:t>
            </a:fld>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FB376A5A-B9D8-4627-B602-0A1D9AECDD85}" type="slidenum">
              <a:rPr lang="el-GR"/>
              <a:pPr>
                <a:defRPr/>
              </a:pPr>
              <a:t>‹#›</a:t>
            </a:fld>
            <a:endParaRPr lang="el-GR" dirty="0"/>
          </a:p>
        </p:txBody>
      </p:sp>
    </p:spTree>
    <p:extLst>
      <p:ext uri="{BB962C8B-B14F-4D97-AF65-F5344CB8AC3E}">
        <p14:creationId xmlns:p14="http://schemas.microsoft.com/office/powerpoint/2010/main" xmlns="" val="38943954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0DB2F2CC-ECB0-4C63-B41F-E2C3BEAE7095}" type="datetime1">
              <a:rPr lang="el-GR">
                <a:solidFill>
                  <a:prstClr val="black">
                    <a:tint val="75000"/>
                  </a:prstClr>
                </a:solidFill>
              </a:rPr>
              <a:pPr>
                <a:defRPr/>
              </a:pPr>
              <a:t>8/9/2017</a:t>
            </a:fld>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120FB568-E39A-409C-998D-D4C1274557EF}" type="slidenum">
              <a:rPr lang="el-GR"/>
              <a:pPr>
                <a:defRPr/>
              </a:pPr>
              <a:t>‹#›</a:t>
            </a:fld>
            <a:endParaRPr lang="el-GR" dirty="0"/>
          </a:p>
        </p:txBody>
      </p:sp>
    </p:spTree>
    <p:extLst>
      <p:ext uri="{BB962C8B-B14F-4D97-AF65-F5344CB8AC3E}">
        <p14:creationId xmlns:p14="http://schemas.microsoft.com/office/powerpoint/2010/main" xmlns="" val="981425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8F5C3A7-584B-4C2A-803C-EC5AC2C86F9A}" type="datetime1">
              <a:rPr lang="el-GR">
                <a:solidFill>
                  <a:prstClr val="black">
                    <a:tint val="75000"/>
                  </a:prstClr>
                </a:solidFill>
              </a:rPr>
              <a:pPr>
                <a:defRPr/>
              </a:pPr>
              <a:t>8/9/2017</a:t>
            </a:fld>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20552B7B-E28A-4216-BE8F-8CCCC9B5173A}" type="slidenum">
              <a:rPr lang="el-GR"/>
              <a:pPr>
                <a:defRPr/>
              </a:pPr>
              <a:t>‹#›</a:t>
            </a:fld>
            <a:endParaRPr lang="el-GR" dirty="0"/>
          </a:p>
        </p:txBody>
      </p:sp>
    </p:spTree>
    <p:extLst>
      <p:ext uri="{BB962C8B-B14F-4D97-AF65-F5344CB8AC3E}">
        <p14:creationId xmlns:p14="http://schemas.microsoft.com/office/powerpoint/2010/main" xmlns="" val="1678922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13577689-280B-41D8-A5AD-1006253EEA99}" type="datetime1">
              <a:rPr lang="el-GR">
                <a:solidFill>
                  <a:prstClr val="black">
                    <a:tint val="75000"/>
                  </a:prstClr>
                </a:solidFill>
              </a:rPr>
              <a:pPr>
                <a:defRPr/>
              </a:pPr>
              <a:t>8/9/2017</a:t>
            </a:fld>
            <a:endParaRPr lang="el-GR" dirty="0">
              <a:solidFill>
                <a:prstClr val="black">
                  <a:tint val="75000"/>
                </a:prstClr>
              </a:solidFill>
            </a:endParaRPr>
          </a:p>
        </p:txBody>
      </p:sp>
      <p:sp>
        <p:nvSpPr>
          <p:cNvPr id="5" name="Footer Placeholder 4"/>
          <p:cNvSpPr>
            <a:spLocks noGrp="1"/>
          </p:cNvSpPr>
          <p:nvPr>
            <p:ph type="ftr" sz="quarter" idx="11"/>
          </p:nvPr>
        </p:nvSpPr>
        <p:spPr>
          <a:xfrm>
            <a:off x="4940300" y="6356350"/>
            <a:ext cx="3086100" cy="365125"/>
          </a:xfrm>
        </p:spPr>
        <p:txBody>
          <a:bodyPr/>
          <a:lstStyle>
            <a:lvl1pPr>
              <a:defRPr/>
            </a:lvl1pPr>
          </a:lstStyle>
          <a:p>
            <a:pPr>
              <a:defRPr/>
            </a:pPr>
            <a:endParaRPr lang="el-GR">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7AA80D60-0AAA-4B85-AD1B-C604B8C996F4}" type="slidenum">
              <a:rPr lang="el-GR"/>
              <a:pPr>
                <a:defRPr/>
              </a:pPr>
              <a:t>‹#›</a:t>
            </a:fld>
            <a:endParaRPr lang="el-GR" dirty="0"/>
          </a:p>
        </p:txBody>
      </p:sp>
    </p:spTree>
    <p:extLst>
      <p:ext uri="{BB962C8B-B14F-4D97-AF65-F5344CB8AC3E}">
        <p14:creationId xmlns:p14="http://schemas.microsoft.com/office/powerpoint/2010/main" xmlns="" val="3243811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C0C0D7A9-2B84-410E-82BE-7440E78CC862}" type="datetime1">
              <a:rPr lang="el-GR">
                <a:solidFill>
                  <a:prstClr val="black">
                    <a:tint val="75000"/>
                  </a:prstClr>
                </a:solidFill>
              </a:rPr>
              <a:pPr>
                <a:defRPr/>
              </a:pPr>
              <a:t>8/9/2017</a:t>
            </a:fld>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FEED13E7-9DC3-4F8E-8FD0-C84A49920C9D}" type="slidenum">
              <a:rPr lang="el-GR"/>
              <a:pPr>
                <a:defRPr/>
              </a:pPr>
              <a:t>‹#›</a:t>
            </a:fld>
            <a:endParaRPr lang="el-GR" dirty="0"/>
          </a:p>
        </p:txBody>
      </p:sp>
    </p:spTree>
    <p:extLst>
      <p:ext uri="{BB962C8B-B14F-4D97-AF65-F5344CB8AC3E}">
        <p14:creationId xmlns:p14="http://schemas.microsoft.com/office/powerpoint/2010/main" xmlns="" val="554922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139A7BE-237C-4630-A605-B571636C8763}" type="datetime1">
              <a:rPr lang="el-GR">
                <a:solidFill>
                  <a:prstClr val="black">
                    <a:tint val="75000"/>
                  </a:prstClr>
                </a:solidFill>
              </a:rPr>
              <a:pPr>
                <a:defRPr/>
              </a:pPr>
              <a:t>8/9/2017</a:t>
            </a:fld>
            <a:endParaRPr lang="el-GR"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9" name="Slide Number Placeholder 5"/>
          <p:cNvSpPr>
            <a:spLocks noGrp="1"/>
          </p:cNvSpPr>
          <p:nvPr>
            <p:ph type="sldNum" sz="quarter" idx="12"/>
          </p:nvPr>
        </p:nvSpPr>
        <p:spPr/>
        <p:txBody>
          <a:bodyPr/>
          <a:lstStyle>
            <a:lvl1pPr>
              <a:defRPr/>
            </a:lvl1pPr>
          </a:lstStyle>
          <a:p>
            <a:pPr>
              <a:defRPr/>
            </a:pPr>
            <a:fld id="{6FB01BE9-A9C8-4C66-8058-A8550E42D71F}" type="slidenum">
              <a:rPr lang="el-GR"/>
              <a:pPr>
                <a:defRPr/>
              </a:pPr>
              <a:t>‹#›</a:t>
            </a:fld>
            <a:endParaRPr lang="el-GR" dirty="0"/>
          </a:p>
        </p:txBody>
      </p:sp>
    </p:spTree>
    <p:extLst>
      <p:ext uri="{BB962C8B-B14F-4D97-AF65-F5344CB8AC3E}">
        <p14:creationId xmlns:p14="http://schemas.microsoft.com/office/powerpoint/2010/main" xmlns="" val="812713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9F6C546A-6B74-4CB6-9F62-D21A7BA402A5}" type="datetime1">
              <a:rPr lang="el-GR">
                <a:solidFill>
                  <a:prstClr val="black">
                    <a:tint val="75000"/>
                  </a:prstClr>
                </a:solidFill>
              </a:rPr>
              <a:pPr>
                <a:defRPr/>
              </a:pPr>
              <a:t>8/9/2017</a:t>
            </a:fld>
            <a:endParaRPr lang="el-GR"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AB04AA1A-03A9-4053-9056-2335376BD071}" type="slidenum">
              <a:rPr lang="el-GR"/>
              <a:pPr>
                <a:defRPr/>
              </a:pPr>
              <a:t>‹#›</a:t>
            </a:fld>
            <a:endParaRPr lang="el-GR" dirty="0"/>
          </a:p>
        </p:txBody>
      </p:sp>
    </p:spTree>
    <p:extLst>
      <p:ext uri="{BB962C8B-B14F-4D97-AF65-F5344CB8AC3E}">
        <p14:creationId xmlns:p14="http://schemas.microsoft.com/office/powerpoint/2010/main" xmlns="" val="26288596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218FB61-33FC-4CB8-AF9C-A991ECA4AB67}" type="datetime1">
              <a:rPr lang="el-GR">
                <a:solidFill>
                  <a:prstClr val="black">
                    <a:tint val="75000"/>
                  </a:prstClr>
                </a:solidFill>
              </a:rPr>
              <a:pPr>
                <a:defRPr/>
              </a:pPr>
              <a:t>8/9/2017</a:t>
            </a:fld>
            <a:endParaRPr lang="el-GR"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4" name="Slide Number Placeholder 5"/>
          <p:cNvSpPr>
            <a:spLocks noGrp="1"/>
          </p:cNvSpPr>
          <p:nvPr>
            <p:ph type="sldNum" sz="quarter" idx="12"/>
          </p:nvPr>
        </p:nvSpPr>
        <p:spPr/>
        <p:txBody>
          <a:bodyPr/>
          <a:lstStyle>
            <a:lvl1pPr>
              <a:defRPr/>
            </a:lvl1pPr>
          </a:lstStyle>
          <a:p>
            <a:pPr>
              <a:defRPr/>
            </a:pPr>
            <a:fld id="{62C00995-D527-4A1E-B88C-5FE3C9547FFC}" type="slidenum">
              <a:rPr lang="el-GR"/>
              <a:pPr>
                <a:defRPr/>
              </a:pPr>
              <a:t>‹#›</a:t>
            </a:fld>
            <a:endParaRPr lang="el-GR" dirty="0"/>
          </a:p>
        </p:txBody>
      </p:sp>
    </p:spTree>
    <p:extLst>
      <p:ext uri="{BB962C8B-B14F-4D97-AF65-F5344CB8AC3E}">
        <p14:creationId xmlns:p14="http://schemas.microsoft.com/office/powerpoint/2010/main" xmlns="" val="1019962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A3B6FF78-4220-4187-9F5A-3F31EB6119EB}" type="datetimeFigureOut">
              <a:rPr lang="el-GR"/>
              <a:pPr>
                <a:defRPr/>
              </a:pPr>
              <a:t>8/9/2017</a:t>
            </a:fld>
            <a:endParaRPr lang="el-GR"/>
          </a:p>
        </p:txBody>
      </p:sp>
      <p:sp>
        <p:nvSpPr>
          <p:cNvPr id="5" name="Footer Placeholder 4"/>
          <p:cNvSpPr>
            <a:spLocks noGrp="1"/>
          </p:cNvSpPr>
          <p:nvPr>
            <p:ph type="ftr" sz="quarter" idx="11"/>
          </p:nvPr>
        </p:nvSpPr>
        <p:spPr>
          <a:xfrm>
            <a:off x="4940877" y="6356350"/>
            <a:ext cx="3086100" cy="365125"/>
          </a:xfrm>
        </p:spPr>
        <p:txBody>
          <a:bodyPr/>
          <a:lstStyle>
            <a:lvl1pPr>
              <a:defRPr/>
            </a:lvl1pPr>
          </a:lstStyle>
          <a:p>
            <a:pPr>
              <a:defRPr/>
            </a:pPr>
            <a:r>
              <a:rPr lang="en-US" dirty="0" smtClean="0"/>
              <a:t>Heraklion  28-29/6/2016</a:t>
            </a:r>
            <a:endParaRPr lang="el-GR" dirty="0"/>
          </a:p>
        </p:txBody>
      </p:sp>
      <p:sp>
        <p:nvSpPr>
          <p:cNvPr id="6" name="Slide Number Placeholder 5"/>
          <p:cNvSpPr>
            <a:spLocks noGrp="1"/>
          </p:cNvSpPr>
          <p:nvPr>
            <p:ph type="sldNum" sz="quarter" idx="12"/>
          </p:nvPr>
        </p:nvSpPr>
        <p:spPr/>
        <p:txBody>
          <a:bodyPr/>
          <a:lstStyle>
            <a:lvl1pPr>
              <a:defRPr/>
            </a:lvl1pPr>
          </a:lstStyle>
          <a:p>
            <a:fld id="{3F287FEB-41AA-474C-BA02-18C9D72FFC7F}" type="slidenum">
              <a:rPr lang="el-GR"/>
              <a:pPr/>
              <a:t>‹#›</a:t>
            </a:fld>
            <a:endParaRPr lang="el-G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63456B3B-D951-4710-B4F1-B0F3B4143B74}" type="datetime1">
              <a:rPr lang="el-GR">
                <a:solidFill>
                  <a:prstClr val="black">
                    <a:tint val="75000"/>
                  </a:prstClr>
                </a:solidFill>
              </a:rPr>
              <a:pPr>
                <a:defRPr/>
              </a:pPr>
              <a:t>8/9/2017</a:t>
            </a:fld>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D699E45B-49D0-4275-A13B-C97A09C106BE}" type="slidenum">
              <a:rPr lang="el-GR"/>
              <a:pPr>
                <a:defRPr/>
              </a:pPr>
              <a:t>‹#›</a:t>
            </a:fld>
            <a:endParaRPr lang="el-GR" dirty="0"/>
          </a:p>
        </p:txBody>
      </p:sp>
    </p:spTree>
    <p:extLst>
      <p:ext uri="{BB962C8B-B14F-4D97-AF65-F5344CB8AC3E}">
        <p14:creationId xmlns:p14="http://schemas.microsoft.com/office/powerpoint/2010/main" xmlns="" val="4039167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9DD24B7D-9098-4A3B-8FBA-DA53053D157C}" type="datetime1">
              <a:rPr lang="el-GR">
                <a:solidFill>
                  <a:prstClr val="black">
                    <a:tint val="75000"/>
                  </a:prstClr>
                </a:solidFill>
              </a:rPr>
              <a:pPr>
                <a:defRPr/>
              </a:pPr>
              <a:t>8/9/2017</a:t>
            </a:fld>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9A8C7251-A48A-4EEC-819B-2EC4D0068C55}" type="slidenum">
              <a:rPr lang="el-GR"/>
              <a:pPr>
                <a:defRPr/>
              </a:pPr>
              <a:t>‹#›</a:t>
            </a:fld>
            <a:endParaRPr lang="el-GR" dirty="0"/>
          </a:p>
        </p:txBody>
      </p:sp>
    </p:spTree>
    <p:extLst>
      <p:ext uri="{BB962C8B-B14F-4D97-AF65-F5344CB8AC3E}">
        <p14:creationId xmlns:p14="http://schemas.microsoft.com/office/powerpoint/2010/main" xmlns="" val="2955116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E4759AB-B376-4B52-8B57-C98C32885DC0}" type="datetime1">
              <a:rPr lang="el-GR">
                <a:solidFill>
                  <a:prstClr val="black">
                    <a:tint val="75000"/>
                  </a:prstClr>
                </a:solidFill>
              </a:rPr>
              <a:pPr>
                <a:defRPr/>
              </a:pPr>
              <a:t>8/9/2017</a:t>
            </a:fld>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A378171C-0B7A-4477-8F03-8C3B7E985D19}" type="slidenum">
              <a:rPr lang="el-GR"/>
              <a:pPr>
                <a:defRPr/>
              </a:pPr>
              <a:t>‹#›</a:t>
            </a:fld>
            <a:endParaRPr lang="el-GR" dirty="0"/>
          </a:p>
        </p:txBody>
      </p:sp>
    </p:spTree>
    <p:extLst>
      <p:ext uri="{BB962C8B-B14F-4D97-AF65-F5344CB8AC3E}">
        <p14:creationId xmlns:p14="http://schemas.microsoft.com/office/powerpoint/2010/main" xmlns="" val="16277132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B5B74E6-C23D-4AC1-804B-92F6DF132AFA}" type="datetime1">
              <a:rPr lang="el-GR">
                <a:solidFill>
                  <a:prstClr val="black">
                    <a:tint val="75000"/>
                  </a:prstClr>
                </a:solidFill>
              </a:rPr>
              <a:pPr>
                <a:defRPr/>
              </a:pPr>
              <a:t>8/9/2017</a:t>
            </a:fld>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FB376A5A-B9D8-4627-B602-0A1D9AECDD85}" type="slidenum">
              <a:rPr lang="el-GR"/>
              <a:pPr>
                <a:defRPr/>
              </a:pPr>
              <a:t>‹#›</a:t>
            </a:fld>
            <a:endParaRPr lang="el-GR" dirty="0"/>
          </a:p>
        </p:txBody>
      </p:sp>
    </p:spTree>
    <p:extLst>
      <p:ext uri="{BB962C8B-B14F-4D97-AF65-F5344CB8AC3E}">
        <p14:creationId xmlns:p14="http://schemas.microsoft.com/office/powerpoint/2010/main" xmlns="" val="2640243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0DB2F2CC-ECB0-4C63-B41F-E2C3BEAE7095}" type="datetime1">
              <a:rPr lang="el-GR">
                <a:solidFill>
                  <a:prstClr val="black">
                    <a:tint val="75000"/>
                  </a:prstClr>
                </a:solidFill>
              </a:rPr>
              <a:pPr>
                <a:defRPr/>
              </a:pPr>
              <a:t>8/9/2017</a:t>
            </a:fld>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120FB568-E39A-409C-998D-D4C1274557EF}" type="slidenum">
              <a:rPr lang="el-GR"/>
              <a:pPr>
                <a:defRPr/>
              </a:pPr>
              <a:t>‹#›</a:t>
            </a:fld>
            <a:endParaRPr lang="el-GR" dirty="0"/>
          </a:p>
        </p:txBody>
      </p:sp>
    </p:spTree>
    <p:extLst>
      <p:ext uri="{BB962C8B-B14F-4D97-AF65-F5344CB8AC3E}">
        <p14:creationId xmlns:p14="http://schemas.microsoft.com/office/powerpoint/2010/main" xmlns="" val="33359816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8F5C3A7-584B-4C2A-803C-EC5AC2C86F9A}" type="datetime1">
              <a:rPr lang="el-GR">
                <a:solidFill>
                  <a:prstClr val="black">
                    <a:tint val="75000"/>
                  </a:prstClr>
                </a:solidFill>
              </a:rPr>
              <a:pPr>
                <a:defRPr/>
              </a:pPr>
              <a:t>8/9/2017</a:t>
            </a:fld>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20552B7B-E28A-4216-BE8F-8CCCC9B5173A}" type="slidenum">
              <a:rPr lang="el-GR"/>
              <a:pPr>
                <a:defRPr/>
              </a:pPr>
              <a:t>‹#›</a:t>
            </a:fld>
            <a:endParaRPr lang="el-GR" dirty="0"/>
          </a:p>
        </p:txBody>
      </p:sp>
    </p:spTree>
    <p:extLst>
      <p:ext uri="{BB962C8B-B14F-4D97-AF65-F5344CB8AC3E}">
        <p14:creationId xmlns:p14="http://schemas.microsoft.com/office/powerpoint/2010/main" xmlns="" val="9541275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13577689-280B-41D8-A5AD-1006253EEA99}" type="datetime1">
              <a:rPr lang="el-GR">
                <a:solidFill>
                  <a:prstClr val="black">
                    <a:tint val="75000"/>
                  </a:prstClr>
                </a:solidFill>
              </a:rPr>
              <a:pPr>
                <a:defRPr/>
              </a:pPr>
              <a:t>8/9/2017</a:t>
            </a:fld>
            <a:endParaRPr lang="el-GR" dirty="0">
              <a:solidFill>
                <a:prstClr val="black">
                  <a:tint val="75000"/>
                </a:prstClr>
              </a:solidFill>
            </a:endParaRPr>
          </a:p>
        </p:txBody>
      </p:sp>
      <p:sp>
        <p:nvSpPr>
          <p:cNvPr id="5" name="Footer Placeholder 4"/>
          <p:cNvSpPr>
            <a:spLocks noGrp="1"/>
          </p:cNvSpPr>
          <p:nvPr>
            <p:ph type="ftr" sz="quarter" idx="11"/>
          </p:nvPr>
        </p:nvSpPr>
        <p:spPr>
          <a:xfrm>
            <a:off x="4940300" y="6356350"/>
            <a:ext cx="3086100" cy="365125"/>
          </a:xfrm>
        </p:spPr>
        <p:txBody>
          <a:bodyPr/>
          <a:lstStyle>
            <a:lvl1pPr>
              <a:defRPr/>
            </a:lvl1pPr>
          </a:lstStyle>
          <a:p>
            <a:pPr>
              <a:defRPr/>
            </a:pPr>
            <a:endParaRPr lang="el-GR">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7AA80D60-0AAA-4B85-AD1B-C604B8C996F4}" type="slidenum">
              <a:rPr lang="el-GR"/>
              <a:pPr>
                <a:defRPr/>
              </a:pPr>
              <a:t>‹#›</a:t>
            </a:fld>
            <a:endParaRPr lang="el-GR" dirty="0"/>
          </a:p>
        </p:txBody>
      </p:sp>
    </p:spTree>
    <p:extLst>
      <p:ext uri="{BB962C8B-B14F-4D97-AF65-F5344CB8AC3E}">
        <p14:creationId xmlns:p14="http://schemas.microsoft.com/office/powerpoint/2010/main" xmlns="" val="13453372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C0C0D7A9-2B84-410E-82BE-7440E78CC862}" type="datetime1">
              <a:rPr lang="el-GR">
                <a:solidFill>
                  <a:prstClr val="black">
                    <a:tint val="75000"/>
                  </a:prstClr>
                </a:solidFill>
              </a:rPr>
              <a:pPr>
                <a:defRPr/>
              </a:pPr>
              <a:t>8/9/2017</a:t>
            </a:fld>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FEED13E7-9DC3-4F8E-8FD0-C84A49920C9D}" type="slidenum">
              <a:rPr lang="el-GR"/>
              <a:pPr>
                <a:defRPr/>
              </a:pPr>
              <a:t>‹#›</a:t>
            </a:fld>
            <a:endParaRPr lang="el-GR" dirty="0"/>
          </a:p>
        </p:txBody>
      </p:sp>
    </p:spTree>
    <p:extLst>
      <p:ext uri="{BB962C8B-B14F-4D97-AF65-F5344CB8AC3E}">
        <p14:creationId xmlns:p14="http://schemas.microsoft.com/office/powerpoint/2010/main" xmlns="" val="3612306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139A7BE-237C-4630-A605-B571636C8763}" type="datetime1">
              <a:rPr lang="el-GR">
                <a:solidFill>
                  <a:prstClr val="black">
                    <a:tint val="75000"/>
                  </a:prstClr>
                </a:solidFill>
              </a:rPr>
              <a:pPr>
                <a:defRPr/>
              </a:pPr>
              <a:t>8/9/2017</a:t>
            </a:fld>
            <a:endParaRPr lang="el-GR"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9" name="Slide Number Placeholder 5"/>
          <p:cNvSpPr>
            <a:spLocks noGrp="1"/>
          </p:cNvSpPr>
          <p:nvPr>
            <p:ph type="sldNum" sz="quarter" idx="12"/>
          </p:nvPr>
        </p:nvSpPr>
        <p:spPr/>
        <p:txBody>
          <a:bodyPr/>
          <a:lstStyle>
            <a:lvl1pPr>
              <a:defRPr/>
            </a:lvl1pPr>
          </a:lstStyle>
          <a:p>
            <a:pPr>
              <a:defRPr/>
            </a:pPr>
            <a:fld id="{6FB01BE9-A9C8-4C66-8058-A8550E42D71F}" type="slidenum">
              <a:rPr lang="el-GR"/>
              <a:pPr>
                <a:defRPr/>
              </a:pPr>
              <a:t>‹#›</a:t>
            </a:fld>
            <a:endParaRPr lang="el-GR" dirty="0"/>
          </a:p>
        </p:txBody>
      </p:sp>
    </p:spTree>
    <p:extLst>
      <p:ext uri="{BB962C8B-B14F-4D97-AF65-F5344CB8AC3E}">
        <p14:creationId xmlns:p14="http://schemas.microsoft.com/office/powerpoint/2010/main" xmlns="" val="1778380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9F6C546A-6B74-4CB6-9F62-D21A7BA402A5}" type="datetime1">
              <a:rPr lang="el-GR">
                <a:solidFill>
                  <a:prstClr val="black">
                    <a:tint val="75000"/>
                  </a:prstClr>
                </a:solidFill>
              </a:rPr>
              <a:pPr>
                <a:defRPr/>
              </a:pPr>
              <a:t>8/9/2017</a:t>
            </a:fld>
            <a:endParaRPr lang="el-GR"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AB04AA1A-03A9-4053-9056-2335376BD071}" type="slidenum">
              <a:rPr lang="el-GR"/>
              <a:pPr>
                <a:defRPr/>
              </a:pPr>
              <a:t>‹#›</a:t>
            </a:fld>
            <a:endParaRPr lang="el-GR" dirty="0"/>
          </a:p>
        </p:txBody>
      </p:sp>
    </p:spTree>
    <p:extLst>
      <p:ext uri="{BB962C8B-B14F-4D97-AF65-F5344CB8AC3E}">
        <p14:creationId xmlns:p14="http://schemas.microsoft.com/office/powerpoint/2010/main" xmlns="" val="2237916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32B02AD7-C9A1-4FB7-AD02-C514D4EF2F80}" type="datetimeFigureOut">
              <a:rPr lang="el-GR"/>
              <a:pPr>
                <a:defRPr/>
              </a:pPr>
              <a:t>8/9/2017</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fld id="{A8751A5D-8016-43D4-92B6-03479868B1D1}" type="slidenum">
              <a:rPr lang="el-GR"/>
              <a:pPr/>
              <a:t>‹#›</a:t>
            </a:fld>
            <a:endParaRPr lang="el-GR"/>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218FB61-33FC-4CB8-AF9C-A991ECA4AB67}" type="datetime1">
              <a:rPr lang="el-GR">
                <a:solidFill>
                  <a:prstClr val="black">
                    <a:tint val="75000"/>
                  </a:prstClr>
                </a:solidFill>
              </a:rPr>
              <a:pPr>
                <a:defRPr/>
              </a:pPr>
              <a:t>8/9/2017</a:t>
            </a:fld>
            <a:endParaRPr lang="el-GR"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4" name="Slide Number Placeholder 5"/>
          <p:cNvSpPr>
            <a:spLocks noGrp="1"/>
          </p:cNvSpPr>
          <p:nvPr>
            <p:ph type="sldNum" sz="quarter" idx="12"/>
          </p:nvPr>
        </p:nvSpPr>
        <p:spPr/>
        <p:txBody>
          <a:bodyPr/>
          <a:lstStyle>
            <a:lvl1pPr>
              <a:defRPr/>
            </a:lvl1pPr>
          </a:lstStyle>
          <a:p>
            <a:pPr>
              <a:defRPr/>
            </a:pPr>
            <a:fld id="{62C00995-D527-4A1E-B88C-5FE3C9547FFC}" type="slidenum">
              <a:rPr lang="el-GR"/>
              <a:pPr>
                <a:defRPr/>
              </a:pPr>
              <a:t>‹#›</a:t>
            </a:fld>
            <a:endParaRPr lang="el-GR" dirty="0"/>
          </a:p>
        </p:txBody>
      </p:sp>
    </p:spTree>
    <p:extLst>
      <p:ext uri="{BB962C8B-B14F-4D97-AF65-F5344CB8AC3E}">
        <p14:creationId xmlns:p14="http://schemas.microsoft.com/office/powerpoint/2010/main" xmlns="" val="125151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63456B3B-D951-4710-B4F1-B0F3B4143B74}" type="datetime1">
              <a:rPr lang="el-GR">
                <a:solidFill>
                  <a:prstClr val="black">
                    <a:tint val="75000"/>
                  </a:prstClr>
                </a:solidFill>
              </a:rPr>
              <a:pPr>
                <a:defRPr/>
              </a:pPr>
              <a:t>8/9/2017</a:t>
            </a:fld>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D699E45B-49D0-4275-A13B-C97A09C106BE}" type="slidenum">
              <a:rPr lang="el-GR"/>
              <a:pPr>
                <a:defRPr/>
              </a:pPr>
              <a:t>‹#›</a:t>
            </a:fld>
            <a:endParaRPr lang="el-GR" dirty="0"/>
          </a:p>
        </p:txBody>
      </p:sp>
    </p:spTree>
    <p:extLst>
      <p:ext uri="{BB962C8B-B14F-4D97-AF65-F5344CB8AC3E}">
        <p14:creationId xmlns:p14="http://schemas.microsoft.com/office/powerpoint/2010/main" xmlns="" val="495056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9DD24B7D-9098-4A3B-8FBA-DA53053D157C}" type="datetime1">
              <a:rPr lang="el-GR">
                <a:solidFill>
                  <a:prstClr val="black">
                    <a:tint val="75000"/>
                  </a:prstClr>
                </a:solidFill>
              </a:rPr>
              <a:pPr>
                <a:defRPr/>
              </a:pPr>
              <a:t>8/9/2017</a:t>
            </a:fld>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9A8C7251-A48A-4EEC-819B-2EC4D0068C55}" type="slidenum">
              <a:rPr lang="el-GR"/>
              <a:pPr>
                <a:defRPr/>
              </a:pPr>
              <a:t>‹#›</a:t>
            </a:fld>
            <a:endParaRPr lang="el-GR" dirty="0"/>
          </a:p>
        </p:txBody>
      </p:sp>
    </p:spTree>
    <p:extLst>
      <p:ext uri="{BB962C8B-B14F-4D97-AF65-F5344CB8AC3E}">
        <p14:creationId xmlns:p14="http://schemas.microsoft.com/office/powerpoint/2010/main" xmlns="" val="920969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E4759AB-B376-4B52-8B57-C98C32885DC0}" type="datetime1">
              <a:rPr lang="el-GR">
                <a:solidFill>
                  <a:prstClr val="black">
                    <a:tint val="75000"/>
                  </a:prstClr>
                </a:solidFill>
              </a:rPr>
              <a:pPr>
                <a:defRPr/>
              </a:pPr>
              <a:t>8/9/2017</a:t>
            </a:fld>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A378171C-0B7A-4477-8F03-8C3B7E985D19}" type="slidenum">
              <a:rPr lang="el-GR"/>
              <a:pPr>
                <a:defRPr/>
              </a:pPr>
              <a:t>‹#›</a:t>
            </a:fld>
            <a:endParaRPr lang="el-GR" dirty="0"/>
          </a:p>
        </p:txBody>
      </p:sp>
    </p:spTree>
    <p:extLst>
      <p:ext uri="{BB962C8B-B14F-4D97-AF65-F5344CB8AC3E}">
        <p14:creationId xmlns:p14="http://schemas.microsoft.com/office/powerpoint/2010/main" xmlns="" val="3545260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B5B74E6-C23D-4AC1-804B-92F6DF132AFA}" type="datetime1">
              <a:rPr lang="el-GR">
                <a:solidFill>
                  <a:prstClr val="black">
                    <a:tint val="75000"/>
                  </a:prstClr>
                </a:solidFill>
              </a:rPr>
              <a:pPr>
                <a:defRPr/>
              </a:pPr>
              <a:t>8/9/2017</a:t>
            </a:fld>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FB376A5A-B9D8-4627-B602-0A1D9AECDD85}" type="slidenum">
              <a:rPr lang="el-GR"/>
              <a:pPr>
                <a:defRPr/>
              </a:pPr>
              <a:t>‹#›</a:t>
            </a:fld>
            <a:endParaRPr lang="el-GR" dirty="0"/>
          </a:p>
        </p:txBody>
      </p:sp>
    </p:spTree>
    <p:extLst>
      <p:ext uri="{BB962C8B-B14F-4D97-AF65-F5344CB8AC3E}">
        <p14:creationId xmlns:p14="http://schemas.microsoft.com/office/powerpoint/2010/main" xmlns="" val="248244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D75F354F-CB49-45D6-9FDC-D1B1773EE083}" type="datetimeFigureOut">
              <a:rPr lang="el-GR"/>
              <a:pPr>
                <a:defRPr/>
              </a:pPr>
              <a:t>8/9/2017</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fld id="{4D0FADA4-EC00-4243-822A-4398B6BD8872}" type="slidenum">
              <a:rPr lang="el-G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5CEB911C-B740-4517-A10C-B0E52A973C02}" type="datetimeFigureOut">
              <a:rPr lang="el-GR"/>
              <a:pPr>
                <a:defRPr/>
              </a:pPr>
              <a:t>8/9/2017</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fld id="{2943D3F3-FC66-404C-9729-63F147631820}" type="slidenum">
              <a:rPr lang="el-G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C47A476-C7CF-4ADE-B3BA-4E977575DA53}" type="datetimeFigureOut">
              <a:rPr lang="el-GR"/>
              <a:pPr>
                <a:defRPr/>
              </a:pPr>
              <a:t>8/9/2017</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fld id="{CCA09031-F407-465F-96BC-B1616217E508}" type="slidenum">
              <a:rPr lang="el-G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13E8192E-C574-43D6-956F-3242B5A50FFA}" type="datetimeFigureOut">
              <a:rPr lang="el-GR"/>
              <a:pPr>
                <a:defRPr/>
              </a:pPr>
              <a:t>8/9/2017</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fld id="{54DF5621-7A55-4B4D-9202-D88FE66843D5}" type="slidenum">
              <a:rPr lang="el-G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343DD4EA-4C02-4115-89A2-15A5569BA56C}" type="datetimeFigureOut">
              <a:rPr lang="el-GR"/>
              <a:pPr>
                <a:defRPr/>
              </a:pPr>
              <a:t>8/9/2017</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fld id="{37CEA0C4-E502-4CDF-9B3F-32ABD7E23766}" type="slidenum">
              <a:rPr lang="el-G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1154569-21C3-411A-8097-56434AAEB1BA}" type="datetimeFigureOut">
              <a:rPr lang="el-GR"/>
              <a:pPr>
                <a:defRPr/>
              </a:pPr>
              <a:t>8/9/2017</a:t>
            </a:fld>
            <a:endParaRPr lang="el-GR"/>
          </a:p>
        </p:txBody>
      </p:sp>
      <p:sp>
        <p:nvSpPr>
          <p:cNvPr id="5" name="Footer Placeholder 4"/>
          <p:cNvSpPr>
            <a:spLocks noGrp="1"/>
          </p:cNvSpPr>
          <p:nvPr>
            <p:ph type="ftr" sz="quarter" idx="3"/>
          </p:nvPr>
        </p:nvSpPr>
        <p:spPr>
          <a:xfrm>
            <a:off x="4667745"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1" i="0">
                <a:solidFill>
                  <a:schemeClr val="tx1"/>
                </a:solidFill>
                <a:latin typeface="+mn-lt"/>
              </a:defRPr>
            </a:lvl1pPr>
          </a:lstStyle>
          <a:p>
            <a:pPr>
              <a:defRPr/>
            </a:pPr>
            <a:r>
              <a:rPr lang="en-US" dirty="0" smtClean="0"/>
              <a:t>Heraklion 28-29/6/2016</a:t>
            </a:r>
            <a:endParaRPr lang="el-GR"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1615ECDE-1AF1-4CE8-A099-CD0C77689F0C}" type="slidenum">
              <a:rPr lang="el-GR"/>
              <a:pPr/>
              <a:t>‹#›</a:t>
            </a:fld>
            <a:endParaRPr lang="el-G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CE4E34B-B9C9-4FD4-9FF5-8177E0097304}" type="datetime1">
              <a:rPr lang="el-GR">
                <a:solidFill>
                  <a:prstClr val="black">
                    <a:tint val="75000"/>
                  </a:prstClr>
                </a:solidFill>
              </a:rPr>
              <a:pPr>
                <a:defRPr/>
              </a:pPr>
              <a:t>8/9/2017</a:t>
            </a:fld>
            <a:endParaRPr lang="el-GR" dirty="0">
              <a:solidFill>
                <a:prstClr val="black">
                  <a:tint val="75000"/>
                </a:prstClr>
              </a:solidFill>
            </a:endParaRPr>
          </a:p>
        </p:txBody>
      </p:sp>
      <p:sp>
        <p:nvSpPr>
          <p:cNvPr id="5" name="Footer Placeholder 4"/>
          <p:cNvSpPr>
            <a:spLocks noGrp="1"/>
          </p:cNvSpPr>
          <p:nvPr>
            <p:ph type="ftr" sz="quarter" idx="3"/>
          </p:nvPr>
        </p:nvSpPr>
        <p:spPr>
          <a:xfrm>
            <a:off x="46672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1" i="0">
                <a:solidFill>
                  <a:schemeClr val="tx1"/>
                </a:solidFill>
                <a:latin typeface="+mn-lt"/>
                <a:cs typeface="+mn-cs"/>
              </a:defRPr>
            </a:lvl1pPr>
          </a:lstStyle>
          <a:p>
            <a:pPr>
              <a:defRPr/>
            </a:pPr>
            <a:endParaRPr lang="el-GR">
              <a:solidFill>
                <a:prstClr val="black"/>
              </a:solidFill>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mn-cs"/>
              </a:defRPr>
            </a:lvl1pPr>
          </a:lstStyle>
          <a:p>
            <a:pPr>
              <a:defRPr/>
            </a:pPr>
            <a:fld id="{BD3D0497-9B76-4DF5-83AD-770A040E0957}" type="slidenum">
              <a:rPr lang="el-GR"/>
              <a:pPr>
                <a:defRPr/>
              </a:pPr>
              <a:t>‹#›</a:t>
            </a:fld>
            <a:endParaRPr lang="el-GR" dirty="0"/>
          </a:p>
        </p:txBody>
      </p:sp>
    </p:spTree>
    <p:extLst>
      <p:ext uri="{BB962C8B-B14F-4D97-AF65-F5344CB8AC3E}">
        <p14:creationId xmlns:p14="http://schemas.microsoft.com/office/powerpoint/2010/main" xmlns="" val="2583406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CE4E34B-B9C9-4FD4-9FF5-8177E0097304}" type="datetime1">
              <a:rPr lang="el-GR">
                <a:solidFill>
                  <a:prstClr val="black">
                    <a:tint val="75000"/>
                  </a:prstClr>
                </a:solidFill>
              </a:rPr>
              <a:pPr>
                <a:defRPr/>
              </a:pPr>
              <a:t>8/9/2017</a:t>
            </a:fld>
            <a:endParaRPr lang="el-GR" dirty="0">
              <a:solidFill>
                <a:prstClr val="black">
                  <a:tint val="75000"/>
                </a:prstClr>
              </a:solidFill>
            </a:endParaRPr>
          </a:p>
        </p:txBody>
      </p:sp>
      <p:sp>
        <p:nvSpPr>
          <p:cNvPr id="5" name="Footer Placeholder 4"/>
          <p:cNvSpPr>
            <a:spLocks noGrp="1"/>
          </p:cNvSpPr>
          <p:nvPr>
            <p:ph type="ftr" sz="quarter" idx="3"/>
          </p:nvPr>
        </p:nvSpPr>
        <p:spPr>
          <a:xfrm>
            <a:off x="46672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1" i="0">
                <a:solidFill>
                  <a:schemeClr val="tx1"/>
                </a:solidFill>
                <a:latin typeface="+mn-lt"/>
                <a:cs typeface="+mn-cs"/>
              </a:defRPr>
            </a:lvl1pPr>
          </a:lstStyle>
          <a:p>
            <a:pPr>
              <a:defRPr/>
            </a:pPr>
            <a:endParaRPr lang="el-GR">
              <a:solidFill>
                <a:prstClr val="black"/>
              </a:solidFill>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mn-cs"/>
              </a:defRPr>
            </a:lvl1pPr>
          </a:lstStyle>
          <a:p>
            <a:pPr>
              <a:defRPr/>
            </a:pPr>
            <a:fld id="{BD3D0497-9B76-4DF5-83AD-770A040E0957}" type="slidenum">
              <a:rPr lang="el-GR"/>
              <a:pPr>
                <a:defRPr/>
              </a:pPr>
              <a:t>‹#›</a:t>
            </a:fld>
            <a:endParaRPr lang="el-GR" dirty="0"/>
          </a:p>
        </p:txBody>
      </p:sp>
    </p:spTree>
    <p:extLst>
      <p:ext uri="{BB962C8B-B14F-4D97-AF65-F5344CB8AC3E}">
        <p14:creationId xmlns:p14="http://schemas.microsoft.com/office/powerpoint/2010/main" xmlns="" val="38735601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CE4E34B-B9C9-4FD4-9FF5-8177E0097304}" type="datetime1">
              <a:rPr lang="el-GR">
                <a:solidFill>
                  <a:prstClr val="black">
                    <a:tint val="75000"/>
                  </a:prstClr>
                </a:solidFill>
              </a:rPr>
              <a:pPr>
                <a:defRPr/>
              </a:pPr>
              <a:t>8/9/2017</a:t>
            </a:fld>
            <a:endParaRPr lang="el-GR" dirty="0">
              <a:solidFill>
                <a:prstClr val="black">
                  <a:tint val="75000"/>
                </a:prstClr>
              </a:solidFill>
            </a:endParaRPr>
          </a:p>
        </p:txBody>
      </p:sp>
      <p:sp>
        <p:nvSpPr>
          <p:cNvPr id="5" name="Footer Placeholder 4"/>
          <p:cNvSpPr>
            <a:spLocks noGrp="1"/>
          </p:cNvSpPr>
          <p:nvPr>
            <p:ph type="ftr" sz="quarter" idx="3"/>
          </p:nvPr>
        </p:nvSpPr>
        <p:spPr>
          <a:xfrm>
            <a:off x="46672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1" i="0">
                <a:solidFill>
                  <a:schemeClr val="tx1"/>
                </a:solidFill>
                <a:latin typeface="+mn-lt"/>
                <a:cs typeface="+mn-cs"/>
              </a:defRPr>
            </a:lvl1pPr>
          </a:lstStyle>
          <a:p>
            <a:pPr>
              <a:defRPr/>
            </a:pPr>
            <a:endParaRPr lang="el-GR">
              <a:solidFill>
                <a:prstClr val="black"/>
              </a:solidFill>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mn-cs"/>
              </a:defRPr>
            </a:lvl1pPr>
          </a:lstStyle>
          <a:p>
            <a:pPr>
              <a:defRPr/>
            </a:pPr>
            <a:fld id="{BD3D0497-9B76-4DF5-83AD-770A040E0957}" type="slidenum">
              <a:rPr lang="el-GR"/>
              <a:pPr>
                <a:defRPr/>
              </a:pPr>
              <a:t>‹#›</a:t>
            </a:fld>
            <a:endParaRPr lang="el-GR" dirty="0"/>
          </a:p>
        </p:txBody>
      </p:sp>
    </p:spTree>
    <p:extLst>
      <p:ext uri="{BB962C8B-B14F-4D97-AF65-F5344CB8AC3E}">
        <p14:creationId xmlns:p14="http://schemas.microsoft.com/office/powerpoint/2010/main" xmlns="" val="36667307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8.png"/><Relationship Id="rId7" Type="http://schemas.openxmlformats.org/officeDocument/2006/relationships/diagramQuickStyle" Target="../diagrams/quickStyle3.xml"/><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9.png"/><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image" Target="../media/image41.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png"/><Relationship Id="rId7" Type="http://schemas.openxmlformats.org/officeDocument/2006/relationships/diagramColors" Target="../diagrams/colors4.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diagramLayout" Target="../diagrams/layout5.xml"/><Relationship Id="rId12"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Data" Target="../diagrams/data5.xml"/><Relationship Id="rId11" Type="http://schemas.openxmlformats.org/officeDocument/2006/relationships/image" Target="../media/image51.png"/><Relationship Id="rId5" Type="http://schemas.openxmlformats.org/officeDocument/2006/relationships/image" Target="../media/image50.png"/><Relationship Id="rId10" Type="http://schemas.microsoft.com/office/2007/relationships/diagramDrawing" Target="../diagrams/drawing5.xml"/><Relationship Id="rId4" Type="http://schemas.openxmlformats.org/officeDocument/2006/relationships/image" Target="../media/image49.png"/><Relationship Id="rId9" Type="http://schemas.openxmlformats.org/officeDocument/2006/relationships/diagramColors" Target="../diagrams/colors5.xml"/><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png"/><Relationship Id="rId7" Type="http://schemas.openxmlformats.org/officeDocument/2006/relationships/diagramQuickStyle" Target="../diagrams/quickStyle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55.png"/><Relationship Id="rId9" Type="http://schemas.microsoft.com/office/2007/relationships/diagramDrawing" Target="../diagrams/drawing6.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hyperlink" Target="step4youth.eu" TargetMode="Externa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1.png"/><Relationship Id="rId7"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hyperlink" Target="mailto:aggelogiannaki@crete.gov.gr" TargetMode="External"/><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mailto:votsoglou@crete.gov.gr" TargetMode="External"/><Relationship Id="rId4" Type="http://schemas.openxmlformats.org/officeDocument/2006/relationships/hyperlink" Target="mailto:kagiampaki@crete.gov.gr" TargetMode="External"/></Relationships>
</file>

<file path=ppt/slides/_rels/slide2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png"/><Relationship Id="rId7" Type="http://schemas.openxmlformats.org/officeDocument/2006/relationships/diagramColors" Target="../diagrams/colors7.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jpeg"/><Relationship Id="rId4" Type="http://schemas.openxmlformats.org/officeDocument/2006/relationships/image" Target="../media/image6.jpe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png"/><Relationship Id="rId7" Type="http://schemas.openxmlformats.org/officeDocument/2006/relationships/image" Target="../media/image17.jpeg"/><Relationship Id="rId12"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100" name="Title 1"/>
          <p:cNvSpPr txBox="1">
            <a:spLocks/>
          </p:cNvSpPr>
          <p:nvPr/>
        </p:nvSpPr>
        <p:spPr bwMode="auto">
          <a:xfrm>
            <a:off x="1630110" y="2940160"/>
            <a:ext cx="7513890" cy="1801030"/>
          </a:xfrm>
          <a:prstGeom prst="rect">
            <a:avLst/>
          </a:prstGeom>
          <a:noFill/>
          <a:ln w="9525">
            <a:noFill/>
            <a:miter lim="800000"/>
            <a:headEnd/>
            <a:tailEnd/>
          </a:ln>
        </p:spPr>
        <p:txBody>
          <a:bodyPr anchor="b"/>
          <a:lstStyle/>
          <a:p>
            <a:pPr algn="ctr" eaLnBrk="1" hangingPunct="1">
              <a:lnSpc>
                <a:spcPct val="114000"/>
              </a:lnSpc>
            </a:pPr>
            <a:r>
              <a:rPr lang="el-GR" altLang="en-US" sz="2400" b="1" dirty="0" smtClean="0">
                <a:latin typeface="+mn-lt"/>
                <a:cs typeface="Arial" charset="0"/>
              </a:rPr>
              <a:t>Εθνικό Συνέδριο</a:t>
            </a:r>
            <a:endParaRPr lang="en-US" sz="2400" dirty="0"/>
          </a:p>
          <a:p>
            <a:pPr algn="r"/>
            <a:r>
              <a:rPr lang="el-GR" sz="2400" dirty="0"/>
              <a:t> </a:t>
            </a:r>
            <a:r>
              <a:rPr lang="el-GR" sz="2400" b="1" dirty="0"/>
              <a:t>Περιβαλλοντική Ευθύνη, Πρόληψη και Αποκατάσταση: </a:t>
            </a:r>
            <a:endParaRPr lang="el-GR" sz="2400" dirty="0"/>
          </a:p>
          <a:p>
            <a:pPr algn="ctr"/>
            <a:r>
              <a:rPr lang="el-GR" sz="2400" b="1" dirty="0" smtClean="0"/>
              <a:t>«Προκλήσεις </a:t>
            </a:r>
            <a:r>
              <a:rPr lang="el-GR" sz="2400" b="1" dirty="0"/>
              <a:t>και Ευκαιρίες για την Προστασία της Βιοποικιλότητας στην </a:t>
            </a:r>
            <a:r>
              <a:rPr lang="el-GR" sz="2400" b="1" dirty="0" smtClean="0"/>
              <a:t>Ελλάδα»</a:t>
            </a:r>
            <a:r>
              <a:rPr lang="en-US" altLang="en-US" sz="2400" b="1" dirty="0" smtClean="0">
                <a:latin typeface="+mn-lt"/>
                <a:cs typeface="Arial" charset="0"/>
              </a:rPr>
              <a:t> </a:t>
            </a:r>
            <a:endParaRPr lang="el-GR" altLang="en-US" sz="2400" b="1" dirty="0">
              <a:latin typeface="+mn-lt"/>
              <a:cs typeface="Arial" charset="0"/>
            </a:endParaRPr>
          </a:p>
        </p:txBody>
      </p:sp>
      <p:pic>
        <p:nvPicPr>
          <p:cNvPr id="9" name="Picture 3" descr="Αποτέλεσμα εικόνας για Περιφέρεια Κρήτης"/>
          <p:cNvPicPr>
            <a:picLocks noChangeAspect="1" noChangeArrowheads="1"/>
          </p:cNvPicPr>
          <p:nvPr/>
        </p:nvPicPr>
        <p:blipFill>
          <a:blip r:embed="rId3" cstate="print"/>
          <a:srcRect/>
          <a:stretch>
            <a:fillRect/>
          </a:stretch>
        </p:blipFill>
        <p:spPr bwMode="auto">
          <a:xfrm>
            <a:off x="6348209" y="549"/>
            <a:ext cx="2795792" cy="760021"/>
          </a:xfrm>
          <a:prstGeom prst="rect">
            <a:avLst/>
          </a:prstGeom>
          <a:noFill/>
          <a:effectLst>
            <a:glow>
              <a:schemeClr val="accent1"/>
            </a:glow>
            <a:outerShdw blurRad="50800" dist="50800" sx="1000" sy="1000" algn="ctr" rotWithShape="0">
              <a:srgbClr val="000000"/>
            </a:outerShdw>
            <a:reflection endPos="0" dist="50800" dir="5400000" sy="-100000" algn="bl" rotWithShape="0"/>
          </a:effectLst>
        </p:spPr>
      </p:pic>
      <p:sp>
        <p:nvSpPr>
          <p:cNvPr id="10" name="Text Placeholder 2"/>
          <p:cNvSpPr txBox="1">
            <a:spLocks/>
          </p:cNvSpPr>
          <p:nvPr/>
        </p:nvSpPr>
        <p:spPr>
          <a:xfrm>
            <a:off x="474437" y="5765010"/>
            <a:ext cx="2477201" cy="74266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l-GR" altLang="en-US" sz="1000" dirty="0" smtClean="0">
                <a:solidFill>
                  <a:schemeClr val="bg1"/>
                </a:solidFill>
                <a:cs typeface="Arial" charset="0"/>
              </a:rPr>
              <a:t>Το Πρόγραμμα αυτό έλαβε χρηματοδότηση από την Ευρωπαϊκή Ένωση στα πλαίσια του Προγράμματος έρευνας και καινοτομίας</a:t>
            </a:r>
            <a:r>
              <a:rPr lang="en-US" altLang="en-US" sz="1000" dirty="0" smtClean="0">
                <a:solidFill>
                  <a:schemeClr val="bg1"/>
                </a:solidFill>
                <a:cs typeface="Arial" charset="0"/>
              </a:rPr>
              <a:t> HORIZON  2020</a:t>
            </a:r>
            <a:r>
              <a:rPr lang="el-GR" altLang="en-US" sz="1000" dirty="0" smtClean="0">
                <a:solidFill>
                  <a:schemeClr val="bg1"/>
                </a:solidFill>
                <a:cs typeface="Arial" charset="0"/>
              </a:rPr>
              <a:t>  με αρ. 649493</a:t>
            </a:r>
            <a:r>
              <a:rPr lang="en-US" altLang="en-US" sz="1000" dirty="0" smtClean="0">
                <a:solidFill>
                  <a:schemeClr val="bg1"/>
                </a:solidFill>
                <a:cs typeface="Arial" charset="0"/>
              </a:rPr>
              <a:t> </a:t>
            </a:r>
            <a:endParaRPr lang="el-GR" altLang="en-US" sz="1000" dirty="0">
              <a:solidFill>
                <a:schemeClr val="bg1"/>
              </a:solidFill>
              <a:cs typeface="Arial" charset="0"/>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2" y="2"/>
            <a:ext cx="1685925" cy="12287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6 - TextBox"/>
          <p:cNvSpPr txBox="1"/>
          <p:nvPr/>
        </p:nvSpPr>
        <p:spPr>
          <a:xfrm>
            <a:off x="2975213" y="6264323"/>
            <a:ext cx="4299045" cy="369332"/>
          </a:xfrm>
          <a:prstGeom prst="rect">
            <a:avLst/>
          </a:prstGeom>
          <a:noFill/>
        </p:spPr>
        <p:txBody>
          <a:bodyPr wrap="square" rtlCol="0">
            <a:spAutoFit/>
          </a:bodyPr>
          <a:lstStyle/>
          <a:p>
            <a:r>
              <a:rPr lang="el-GR" b="1" dirty="0" smtClean="0"/>
              <a:t>Ηράκλειο Κρήτης 8-10 Σεπτεμβρίου 2017</a:t>
            </a:r>
            <a:endParaRPr lang="el-GR"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1" name="30 - TextBox"/>
          <p:cNvSpPr txBox="1"/>
          <p:nvPr/>
        </p:nvSpPr>
        <p:spPr>
          <a:xfrm>
            <a:off x="6210794" y="1472541"/>
            <a:ext cx="2790702" cy="369332"/>
          </a:xfrm>
          <a:prstGeom prst="rect">
            <a:avLst/>
          </a:prstGeom>
          <a:noFill/>
        </p:spPr>
        <p:txBody>
          <a:bodyPr wrap="square" rtlCol="0">
            <a:spAutoFit/>
          </a:bodyPr>
          <a:lstStyle/>
          <a:p>
            <a:pPr algn="ctr"/>
            <a:r>
              <a:rPr lang="el-GR" b="1" dirty="0" smtClean="0"/>
              <a:t>Διαβούλευση</a:t>
            </a:r>
            <a:endParaRPr lang="el-GR" b="1" dirty="0"/>
          </a:p>
        </p:txBody>
      </p:sp>
      <p:sp>
        <p:nvSpPr>
          <p:cNvPr id="3" name="Rectangle 2"/>
          <p:cNvSpPr/>
          <p:nvPr/>
        </p:nvSpPr>
        <p:spPr>
          <a:xfrm>
            <a:off x="0" y="0"/>
            <a:ext cx="9144000" cy="777875"/>
          </a:xfrm>
          <a:prstGeom prst="rect">
            <a:avLst/>
          </a:prstGeom>
          <a:solidFill>
            <a:srgbClr val="CC33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l-GR"/>
          </a:p>
        </p:txBody>
      </p:sp>
      <p:sp>
        <p:nvSpPr>
          <p:cNvPr id="8" name="7 - Στρογγυλεμένο ορθογώνιο"/>
          <p:cNvSpPr/>
          <p:nvPr/>
        </p:nvSpPr>
        <p:spPr>
          <a:xfrm>
            <a:off x="208230" y="2055137"/>
            <a:ext cx="2272420" cy="841972"/>
          </a:xfrm>
          <a:prstGeom prst="roundRect">
            <a:avLst/>
          </a:prstGeom>
          <a:solidFill>
            <a:srgbClr val="99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Υπουργείο </a:t>
            </a:r>
            <a:endParaRPr lang="el-GR" dirty="0"/>
          </a:p>
        </p:txBody>
      </p:sp>
      <p:sp>
        <p:nvSpPr>
          <p:cNvPr id="9" name="8 - Στρογγυλεμένο ορθογώνιο"/>
          <p:cNvSpPr/>
          <p:nvPr/>
        </p:nvSpPr>
        <p:spPr>
          <a:xfrm>
            <a:off x="208231" y="3847723"/>
            <a:ext cx="2272420" cy="841972"/>
          </a:xfrm>
          <a:prstGeom prst="roundRect">
            <a:avLst/>
          </a:prstGeom>
          <a:solidFill>
            <a:srgbClr val="99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Αποκεντρωμένη </a:t>
            </a:r>
            <a:r>
              <a:rPr lang="el-GR" smtClean="0"/>
              <a:t>Διοίκηση Κρήτης</a:t>
            </a:r>
            <a:endParaRPr lang="el-GR" dirty="0"/>
          </a:p>
        </p:txBody>
      </p:sp>
      <p:grpSp>
        <p:nvGrpSpPr>
          <p:cNvPr id="26" name="25 - Ομάδα"/>
          <p:cNvGrpSpPr/>
          <p:nvPr/>
        </p:nvGrpSpPr>
        <p:grpSpPr>
          <a:xfrm>
            <a:off x="2743209" y="2154725"/>
            <a:ext cx="3123446" cy="2661718"/>
            <a:chOff x="2770369" y="1783533"/>
            <a:chExt cx="3123446" cy="2661718"/>
          </a:xfrm>
        </p:grpSpPr>
        <p:sp>
          <p:nvSpPr>
            <p:cNvPr id="14" name="13 - Ορθογώνιο"/>
            <p:cNvSpPr/>
            <p:nvPr/>
          </p:nvSpPr>
          <p:spPr>
            <a:xfrm>
              <a:off x="2770369" y="1783533"/>
              <a:ext cx="3123446" cy="2661718"/>
            </a:xfrm>
            <a:prstGeom prst="rect">
              <a:avLst/>
            </a:prstGeom>
            <a:solidFill>
              <a:srgbClr val="CC3366"/>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l-GR" dirty="0" smtClean="0"/>
                <a:t>ΠΕΡΙΦΕΡΕΙΑ ΚΡΗΤΗΣ</a:t>
              </a:r>
              <a:endParaRPr lang="el-GR" dirty="0"/>
            </a:p>
          </p:txBody>
        </p:sp>
        <p:sp>
          <p:nvSpPr>
            <p:cNvPr id="10" name="9 - Στρογγυλεμένο ορθογώνιο"/>
            <p:cNvSpPr/>
            <p:nvPr/>
          </p:nvSpPr>
          <p:spPr>
            <a:xfrm>
              <a:off x="3213989" y="2254301"/>
              <a:ext cx="2272420" cy="841972"/>
            </a:xfrm>
            <a:prstGeom prst="roundRect">
              <a:avLst/>
            </a:prstGeom>
            <a:solidFill>
              <a:srgbClr val="99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Επιτροπή Περιβάλλοντος και Χωροταξίας</a:t>
              </a:r>
              <a:endParaRPr lang="el-GR" dirty="0"/>
            </a:p>
          </p:txBody>
        </p:sp>
        <p:sp>
          <p:nvSpPr>
            <p:cNvPr id="11" name="10 - Στρογγυλεμένο ορθογώνιο"/>
            <p:cNvSpPr/>
            <p:nvPr/>
          </p:nvSpPr>
          <p:spPr>
            <a:xfrm>
              <a:off x="3204935" y="3331675"/>
              <a:ext cx="2272420" cy="1035388"/>
            </a:xfrm>
            <a:prstGeom prst="roundRect">
              <a:avLst/>
            </a:prstGeom>
            <a:solidFill>
              <a:srgbClr val="99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Διεύθυνση Περιβάλλοντος και Χωρικού Σχεδιασμού</a:t>
              </a:r>
              <a:endParaRPr lang="el-GR" dirty="0"/>
            </a:p>
          </p:txBody>
        </p:sp>
      </p:grpSp>
      <p:sp>
        <p:nvSpPr>
          <p:cNvPr id="13" name="12 - Στρογγυλεμένο ορθογώνιο"/>
          <p:cNvSpPr/>
          <p:nvPr/>
        </p:nvSpPr>
        <p:spPr>
          <a:xfrm>
            <a:off x="6165409" y="3041953"/>
            <a:ext cx="2589292" cy="896293"/>
          </a:xfrm>
          <a:prstGeom prst="roundRect">
            <a:avLst/>
          </a:prstGeom>
          <a:solidFill>
            <a:srgbClr val="99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t>Δημοσιοποίηση </a:t>
            </a:r>
          </a:p>
          <a:p>
            <a:pPr>
              <a:buFont typeface="Arial" pitchFamily="34" charset="0"/>
              <a:buChar char="•"/>
            </a:pPr>
            <a:r>
              <a:rPr lang="el-GR" dirty="0" smtClean="0"/>
              <a:t> Εφημερίδες </a:t>
            </a:r>
            <a:endParaRPr lang="en-US" dirty="0" smtClean="0"/>
          </a:p>
          <a:p>
            <a:pPr>
              <a:buFont typeface="Arial" pitchFamily="34" charset="0"/>
              <a:buChar char="•"/>
            </a:pPr>
            <a:r>
              <a:rPr lang="el-GR" dirty="0" smtClean="0"/>
              <a:t> </a:t>
            </a:r>
            <a:r>
              <a:rPr lang="en-US" dirty="0" smtClean="0"/>
              <a:t>www.crete.gov.gr </a:t>
            </a:r>
            <a:endParaRPr lang="el-GR" dirty="0"/>
          </a:p>
        </p:txBody>
      </p:sp>
      <p:sp>
        <p:nvSpPr>
          <p:cNvPr id="15" name="14 - Στρογγυλεμένο ορθογώνιο"/>
          <p:cNvSpPr/>
          <p:nvPr/>
        </p:nvSpPr>
        <p:spPr>
          <a:xfrm>
            <a:off x="6174462" y="2009858"/>
            <a:ext cx="1131685" cy="697118"/>
          </a:xfrm>
          <a:prstGeom prst="roundRect">
            <a:avLst/>
          </a:prstGeom>
          <a:solidFill>
            <a:srgbClr val="99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ΠΟΛΙΤΕΣ</a:t>
            </a:r>
            <a:endParaRPr lang="el-GR" dirty="0"/>
          </a:p>
        </p:txBody>
      </p:sp>
      <p:sp>
        <p:nvSpPr>
          <p:cNvPr id="16" name="15 - Στρογγυλεμένο ορθογώνιο"/>
          <p:cNvSpPr/>
          <p:nvPr/>
        </p:nvSpPr>
        <p:spPr>
          <a:xfrm>
            <a:off x="7405737" y="1991751"/>
            <a:ext cx="1656786" cy="697118"/>
          </a:xfrm>
          <a:prstGeom prst="roundRect">
            <a:avLst/>
          </a:prstGeom>
          <a:solidFill>
            <a:srgbClr val="99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ΔΗΜΟΙ</a:t>
            </a:r>
            <a:endParaRPr lang="el-GR" dirty="0"/>
          </a:p>
        </p:txBody>
      </p:sp>
      <p:sp>
        <p:nvSpPr>
          <p:cNvPr id="17" name="16 - Στρογγυλεμένο ορθογώνιο"/>
          <p:cNvSpPr/>
          <p:nvPr/>
        </p:nvSpPr>
        <p:spPr>
          <a:xfrm>
            <a:off x="6138249" y="4354699"/>
            <a:ext cx="1131685" cy="697118"/>
          </a:xfrm>
          <a:prstGeom prst="roundRect">
            <a:avLst/>
          </a:prstGeom>
          <a:solidFill>
            <a:srgbClr val="99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ΜΚΟ</a:t>
            </a:r>
            <a:endParaRPr lang="el-GR" dirty="0"/>
          </a:p>
        </p:txBody>
      </p:sp>
      <p:cxnSp>
        <p:nvCxnSpPr>
          <p:cNvPr id="20" name="19 - Ευθύγραμμο βέλος σύνδεσης"/>
          <p:cNvCxnSpPr>
            <a:stCxn id="17" idx="0"/>
          </p:cNvCxnSpPr>
          <p:nvPr/>
        </p:nvCxnSpPr>
        <p:spPr>
          <a:xfrm flipH="1" flipV="1">
            <a:off x="6699566" y="3938248"/>
            <a:ext cx="4526" cy="416451"/>
          </a:xfrm>
          <a:prstGeom prst="straightConnector1">
            <a:avLst/>
          </a:prstGeom>
          <a:ln w="38100">
            <a:solidFill>
              <a:srgbClr val="99CCCC"/>
            </a:solidFill>
            <a:tailEnd type="arrow"/>
          </a:ln>
        </p:spPr>
        <p:style>
          <a:lnRef idx="1">
            <a:schemeClr val="accent1"/>
          </a:lnRef>
          <a:fillRef idx="0">
            <a:schemeClr val="accent1"/>
          </a:fillRef>
          <a:effectRef idx="0">
            <a:schemeClr val="accent1"/>
          </a:effectRef>
          <a:fontRef idx="minor">
            <a:schemeClr val="tx1"/>
          </a:fontRef>
        </p:style>
      </p:cxnSp>
      <p:cxnSp>
        <p:nvCxnSpPr>
          <p:cNvPr id="21" name="20 - Ευθύγραμμο βέλος σύνδεσης"/>
          <p:cNvCxnSpPr/>
          <p:nvPr/>
        </p:nvCxnSpPr>
        <p:spPr>
          <a:xfrm flipH="1">
            <a:off x="8184333" y="2697923"/>
            <a:ext cx="13580" cy="353084"/>
          </a:xfrm>
          <a:prstGeom prst="straightConnector1">
            <a:avLst/>
          </a:prstGeom>
          <a:ln w="38100">
            <a:solidFill>
              <a:srgbClr val="99CCCC"/>
            </a:solidFill>
            <a:tailEnd type="arrow"/>
          </a:ln>
        </p:spPr>
        <p:style>
          <a:lnRef idx="1">
            <a:schemeClr val="accent1"/>
          </a:lnRef>
          <a:fillRef idx="0">
            <a:schemeClr val="accent1"/>
          </a:fillRef>
          <a:effectRef idx="0">
            <a:schemeClr val="accent1"/>
          </a:effectRef>
          <a:fontRef idx="minor">
            <a:schemeClr val="tx1"/>
          </a:fontRef>
        </p:style>
      </p:cxnSp>
      <p:cxnSp>
        <p:nvCxnSpPr>
          <p:cNvPr id="25" name="24 - Ευθύγραμμο βέλος σύνδεσης"/>
          <p:cNvCxnSpPr/>
          <p:nvPr/>
        </p:nvCxnSpPr>
        <p:spPr>
          <a:xfrm flipH="1">
            <a:off x="6735779" y="2706977"/>
            <a:ext cx="13580" cy="353084"/>
          </a:xfrm>
          <a:prstGeom prst="straightConnector1">
            <a:avLst/>
          </a:prstGeom>
          <a:ln w="38100">
            <a:solidFill>
              <a:srgbClr val="99CCCC"/>
            </a:solidFill>
            <a:tailEnd type="arrow"/>
          </a:ln>
        </p:spPr>
        <p:style>
          <a:lnRef idx="1">
            <a:schemeClr val="accent1"/>
          </a:lnRef>
          <a:fillRef idx="0">
            <a:schemeClr val="accent1"/>
          </a:fillRef>
          <a:effectRef idx="0">
            <a:schemeClr val="accent1"/>
          </a:effectRef>
          <a:fontRef idx="minor">
            <a:schemeClr val="tx1"/>
          </a:fontRef>
        </p:style>
      </p:cxnSp>
      <p:cxnSp>
        <p:nvCxnSpPr>
          <p:cNvPr id="27" name="26 - Ευθύγραμμο βέλος σύνδεσης"/>
          <p:cNvCxnSpPr>
            <a:stCxn id="9" idx="0"/>
            <a:endCxn id="14" idx="1"/>
          </p:cNvCxnSpPr>
          <p:nvPr/>
        </p:nvCxnSpPr>
        <p:spPr>
          <a:xfrm rot="5400000" flipH="1" flipV="1">
            <a:off x="1862756" y="2967270"/>
            <a:ext cx="362139" cy="1398768"/>
          </a:xfrm>
          <a:prstGeom prst="bentConnector2">
            <a:avLst/>
          </a:prstGeom>
          <a:ln w="38100">
            <a:solidFill>
              <a:srgbClr val="99CCCC"/>
            </a:solidFill>
            <a:tailEnd type="arrow"/>
          </a:ln>
        </p:spPr>
        <p:style>
          <a:lnRef idx="1">
            <a:schemeClr val="accent1"/>
          </a:lnRef>
          <a:fillRef idx="0">
            <a:schemeClr val="accent1"/>
          </a:fillRef>
          <a:effectRef idx="0">
            <a:schemeClr val="accent1"/>
          </a:effectRef>
          <a:fontRef idx="minor">
            <a:schemeClr val="tx1"/>
          </a:fontRef>
        </p:style>
      </p:cxnSp>
      <p:cxnSp>
        <p:nvCxnSpPr>
          <p:cNvPr id="38" name="26 - Ευθύγραμμο βέλος σύνδεσης"/>
          <p:cNvCxnSpPr>
            <a:stCxn id="8" idx="2"/>
          </p:cNvCxnSpPr>
          <p:nvPr/>
        </p:nvCxnSpPr>
        <p:spPr>
          <a:xfrm rot="16200000" flipH="1">
            <a:off x="1740533" y="2501015"/>
            <a:ext cx="596023" cy="1388209"/>
          </a:xfrm>
          <a:prstGeom prst="bentConnector2">
            <a:avLst/>
          </a:prstGeom>
          <a:ln w="38100">
            <a:solidFill>
              <a:srgbClr val="99CCCC"/>
            </a:solidFill>
            <a:tailEnd type="arrow"/>
          </a:ln>
        </p:spPr>
        <p:style>
          <a:lnRef idx="1">
            <a:schemeClr val="accent1"/>
          </a:lnRef>
          <a:fillRef idx="0">
            <a:schemeClr val="accent1"/>
          </a:fillRef>
          <a:effectRef idx="0">
            <a:schemeClr val="accent1"/>
          </a:effectRef>
          <a:fontRef idx="minor">
            <a:schemeClr val="tx1"/>
          </a:fontRef>
        </p:style>
      </p:cxnSp>
      <p:cxnSp>
        <p:nvCxnSpPr>
          <p:cNvPr id="41" name="40 - Ευθύγραμμο βέλος σύνδεσης"/>
          <p:cNvCxnSpPr>
            <a:stCxn id="11" idx="0"/>
            <a:endCxn id="10" idx="2"/>
          </p:cNvCxnSpPr>
          <p:nvPr/>
        </p:nvCxnSpPr>
        <p:spPr>
          <a:xfrm flipV="1">
            <a:off x="4313985" y="3467465"/>
            <a:ext cx="9054" cy="235402"/>
          </a:xfrm>
          <a:prstGeom prst="straightConnector1">
            <a:avLst/>
          </a:prstGeom>
          <a:ln w="38100">
            <a:solidFill>
              <a:srgbClr val="99CCCC"/>
            </a:solidFill>
            <a:tailEnd type="arrow"/>
          </a:ln>
        </p:spPr>
        <p:style>
          <a:lnRef idx="1">
            <a:schemeClr val="accent1"/>
          </a:lnRef>
          <a:fillRef idx="0">
            <a:schemeClr val="accent1"/>
          </a:fillRef>
          <a:effectRef idx="0">
            <a:schemeClr val="accent1"/>
          </a:effectRef>
          <a:fontRef idx="minor">
            <a:schemeClr val="tx1"/>
          </a:fontRef>
        </p:style>
      </p:cxnSp>
      <p:cxnSp>
        <p:nvCxnSpPr>
          <p:cNvPr id="46" name="45 - Ευθύγραμμο βέλος σύνδεσης"/>
          <p:cNvCxnSpPr>
            <a:stCxn id="13" idx="1"/>
            <a:endCxn id="14" idx="3"/>
          </p:cNvCxnSpPr>
          <p:nvPr/>
        </p:nvCxnSpPr>
        <p:spPr>
          <a:xfrm flipH="1" flipV="1">
            <a:off x="5866655" y="3485584"/>
            <a:ext cx="298754" cy="4516"/>
          </a:xfrm>
          <a:prstGeom prst="straightConnector1">
            <a:avLst/>
          </a:prstGeom>
          <a:ln w="38100">
            <a:solidFill>
              <a:srgbClr val="CC3366"/>
            </a:solidFill>
            <a:tailEnd type="arrow"/>
          </a:ln>
        </p:spPr>
        <p:style>
          <a:lnRef idx="1">
            <a:schemeClr val="accent1"/>
          </a:lnRef>
          <a:fillRef idx="0">
            <a:schemeClr val="accent1"/>
          </a:fillRef>
          <a:effectRef idx="0">
            <a:schemeClr val="accent1"/>
          </a:effectRef>
          <a:fontRef idx="minor">
            <a:schemeClr val="tx1"/>
          </a:fontRef>
        </p:style>
      </p:cxnSp>
      <p:cxnSp>
        <p:nvCxnSpPr>
          <p:cNvPr id="61" name="60 - Ευθύγραμμο βέλος σύνδεσης"/>
          <p:cNvCxnSpPr>
            <a:stCxn id="14" idx="0"/>
            <a:endCxn id="8" idx="0"/>
          </p:cNvCxnSpPr>
          <p:nvPr/>
        </p:nvCxnSpPr>
        <p:spPr>
          <a:xfrm rot="16200000" flipV="1">
            <a:off x="2774892" y="624685"/>
            <a:ext cx="99588" cy="2960492"/>
          </a:xfrm>
          <a:prstGeom prst="bentConnector3">
            <a:avLst>
              <a:gd name="adj1" fmla="val 329546"/>
            </a:avLst>
          </a:prstGeom>
          <a:ln w="38100">
            <a:solidFill>
              <a:srgbClr val="CC3366"/>
            </a:solidFill>
            <a:tailEnd type="arrow"/>
          </a:ln>
        </p:spPr>
        <p:style>
          <a:lnRef idx="1">
            <a:schemeClr val="accent1"/>
          </a:lnRef>
          <a:fillRef idx="0">
            <a:schemeClr val="accent1"/>
          </a:fillRef>
          <a:effectRef idx="0">
            <a:schemeClr val="accent1"/>
          </a:effectRef>
          <a:fontRef idx="minor">
            <a:schemeClr val="tx1"/>
          </a:fontRef>
        </p:style>
      </p:cxnSp>
      <p:cxnSp>
        <p:nvCxnSpPr>
          <p:cNvPr id="65" name="60 - Ευθύγραμμο βέλος σύνδεσης"/>
          <p:cNvCxnSpPr>
            <a:stCxn id="14" idx="2"/>
            <a:endCxn id="9" idx="2"/>
          </p:cNvCxnSpPr>
          <p:nvPr/>
        </p:nvCxnSpPr>
        <p:spPr>
          <a:xfrm rot="5400000" flipH="1">
            <a:off x="2761313" y="3272824"/>
            <a:ext cx="126748" cy="2960491"/>
          </a:xfrm>
          <a:prstGeom prst="bentConnector3">
            <a:avLst>
              <a:gd name="adj1" fmla="val -180358"/>
            </a:avLst>
          </a:prstGeom>
          <a:ln w="38100">
            <a:solidFill>
              <a:srgbClr val="CC3366"/>
            </a:solidFill>
            <a:tailEnd type="arrow"/>
          </a:ln>
        </p:spPr>
        <p:style>
          <a:lnRef idx="1">
            <a:schemeClr val="accent1"/>
          </a:lnRef>
          <a:fillRef idx="0">
            <a:schemeClr val="accent1"/>
          </a:fillRef>
          <a:effectRef idx="0">
            <a:schemeClr val="accent1"/>
          </a:effectRef>
          <a:fontRef idx="minor">
            <a:schemeClr val="tx1"/>
          </a:fontRef>
        </p:style>
      </p:cxnSp>
      <p:sp>
        <p:nvSpPr>
          <p:cNvPr id="68" name="67 - TextBox"/>
          <p:cNvSpPr txBox="1"/>
          <p:nvPr/>
        </p:nvSpPr>
        <p:spPr>
          <a:xfrm>
            <a:off x="166255" y="2994765"/>
            <a:ext cx="2355273" cy="830997"/>
          </a:xfrm>
          <a:prstGeom prst="rect">
            <a:avLst/>
          </a:prstGeom>
          <a:noFill/>
        </p:spPr>
        <p:txBody>
          <a:bodyPr wrap="square" rtlCol="0">
            <a:spAutoFit/>
          </a:bodyPr>
          <a:lstStyle/>
          <a:p>
            <a:r>
              <a:rPr lang="el-GR" sz="1600" dirty="0" smtClean="0"/>
              <a:t>Μελέτες Περιβαλλοντικών Επιπτώσεων </a:t>
            </a:r>
            <a:endParaRPr lang="el-GR" sz="1600" dirty="0"/>
          </a:p>
        </p:txBody>
      </p:sp>
      <p:sp>
        <p:nvSpPr>
          <p:cNvPr id="70" name="69 - TextBox"/>
          <p:cNvSpPr txBox="1"/>
          <p:nvPr/>
        </p:nvSpPr>
        <p:spPr>
          <a:xfrm>
            <a:off x="1662545" y="5171906"/>
            <a:ext cx="4286993" cy="338554"/>
          </a:xfrm>
          <a:prstGeom prst="rect">
            <a:avLst/>
          </a:prstGeom>
          <a:noFill/>
        </p:spPr>
        <p:txBody>
          <a:bodyPr wrap="square" rtlCol="0">
            <a:spAutoFit/>
          </a:bodyPr>
          <a:lstStyle/>
          <a:p>
            <a:r>
              <a:rPr lang="el-GR" sz="1600" dirty="0" smtClean="0"/>
              <a:t>Γνωμοδότηση βάση ισχύουσας νομοθεσίας </a:t>
            </a:r>
            <a:endParaRPr lang="el-GR" sz="1600" dirty="0"/>
          </a:p>
        </p:txBody>
      </p:sp>
      <p:cxnSp>
        <p:nvCxnSpPr>
          <p:cNvPr id="71" name="60 - Ευθύγραμμο βέλος σύνδεσης"/>
          <p:cNvCxnSpPr>
            <a:stCxn id="36" idx="3"/>
            <a:endCxn id="13" idx="3"/>
          </p:cNvCxnSpPr>
          <p:nvPr/>
        </p:nvCxnSpPr>
        <p:spPr>
          <a:xfrm>
            <a:off x="8161408" y="3240080"/>
            <a:ext cx="593293" cy="250020"/>
          </a:xfrm>
          <a:prstGeom prst="bentConnector3">
            <a:avLst>
              <a:gd name="adj1" fmla="val 138531"/>
            </a:avLst>
          </a:prstGeom>
          <a:ln w="38100">
            <a:solidFill>
              <a:srgbClr val="CC3366"/>
            </a:solidFill>
            <a:tailEnd type="arrow"/>
          </a:ln>
        </p:spPr>
        <p:style>
          <a:lnRef idx="1">
            <a:schemeClr val="accent1"/>
          </a:lnRef>
          <a:fillRef idx="0">
            <a:schemeClr val="accent1"/>
          </a:fillRef>
          <a:effectRef idx="0">
            <a:schemeClr val="accent1"/>
          </a:effectRef>
          <a:fontRef idx="minor">
            <a:schemeClr val="tx1"/>
          </a:fontRef>
        </p:style>
      </p:cxnSp>
      <p:sp>
        <p:nvSpPr>
          <p:cNvPr id="30" name="29 - Στρογγυλεμένο ορθογώνιο"/>
          <p:cNvSpPr/>
          <p:nvPr/>
        </p:nvSpPr>
        <p:spPr>
          <a:xfrm>
            <a:off x="7509849" y="4367399"/>
            <a:ext cx="1131685" cy="697118"/>
          </a:xfrm>
          <a:prstGeom prst="roundRect">
            <a:avLst/>
          </a:prstGeom>
          <a:solidFill>
            <a:srgbClr val="99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Άλλοι φορείς</a:t>
            </a:r>
            <a:r>
              <a:rPr lang="en-US" dirty="0" smtClean="0"/>
              <a:t> </a:t>
            </a:r>
            <a:endParaRPr lang="el-GR" dirty="0"/>
          </a:p>
        </p:txBody>
      </p:sp>
      <p:cxnSp>
        <p:nvCxnSpPr>
          <p:cNvPr id="32" name="19 - Ευθύγραμμο βέλος σύνδεσης"/>
          <p:cNvCxnSpPr/>
          <p:nvPr/>
        </p:nvCxnSpPr>
        <p:spPr>
          <a:xfrm flipH="1" flipV="1">
            <a:off x="8071069" y="3915627"/>
            <a:ext cx="4526" cy="416451"/>
          </a:xfrm>
          <a:prstGeom prst="straightConnector1">
            <a:avLst/>
          </a:prstGeom>
          <a:ln w="38100">
            <a:solidFill>
              <a:srgbClr val="99CCCC"/>
            </a:solidFill>
            <a:tailEnd type="arrow"/>
          </a:ln>
        </p:spPr>
        <p:style>
          <a:lnRef idx="1">
            <a:schemeClr val="accent1"/>
          </a:lnRef>
          <a:fillRef idx="0">
            <a:schemeClr val="accent1"/>
          </a:fillRef>
          <a:effectRef idx="0">
            <a:schemeClr val="accent1"/>
          </a:effectRef>
          <a:fontRef idx="minor">
            <a:schemeClr val="tx1"/>
          </a:fontRef>
        </p:style>
      </p:cxnSp>
      <p:sp>
        <p:nvSpPr>
          <p:cNvPr id="34" name="Title 3"/>
          <p:cNvSpPr txBox="1">
            <a:spLocks/>
          </p:cNvSpPr>
          <p:nvPr/>
        </p:nvSpPr>
        <p:spPr bwMode="auto">
          <a:xfrm>
            <a:off x="208231" y="39837"/>
            <a:ext cx="8793265" cy="7519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nSpc>
                <a:spcPct val="90000"/>
              </a:lnSpc>
            </a:pPr>
            <a:r>
              <a:rPr lang="el-GR" sz="2800" b="1" dirty="0" smtClean="0">
                <a:solidFill>
                  <a:schemeClr val="bg1"/>
                </a:solidFill>
                <a:latin typeface="+mn-lt"/>
                <a:ea typeface="+mj-ea"/>
                <a:cs typeface="+mj-cs"/>
              </a:rPr>
              <a:t>Πιλοτική εφαρμογή του </a:t>
            </a:r>
            <a:r>
              <a:rPr lang="en-US" sz="2800" b="1" dirty="0" smtClean="0">
                <a:solidFill>
                  <a:schemeClr val="bg1"/>
                </a:solidFill>
                <a:latin typeface="+mn-lt"/>
                <a:ea typeface="+mj-ea"/>
                <a:cs typeface="+mj-cs"/>
              </a:rPr>
              <a:t>STEP </a:t>
            </a:r>
            <a:r>
              <a:rPr lang="el-GR" sz="2800" b="1" dirty="0" smtClean="0">
                <a:solidFill>
                  <a:schemeClr val="bg1"/>
                </a:solidFill>
                <a:latin typeface="+mn-lt"/>
                <a:ea typeface="+mj-ea"/>
                <a:cs typeface="+mj-cs"/>
              </a:rPr>
              <a:t>στην Περιφέρεια Κρήτης: </a:t>
            </a:r>
          </a:p>
          <a:p>
            <a:pPr lvl="0">
              <a:lnSpc>
                <a:spcPct val="90000"/>
              </a:lnSpc>
            </a:pPr>
            <a:r>
              <a:rPr lang="el-GR" sz="2800" b="1" dirty="0" smtClean="0">
                <a:solidFill>
                  <a:schemeClr val="bg1"/>
                </a:solidFill>
                <a:latin typeface="+mn-lt"/>
                <a:ea typeface="+mj-ea"/>
                <a:cs typeface="+mj-cs"/>
              </a:rPr>
              <a:t>Διαβούλευση Μελετών Περιβαλλοντικών Επιπτώσεων</a:t>
            </a:r>
            <a:endParaRPr kumimoji="0" lang="en-US" sz="2800" b="1" i="0" u="none" strike="noStrike" kern="1200" cap="none" spc="0" normalizeH="0" baseline="0" noProof="0" dirty="0">
              <a:ln>
                <a:noFill/>
              </a:ln>
              <a:solidFill>
                <a:schemeClr val="bg1"/>
              </a:solidFill>
              <a:effectLst/>
              <a:uLnTx/>
              <a:uFillTx/>
              <a:latin typeface="+mn-lt"/>
              <a:ea typeface="+mj-ea"/>
              <a:cs typeface="+mj-cs"/>
            </a:endParaRPr>
          </a:p>
        </p:txBody>
      </p:sp>
      <p:sp>
        <p:nvSpPr>
          <p:cNvPr id="35" name="Text Placeholder 2"/>
          <p:cNvSpPr txBox="1">
            <a:spLocks/>
          </p:cNvSpPr>
          <p:nvPr/>
        </p:nvSpPr>
        <p:spPr>
          <a:xfrm>
            <a:off x="1192256" y="6259945"/>
            <a:ext cx="4270375" cy="4318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l-GR" altLang="en-US" sz="900" dirty="0" smtClean="0">
                <a:cs typeface="Arial" charset="0"/>
              </a:rPr>
              <a:t>Το Πρόγραμμα αυτό έλαβε χρηματοδότηση από την Ευρωπαϊκή Ένωση στα πλαίσια του Προγράμματος έρευνας και καινοτομίας</a:t>
            </a:r>
            <a:r>
              <a:rPr lang="en-US" altLang="en-US" sz="900" dirty="0" smtClean="0">
                <a:cs typeface="Arial" charset="0"/>
              </a:rPr>
              <a:t> HORIZON  2020 </a:t>
            </a:r>
            <a:r>
              <a:rPr lang="el-GR" altLang="en-US" sz="900" dirty="0" smtClean="0">
                <a:cs typeface="Arial" charset="0"/>
              </a:rPr>
              <a:t>με αρ. 649493</a:t>
            </a:r>
            <a:r>
              <a:rPr lang="en-US" altLang="en-US" sz="900" dirty="0" smtClean="0">
                <a:cs typeface="Arial" charset="0"/>
              </a:rPr>
              <a:t> </a:t>
            </a:r>
            <a:endParaRPr lang="el-GR" altLang="en-US" sz="900" dirty="0">
              <a:cs typeface="Arial" charset="0"/>
            </a:endParaRPr>
          </a:p>
        </p:txBody>
      </p:sp>
      <p:pic>
        <p:nvPicPr>
          <p:cNvPr id="3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b="4060"/>
          <a:stretch>
            <a:fillRect/>
          </a:stretch>
        </p:blipFill>
        <p:spPr bwMode="auto">
          <a:xfrm>
            <a:off x="2186058" y="947730"/>
            <a:ext cx="5975350"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53" presetClass="entr" presetSubtype="0" fill="hold" nodeType="with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p:cTn id="12" dur="500" fill="hold"/>
                                        <p:tgtEl>
                                          <p:spTgt spid="71"/>
                                        </p:tgtEl>
                                        <p:attrNameLst>
                                          <p:attrName>ppt_w</p:attrName>
                                        </p:attrNameLst>
                                      </p:cBhvr>
                                      <p:tavLst>
                                        <p:tav tm="0">
                                          <p:val>
                                            <p:fltVal val="0"/>
                                          </p:val>
                                        </p:tav>
                                        <p:tav tm="100000">
                                          <p:val>
                                            <p:strVal val="#ppt_w"/>
                                          </p:val>
                                        </p:tav>
                                      </p:tavLst>
                                    </p:anim>
                                    <p:anim calcmode="lin" valueType="num">
                                      <p:cBhvr>
                                        <p:cTn id="13" dur="500" fill="hold"/>
                                        <p:tgtEl>
                                          <p:spTgt spid="71"/>
                                        </p:tgtEl>
                                        <p:attrNameLst>
                                          <p:attrName>ppt_h</p:attrName>
                                        </p:attrNameLst>
                                      </p:cBhvr>
                                      <p:tavLst>
                                        <p:tav tm="0">
                                          <p:val>
                                            <p:fltVal val="0"/>
                                          </p:val>
                                        </p:tav>
                                        <p:tav tm="100000">
                                          <p:val>
                                            <p:strVal val="#ppt_h"/>
                                          </p:val>
                                        </p:tav>
                                      </p:tavLst>
                                    </p:anim>
                                    <p:animEffect transition="in" filter="fade">
                                      <p:cBhvr>
                                        <p:cTn id="1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777875"/>
          </a:xfrm>
          <a:prstGeom prst="rect">
            <a:avLst/>
          </a:prstGeom>
          <a:solidFill>
            <a:srgbClr val="CC33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l-GR" dirty="0">
              <a:solidFill>
                <a:prstClr val="white"/>
              </a:solidFill>
            </a:endParaRPr>
          </a:p>
        </p:txBody>
      </p:sp>
      <p:sp>
        <p:nvSpPr>
          <p:cNvPr id="16" name="Title 3"/>
          <p:cNvSpPr txBox="1">
            <a:spLocks/>
          </p:cNvSpPr>
          <p:nvPr/>
        </p:nvSpPr>
        <p:spPr bwMode="auto">
          <a:xfrm>
            <a:off x="246506" y="146050"/>
            <a:ext cx="8515350" cy="638175"/>
          </a:xfrm>
          <a:prstGeom prst="rect">
            <a:avLst/>
          </a:prstGeom>
          <a:noFill/>
          <a:ln w="9525">
            <a:noFill/>
            <a:miter lim="800000"/>
            <a:headEnd/>
            <a:tailEnd/>
          </a:ln>
        </p:spPr>
        <p:txBody>
          <a:bodyPr anchor="ctr"/>
          <a:lstStyle/>
          <a:p>
            <a:pPr>
              <a:lnSpc>
                <a:spcPct val="90000"/>
              </a:lnSpc>
              <a:defRPr/>
            </a:pPr>
            <a:r>
              <a:rPr lang="el-GR" sz="2800" b="1" dirty="0">
                <a:solidFill>
                  <a:prstClr val="white"/>
                </a:solidFill>
                <a:latin typeface="Calibri"/>
                <a:cs typeface="Arial" charset="0"/>
              </a:rPr>
              <a:t>Διαβουλεύσεις Μελετών Περιβαλλοντικών Επιπτώσεων </a:t>
            </a:r>
            <a:endParaRPr lang="en-US" sz="2800" b="1" dirty="0">
              <a:solidFill>
                <a:prstClr val="white"/>
              </a:solidFill>
              <a:latin typeface="Calibri"/>
              <a:cs typeface="Arial" charset="0"/>
            </a:endParaRPr>
          </a:p>
        </p:txBody>
      </p:sp>
      <p:sp>
        <p:nvSpPr>
          <p:cNvPr id="29700" name="Text Placeholder 2"/>
          <p:cNvSpPr txBox="1">
            <a:spLocks/>
          </p:cNvSpPr>
          <p:nvPr/>
        </p:nvSpPr>
        <p:spPr bwMode="auto">
          <a:xfrm>
            <a:off x="1287463" y="6248400"/>
            <a:ext cx="4270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ts val="1000"/>
              </a:spcBef>
              <a:buFont typeface="Arial" charset="0"/>
              <a:buNone/>
            </a:pPr>
            <a:r>
              <a:rPr lang="el-GR" altLang="en-US" sz="900" dirty="0" smtClean="0">
                <a:solidFill>
                  <a:prstClr val="black"/>
                </a:solidFill>
              </a:rPr>
              <a:t>Το Πρόγραμμα αυτό έλαβε χρηματοδότηση από την Ευρωπαϊκή Ένωση στα πλαίσια του Προγράμματος έρευνας και καινοτομίας</a:t>
            </a:r>
            <a:r>
              <a:rPr lang="en-US" altLang="en-US" sz="900" dirty="0" smtClean="0">
                <a:solidFill>
                  <a:prstClr val="black"/>
                </a:solidFill>
              </a:rPr>
              <a:t> HORIZON  2020 </a:t>
            </a:r>
            <a:r>
              <a:rPr lang="el-GR" altLang="en-US" sz="900" dirty="0" smtClean="0"/>
              <a:t>με αρ. 649493</a:t>
            </a:r>
            <a:r>
              <a:rPr lang="en-US" altLang="en-US" sz="900" dirty="0" smtClean="0"/>
              <a:t> </a:t>
            </a:r>
            <a:endParaRPr lang="el-GR" altLang="en-US" sz="900" dirty="0" smtClean="0">
              <a:solidFill>
                <a:prstClr val="black"/>
              </a:solidFill>
            </a:endParaRPr>
          </a:p>
        </p:txBody>
      </p:sp>
      <p:pic>
        <p:nvPicPr>
          <p:cNvPr id="2970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b="4060"/>
          <a:stretch>
            <a:fillRect/>
          </a:stretch>
        </p:blipFill>
        <p:spPr bwMode="auto">
          <a:xfrm>
            <a:off x="3048000" y="1017588"/>
            <a:ext cx="6096000" cy="467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b="4060"/>
          <a:stretch>
            <a:fillRect/>
          </a:stretch>
        </p:blipFill>
        <p:spPr bwMode="auto">
          <a:xfrm>
            <a:off x="3048000" y="1017588"/>
            <a:ext cx="6096000" cy="467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3" name="7 - Θέση αριθμού διαφάνειας"/>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4B47215A-321D-49C0-90EE-624CE3CFF567}" type="slidenum">
              <a:rPr lang="el-GR" altLang="en-US" smtClean="0">
                <a:solidFill>
                  <a:srgbClr val="898989"/>
                </a:solidFill>
              </a:rPr>
              <a:pPr eaLnBrk="1" hangingPunct="1"/>
              <a:t>11</a:t>
            </a:fld>
            <a:endParaRPr lang="el-GR" altLang="en-US" smtClean="0">
              <a:solidFill>
                <a:srgbClr val="898989"/>
              </a:solidFill>
            </a:endParaRPr>
          </a:p>
        </p:txBody>
      </p:sp>
      <p:graphicFrame>
        <p:nvGraphicFramePr>
          <p:cNvPr id="12" name="11 - Διάγραμμα"/>
          <p:cNvGraphicFramePr/>
          <p:nvPr/>
        </p:nvGraphicFramePr>
        <p:xfrm>
          <a:off x="0" y="968991"/>
          <a:ext cx="2879678" cy="46954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33102433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777875"/>
          </a:xfrm>
          <a:prstGeom prst="rect">
            <a:avLst/>
          </a:prstGeom>
          <a:solidFill>
            <a:srgbClr val="CC33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l-GR" dirty="0">
              <a:solidFill>
                <a:prstClr val="white"/>
              </a:solidFill>
            </a:endParaRPr>
          </a:p>
        </p:txBody>
      </p:sp>
      <p:sp>
        <p:nvSpPr>
          <p:cNvPr id="30723" name="Text Placeholder 2"/>
          <p:cNvSpPr txBox="1">
            <a:spLocks/>
          </p:cNvSpPr>
          <p:nvPr/>
        </p:nvSpPr>
        <p:spPr bwMode="auto">
          <a:xfrm>
            <a:off x="1287463" y="6248400"/>
            <a:ext cx="4270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ts val="1000"/>
              </a:spcBef>
              <a:buFont typeface="Arial" charset="0"/>
              <a:buNone/>
            </a:pPr>
            <a:r>
              <a:rPr lang="el-GR" altLang="en-US" sz="900" dirty="0" smtClean="0">
                <a:solidFill>
                  <a:prstClr val="black"/>
                </a:solidFill>
              </a:rPr>
              <a:t>Το Πρόγραμμα αυτό έλαβε χρηματοδότηση από την Ευρωπαϊκή Ένωση στα πλαίσια του Προγράμματος έρευνας και καινοτομίας</a:t>
            </a:r>
            <a:r>
              <a:rPr lang="en-US" altLang="en-US" sz="900" dirty="0" smtClean="0">
                <a:solidFill>
                  <a:prstClr val="black"/>
                </a:solidFill>
              </a:rPr>
              <a:t> HORIZON  2020 </a:t>
            </a:r>
            <a:r>
              <a:rPr lang="el-GR" altLang="en-US" sz="900" dirty="0" smtClean="0"/>
              <a:t>με αρ. 649493</a:t>
            </a:r>
            <a:r>
              <a:rPr lang="en-US" altLang="en-US" sz="900" dirty="0" smtClean="0"/>
              <a:t> </a:t>
            </a:r>
            <a:endParaRPr lang="el-GR" altLang="en-US" sz="900" dirty="0" smtClean="0">
              <a:solidFill>
                <a:prstClr val="black"/>
              </a:solidFill>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b="4060"/>
          <a:stretch>
            <a:fillRect/>
          </a:stretch>
        </p:blipFill>
        <p:spPr bwMode="auto">
          <a:xfrm>
            <a:off x="1524000" y="974725"/>
            <a:ext cx="6096000" cy="467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6" name="6 - Θέση αριθμού διαφάνειας"/>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45A8C817-A5DE-4F5F-A0B4-9FC28673D9B9}" type="slidenum">
              <a:rPr lang="el-GR" altLang="en-US" smtClean="0">
                <a:solidFill>
                  <a:srgbClr val="898989"/>
                </a:solidFill>
              </a:rPr>
              <a:pPr eaLnBrk="1" hangingPunct="1"/>
              <a:t>12</a:t>
            </a:fld>
            <a:endParaRPr lang="el-GR" altLang="en-US" smtClean="0">
              <a:solidFill>
                <a:srgbClr val="898989"/>
              </a:solidFill>
            </a:endParaRPr>
          </a:p>
        </p:txBody>
      </p:sp>
      <p:sp>
        <p:nvSpPr>
          <p:cNvPr id="9" name="Title 3"/>
          <p:cNvSpPr txBox="1">
            <a:spLocks/>
          </p:cNvSpPr>
          <p:nvPr/>
        </p:nvSpPr>
        <p:spPr bwMode="auto">
          <a:xfrm>
            <a:off x="246506" y="146050"/>
            <a:ext cx="8515350" cy="638175"/>
          </a:xfrm>
          <a:prstGeom prst="rect">
            <a:avLst/>
          </a:prstGeom>
          <a:noFill/>
          <a:ln w="9525">
            <a:noFill/>
            <a:miter lim="800000"/>
            <a:headEnd/>
            <a:tailEnd/>
          </a:ln>
        </p:spPr>
        <p:txBody>
          <a:bodyPr anchor="ctr"/>
          <a:lstStyle/>
          <a:p>
            <a:pPr>
              <a:lnSpc>
                <a:spcPct val="90000"/>
              </a:lnSpc>
              <a:defRPr/>
            </a:pPr>
            <a:r>
              <a:rPr lang="el-GR" sz="2800" b="1" dirty="0">
                <a:solidFill>
                  <a:prstClr val="white"/>
                </a:solidFill>
                <a:latin typeface="Calibri"/>
                <a:cs typeface="Arial" charset="0"/>
              </a:rPr>
              <a:t>Διαβουλεύσεις Μελετών Περιβαλλοντικών Επιπτώσεων </a:t>
            </a:r>
            <a:endParaRPr lang="en-US" sz="2800" b="1" dirty="0">
              <a:solidFill>
                <a:prstClr val="white"/>
              </a:solidFill>
              <a:latin typeface="Calibri"/>
              <a:cs typeface="Arial"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b="4060"/>
          <a:stretch>
            <a:fillRect/>
          </a:stretch>
        </p:blipFill>
        <p:spPr bwMode="auto">
          <a:xfrm>
            <a:off x="1557929" y="1121368"/>
            <a:ext cx="5975350"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Oval 11"/>
          <p:cNvSpPr>
            <a:spLocks noChangeArrowheads="1"/>
          </p:cNvSpPr>
          <p:nvPr/>
        </p:nvSpPr>
        <p:spPr bwMode="auto">
          <a:xfrm>
            <a:off x="5652092" y="3562943"/>
            <a:ext cx="450850" cy="463550"/>
          </a:xfrm>
          <a:prstGeom prst="ellipse">
            <a:avLst/>
          </a:prstGeom>
          <a:solidFill>
            <a:schemeClr val="accent1">
              <a:alpha val="0"/>
            </a:schemeClr>
          </a:solidFill>
          <a:ln w="25400">
            <a:solidFill>
              <a:schemeClr val="tx1"/>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smtClean="0">
              <a:solidFill>
                <a:prstClr val="black"/>
              </a:solidFill>
            </a:endParaRPr>
          </a:p>
        </p:txBody>
      </p:sp>
      <p:pic>
        <p:nvPicPr>
          <p:cNvPr id="13"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b="9596"/>
          <a:stretch>
            <a:fillRect/>
          </a:stretch>
        </p:blipFill>
        <p:spPr bwMode="auto">
          <a:xfrm>
            <a:off x="1886423" y="1277322"/>
            <a:ext cx="5486400" cy="396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378230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amond(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ox(i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777875"/>
          </a:xfrm>
          <a:prstGeom prst="rect">
            <a:avLst/>
          </a:prstGeom>
          <a:solidFill>
            <a:srgbClr val="CC33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l-GR" dirty="0">
              <a:solidFill>
                <a:prstClr val="white"/>
              </a:solidFill>
            </a:endParaRPr>
          </a:p>
        </p:txBody>
      </p:sp>
      <p:sp>
        <p:nvSpPr>
          <p:cNvPr id="32771" name="Text Placeholder 2"/>
          <p:cNvSpPr txBox="1">
            <a:spLocks/>
          </p:cNvSpPr>
          <p:nvPr/>
        </p:nvSpPr>
        <p:spPr bwMode="auto">
          <a:xfrm>
            <a:off x="1287463" y="6248400"/>
            <a:ext cx="4270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ts val="1000"/>
              </a:spcBef>
              <a:buFont typeface="Arial" charset="0"/>
              <a:buNone/>
            </a:pPr>
            <a:r>
              <a:rPr lang="el-GR" altLang="en-US" sz="900" dirty="0" smtClean="0">
                <a:solidFill>
                  <a:prstClr val="black"/>
                </a:solidFill>
              </a:rPr>
              <a:t>Το Πρόγραμμα αυτό έλαβε χρηματοδότηση από την Ευρωπαϊκή Ένωση στα πλαίσια του Προγράμματος έρευνας και καινοτομίας</a:t>
            </a:r>
            <a:r>
              <a:rPr lang="en-US" altLang="en-US" sz="900" dirty="0" smtClean="0">
                <a:solidFill>
                  <a:prstClr val="black"/>
                </a:solidFill>
              </a:rPr>
              <a:t> HORIZON  2020 </a:t>
            </a:r>
            <a:r>
              <a:rPr lang="el-GR" altLang="en-US" sz="900" dirty="0" smtClean="0"/>
              <a:t>με αρ. 649493</a:t>
            </a:r>
            <a:r>
              <a:rPr lang="en-US" altLang="en-US" sz="900" dirty="0" smtClean="0"/>
              <a:t> </a:t>
            </a:r>
            <a:endParaRPr lang="el-GR" altLang="en-US" sz="900" dirty="0" smtClean="0">
              <a:solidFill>
                <a:prstClr val="black"/>
              </a:solidFill>
            </a:endParaRPr>
          </a:p>
        </p:txBody>
      </p:sp>
      <p:pic>
        <p:nvPicPr>
          <p:cNvPr id="32772"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81125" y="800100"/>
            <a:ext cx="60960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3" name="5 - Θέση αριθμού διαφάνειας"/>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7B5F989-888B-4CFA-A157-36FE9C645A30}" type="slidenum">
              <a:rPr lang="el-GR" altLang="en-US" smtClean="0">
                <a:solidFill>
                  <a:srgbClr val="898989"/>
                </a:solidFill>
              </a:rPr>
              <a:pPr eaLnBrk="1" hangingPunct="1"/>
              <a:t>13</a:t>
            </a:fld>
            <a:endParaRPr lang="el-GR" altLang="en-US" smtClean="0">
              <a:solidFill>
                <a:srgbClr val="898989"/>
              </a:solidFill>
            </a:endParaRPr>
          </a:p>
        </p:txBody>
      </p:sp>
      <p:sp>
        <p:nvSpPr>
          <p:cNvPr id="8" name="Title 3"/>
          <p:cNvSpPr txBox="1">
            <a:spLocks/>
          </p:cNvSpPr>
          <p:nvPr/>
        </p:nvSpPr>
        <p:spPr bwMode="auto">
          <a:xfrm>
            <a:off x="246506" y="146050"/>
            <a:ext cx="8515350" cy="638175"/>
          </a:xfrm>
          <a:prstGeom prst="rect">
            <a:avLst/>
          </a:prstGeom>
          <a:noFill/>
          <a:ln w="9525">
            <a:noFill/>
            <a:miter lim="800000"/>
            <a:headEnd/>
            <a:tailEnd/>
          </a:ln>
        </p:spPr>
        <p:txBody>
          <a:bodyPr anchor="ctr"/>
          <a:lstStyle/>
          <a:p>
            <a:pPr>
              <a:lnSpc>
                <a:spcPct val="90000"/>
              </a:lnSpc>
              <a:defRPr/>
            </a:pPr>
            <a:r>
              <a:rPr lang="el-GR" sz="2800" b="1" dirty="0">
                <a:solidFill>
                  <a:prstClr val="white"/>
                </a:solidFill>
                <a:latin typeface="Calibri"/>
                <a:cs typeface="Arial" charset="0"/>
              </a:rPr>
              <a:t>Διαβουλεύσεις Μελετών Περιβαλλοντικών Επιπτώσεων </a:t>
            </a:r>
            <a:endParaRPr lang="en-US" sz="2800" b="1" dirty="0">
              <a:solidFill>
                <a:prstClr val="white"/>
              </a:solidFill>
              <a:latin typeface="Calibri"/>
              <a:cs typeface="Arial" charset="0"/>
            </a:endParaRPr>
          </a:p>
        </p:txBody>
      </p:sp>
    </p:spTree>
    <p:extLst>
      <p:ext uri="{BB962C8B-B14F-4D97-AF65-F5344CB8AC3E}">
        <p14:creationId xmlns:p14="http://schemas.microsoft.com/office/powerpoint/2010/main" xmlns="" val="620869131"/>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0"/>
            <a:ext cx="9144000" cy="777875"/>
          </a:xfrm>
          <a:prstGeom prst="rect">
            <a:avLst/>
          </a:prstGeom>
          <a:solidFill>
            <a:srgbClr val="CC33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l-GR"/>
          </a:p>
        </p:txBody>
      </p:sp>
      <p:sp>
        <p:nvSpPr>
          <p:cNvPr id="31" name="Title 3"/>
          <p:cNvSpPr txBox="1">
            <a:spLocks/>
          </p:cNvSpPr>
          <p:nvPr/>
        </p:nvSpPr>
        <p:spPr bwMode="auto">
          <a:xfrm>
            <a:off x="355063" y="85305"/>
            <a:ext cx="8597868" cy="63797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l-GR" sz="2800" b="1" dirty="0" smtClean="0">
                <a:solidFill>
                  <a:schemeClr val="bg1"/>
                </a:solidFill>
                <a:latin typeface="+mn-lt"/>
              </a:rPr>
              <a:t>Πιλοτική εφαρμογή Περιφέρειας Κρήτης: </a:t>
            </a:r>
          </a:p>
          <a:p>
            <a:r>
              <a:rPr lang="el-GR" sz="2800" b="1" dirty="0" smtClean="0">
                <a:solidFill>
                  <a:schemeClr val="bg1"/>
                </a:solidFill>
                <a:latin typeface="+mn-lt"/>
              </a:rPr>
              <a:t>Παραδείγματα θεμάτων για έκφραση ιδεών </a:t>
            </a:r>
            <a:endParaRPr lang="en-US" sz="2800" b="1" dirty="0">
              <a:solidFill>
                <a:schemeClr val="bg1"/>
              </a:solidFill>
              <a:latin typeface="+mn-lt"/>
            </a:endParaRPr>
          </a:p>
        </p:txBody>
      </p:sp>
      <p:graphicFrame>
        <p:nvGraphicFramePr>
          <p:cNvPr id="33" name="Diagram 7"/>
          <p:cNvGraphicFramePr/>
          <p:nvPr>
            <p:extLst>
              <p:ext uri="{D42A27DB-BD31-4B8C-83A1-F6EECF244321}">
                <p14:modId xmlns:p14="http://schemas.microsoft.com/office/powerpoint/2010/main" xmlns="" val="33408738"/>
              </p:ext>
            </p:extLst>
          </p:nvPr>
        </p:nvGraphicFramePr>
        <p:xfrm>
          <a:off x="0" y="679938"/>
          <a:ext cx="9144000" cy="53534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 Placeholder 2"/>
          <p:cNvSpPr txBox="1">
            <a:spLocks/>
          </p:cNvSpPr>
          <p:nvPr/>
        </p:nvSpPr>
        <p:spPr>
          <a:xfrm>
            <a:off x="1192256" y="6259945"/>
            <a:ext cx="4270375" cy="4318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l-GR" altLang="en-US" sz="900" dirty="0" smtClean="0">
                <a:cs typeface="Arial" charset="0"/>
              </a:rPr>
              <a:t>Το Πρόγραμμα αυτό έλαβε χρηματοδότηση από την Ευρωπαϊκή Ένωση στα πλαίσια του Προγράμματος έρευνας και καινοτομίας</a:t>
            </a:r>
            <a:r>
              <a:rPr lang="en-US" altLang="en-US" sz="900" dirty="0" smtClean="0">
                <a:cs typeface="Arial" charset="0"/>
              </a:rPr>
              <a:t> HORIZON  2020 </a:t>
            </a:r>
            <a:r>
              <a:rPr lang="el-GR" altLang="en-US" sz="900" dirty="0" smtClean="0">
                <a:cs typeface="Arial" charset="0"/>
              </a:rPr>
              <a:t>με αρ. 649493</a:t>
            </a:r>
            <a:r>
              <a:rPr lang="en-US" altLang="en-US" sz="900" dirty="0" smtClean="0">
                <a:cs typeface="Arial" charset="0"/>
              </a:rPr>
              <a:t> </a:t>
            </a:r>
            <a:endParaRPr lang="el-GR" altLang="en-US" sz="900" dirty="0">
              <a:cs typeface="Arial"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777875"/>
          </a:xfrm>
          <a:prstGeom prst="rect">
            <a:avLst/>
          </a:prstGeom>
          <a:solidFill>
            <a:srgbClr val="CC33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l-GR" dirty="0">
              <a:solidFill>
                <a:prstClr val="white"/>
              </a:solidFill>
            </a:endParaRPr>
          </a:p>
        </p:txBody>
      </p:sp>
      <p:sp>
        <p:nvSpPr>
          <p:cNvPr id="16" name="Title 3"/>
          <p:cNvSpPr txBox="1">
            <a:spLocks/>
          </p:cNvSpPr>
          <p:nvPr/>
        </p:nvSpPr>
        <p:spPr bwMode="auto">
          <a:xfrm>
            <a:off x="336550" y="146050"/>
            <a:ext cx="8963025" cy="638175"/>
          </a:xfrm>
          <a:prstGeom prst="rect">
            <a:avLst/>
          </a:prstGeom>
          <a:noFill/>
          <a:ln w="9525">
            <a:noFill/>
            <a:miter lim="800000"/>
            <a:headEnd/>
            <a:tailEnd/>
          </a:ln>
        </p:spPr>
        <p:txBody>
          <a:bodyPr anchor="ctr"/>
          <a:lstStyle/>
          <a:p>
            <a:pPr>
              <a:lnSpc>
                <a:spcPct val="90000"/>
              </a:lnSpc>
              <a:defRPr/>
            </a:pPr>
            <a:r>
              <a:rPr lang="el-GR" sz="2800" b="1" dirty="0">
                <a:solidFill>
                  <a:schemeClr val="bg1"/>
                </a:solidFill>
                <a:latin typeface="Calibri"/>
                <a:cs typeface="Arial" charset="0"/>
              </a:rPr>
              <a:t>Διάλογοι κατάθεσης ιδεών</a:t>
            </a:r>
            <a:endParaRPr lang="en-US" sz="2800" b="1" dirty="0">
              <a:solidFill>
                <a:schemeClr val="bg1"/>
              </a:solidFill>
              <a:latin typeface="Calibri"/>
              <a:cs typeface="Arial" charset="0"/>
            </a:endParaRPr>
          </a:p>
        </p:txBody>
      </p:sp>
      <p:sp>
        <p:nvSpPr>
          <p:cNvPr id="33796" name="Text Placeholder 2"/>
          <p:cNvSpPr txBox="1">
            <a:spLocks/>
          </p:cNvSpPr>
          <p:nvPr/>
        </p:nvSpPr>
        <p:spPr bwMode="auto">
          <a:xfrm>
            <a:off x="1287463" y="6192838"/>
            <a:ext cx="4270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ts val="1000"/>
              </a:spcBef>
              <a:buFont typeface="Arial" charset="0"/>
              <a:buNone/>
            </a:pPr>
            <a:r>
              <a:rPr lang="el-GR" altLang="en-US" sz="900" dirty="0" smtClean="0">
                <a:solidFill>
                  <a:prstClr val="black"/>
                </a:solidFill>
              </a:rPr>
              <a:t>Το Πρόγραμμα αυτό έλαβε χρηματοδότηση από την Ευρωπαϊκή Ένωση στα πλαίσια του Προγράμματος έρευνας και καινοτομίας</a:t>
            </a:r>
            <a:r>
              <a:rPr lang="en-US" altLang="en-US" sz="900" dirty="0" smtClean="0">
                <a:solidFill>
                  <a:prstClr val="black"/>
                </a:solidFill>
              </a:rPr>
              <a:t> HORIZON  2020 </a:t>
            </a:r>
            <a:r>
              <a:rPr lang="el-GR" altLang="en-US" sz="900" dirty="0" smtClean="0"/>
              <a:t>με αρ. 649493</a:t>
            </a:r>
            <a:r>
              <a:rPr lang="en-US" altLang="en-US" sz="900" dirty="0" smtClean="0"/>
              <a:t> </a:t>
            </a:r>
            <a:endParaRPr lang="el-GR" altLang="en-US" sz="900" dirty="0" smtClean="0">
              <a:solidFill>
                <a:prstClr val="black"/>
              </a:solidFill>
            </a:endParaRPr>
          </a:p>
        </p:txBody>
      </p:sp>
      <p:sp>
        <p:nvSpPr>
          <p:cNvPr id="33797" name="5 - Θέση αριθμού διαφάνειας"/>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4381766B-F6A0-4875-9286-1DA365B9064C}" type="slidenum">
              <a:rPr lang="el-GR" altLang="en-US" smtClean="0">
                <a:solidFill>
                  <a:srgbClr val="898989"/>
                </a:solidFill>
              </a:rPr>
              <a:pPr eaLnBrk="1" hangingPunct="1"/>
              <a:t>15</a:t>
            </a:fld>
            <a:endParaRPr lang="el-GR" altLang="en-US" smtClean="0">
              <a:solidFill>
                <a:srgbClr val="898989"/>
              </a:solidFill>
            </a:endParaRPr>
          </a:p>
        </p:txBody>
      </p:sp>
      <p:pic>
        <p:nvPicPr>
          <p:cNvPr id="337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b="4060"/>
          <a:stretch>
            <a:fillRect/>
          </a:stretch>
        </p:blipFill>
        <p:spPr bwMode="auto">
          <a:xfrm>
            <a:off x="3382963" y="930300"/>
            <a:ext cx="5761037" cy="442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b="4060"/>
          <a:stretch>
            <a:fillRect/>
          </a:stretch>
        </p:blipFill>
        <p:spPr bwMode="auto">
          <a:xfrm>
            <a:off x="3387725" y="1128737"/>
            <a:ext cx="5761038" cy="442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b="4060"/>
          <a:stretch>
            <a:fillRect/>
          </a:stretch>
        </p:blipFill>
        <p:spPr bwMode="auto">
          <a:xfrm>
            <a:off x="3387725" y="1128737"/>
            <a:ext cx="5761038" cy="442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7" name="16 - Διάγραμμα"/>
          <p:cNvGraphicFramePr/>
          <p:nvPr/>
        </p:nvGraphicFramePr>
        <p:xfrm>
          <a:off x="0" y="900751"/>
          <a:ext cx="3225800" cy="476373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077" name="Picture 5"/>
          <p:cNvPicPr>
            <a:picLocks noChangeAspect="1" noChangeArrowheads="1"/>
          </p:cNvPicPr>
          <p:nvPr/>
        </p:nvPicPr>
        <p:blipFill>
          <a:blip r:embed="rId11" cstate="print">
            <a:extLst>
              <a:ext uri="{28A0092B-C50C-407E-A947-70E740481C1C}">
                <a14:useLocalDpi xmlns:a14="http://schemas.microsoft.com/office/drawing/2010/main" xmlns="" val="0"/>
              </a:ext>
            </a:extLst>
          </a:blip>
          <a:srcRect b="4060"/>
          <a:stretch>
            <a:fillRect/>
          </a:stretch>
        </p:blipFill>
        <p:spPr bwMode="auto">
          <a:xfrm>
            <a:off x="3397250" y="936650"/>
            <a:ext cx="5761038" cy="4421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8" name="Picture 6"/>
          <p:cNvPicPr>
            <a:picLocks noChangeAspect="1" noChangeArrowheads="1"/>
          </p:cNvPicPr>
          <p:nvPr/>
        </p:nvPicPr>
        <p:blipFill>
          <a:blip r:embed="rId12" cstate="print">
            <a:extLst>
              <a:ext uri="{28A0092B-C50C-407E-A947-70E740481C1C}">
                <a14:useLocalDpi xmlns:a14="http://schemas.microsoft.com/office/drawing/2010/main" xmlns="" val="0"/>
              </a:ext>
            </a:extLst>
          </a:blip>
          <a:srcRect b="4060"/>
          <a:stretch>
            <a:fillRect/>
          </a:stretch>
        </p:blipFill>
        <p:spPr bwMode="auto">
          <a:xfrm>
            <a:off x="3381375" y="922362"/>
            <a:ext cx="5761038" cy="442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p:cNvGrpSpPr>
            <a:grpSpLocks/>
          </p:cNvGrpSpPr>
          <p:nvPr/>
        </p:nvGrpSpPr>
        <p:grpSpPr bwMode="auto">
          <a:xfrm>
            <a:off x="3376613" y="947762"/>
            <a:ext cx="5762625" cy="4419600"/>
            <a:chOff x="78300" y="1016420"/>
            <a:chExt cx="5762868" cy="4419887"/>
          </a:xfrm>
        </p:grpSpPr>
        <p:pic>
          <p:nvPicPr>
            <p:cNvPr id="33805" name="Picture 7"/>
            <p:cNvPicPr>
              <a:picLocks noChangeAspect="1" noChangeArrowheads="1"/>
            </p:cNvPicPr>
            <p:nvPr/>
          </p:nvPicPr>
          <p:blipFill>
            <a:blip r:embed="rId13" cstate="print">
              <a:extLst>
                <a:ext uri="{28A0092B-C50C-407E-A947-70E740481C1C}">
                  <a14:useLocalDpi xmlns:a14="http://schemas.microsoft.com/office/drawing/2010/main" xmlns="" val="0"/>
                </a:ext>
              </a:extLst>
            </a:blip>
            <a:srcRect b="4060"/>
            <a:stretch>
              <a:fillRect/>
            </a:stretch>
          </p:blipFill>
          <p:spPr bwMode="auto">
            <a:xfrm>
              <a:off x="78300" y="1016420"/>
              <a:ext cx="5762868" cy="441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6" name="Picture 2"/>
            <p:cNvPicPr>
              <a:picLocks noChangeAspect="1" noChangeArrowheads="1"/>
            </p:cNvPicPr>
            <p:nvPr/>
          </p:nvPicPr>
          <p:blipFill>
            <a:blip r:embed="rId14" cstate="print">
              <a:extLst>
                <a:ext uri="{28A0092B-C50C-407E-A947-70E740481C1C}">
                  <a14:useLocalDpi xmlns:a14="http://schemas.microsoft.com/office/drawing/2010/main" xmlns="" val="0"/>
                </a:ext>
              </a:extLst>
            </a:blip>
            <a:srcRect l="31905" t="29903" r="31638" b="21872"/>
            <a:stretch>
              <a:fillRect/>
            </a:stretch>
          </p:blipFill>
          <p:spPr bwMode="auto">
            <a:xfrm>
              <a:off x="1972874" y="2731374"/>
              <a:ext cx="1897494" cy="1411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233501256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500" fill="hold"/>
                                        <p:tgtEl>
                                          <p:spTgt spid="3075"/>
                                        </p:tgtEl>
                                        <p:attrNameLst>
                                          <p:attrName>ppt_w</p:attrName>
                                        </p:attrNameLst>
                                      </p:cBhvr>
                                      <p:tavLst>
                                        <p:tav tm="0">
                                          <p:val>
                                            <p:fltVal val="0"/>
                                          </p:val>
                                        </p:tav>
                                        <p:tav tm="100000">
                                          <p:val>
                                            <p:strVal val="#ppt_w"/>
                                          </p:val>
                                        </p:tav>
                                      </p:tavLst>
                                    </p:anim>
                                    <p:anim calcmode="lin" valueType="num">
                                      <p:cBhvr>
                                        <p:cTn id="8" dur="500" fill="hold"/>
                                        <p:tgtEl>
                                          <p:spTgt spid="3075"/>
                                        </p:tgtEl>
                                        <p:attrNameLst>
                                          <p:attrName>ppt_h</p:attrName>
                                        </p:attrNameLst>
                                      </p:cBhvr>
                                      <p:tavLst>
                                        <p:tav tm="0">
                                          <p:val>
                                            <p:fltVal val="0"/>
                                          </p:val>
                                        </p:tav>
                                        <p:tav tm="100000">
                                          <p:val>
                                            <p:strVal val="#ppt_h"/>
                                          </p:val>
                                        </p:tav>
                                      </p:tavLst>
                                    </p:anim>
                                    <p:animEffect transition="in" filter="fade">
                                      <p:cBhvr>
                                        <p:cTn id="9" dur="500"/>
                                        <p:tgtEl>
                                          <p:spTgt spid="307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 calcmode="lin" valueType="num">
                                      <p:cBhvr>
                                        <p:cTn id="14" dur="500" fill="hold"/>
                                        <p:tgtEl>
                                          <p:spTgt spid="3076"/>
                                        </p:tgtEl>
                                        <p:attrNameLst>
                                          <p:attrName>ppt_w</p:attrName>
                                        </p:attrNameLst>
                                      </p:cBhvr>
                                      <p:tavLst>
                                        <p:tav tm="0">
                                          <p:val>
                                            <p:fltVal val="0"/>
                                          </p:val>
                                        </p:tav>
                                        <p:tav tm="100000">
                                          <p:val>
                                            <p:strVal val="#ppt_w"/>
                                          </p:val>
                                        </p:tav>
                                      </p:tavLst>
                                    </p:anim>
                                    <p:anim calcmode="lin" valueType="num">
                                      <p:cBhvr>
                                        <p:cTn id="15" dur="500" fill="hold"/>
                                        <p:tgtEl>
                                          <p:spTgt spid="3076"/>
                                        </p:tgtEl>
                                        <p:attrNameLst>
                                          <p:attrName>ppt_h</p:attrName>
                                        </p:attrNameLst>
                                      </p:cBhvr>
                                      <p:tavLst>
                                        <p:tav tm="0">
                                          <p:val>
                                            <p:fltVal val="0"/>
                                          </p:val>
                                        </p:tav>
                                        <p:tav tm="100000">
                                          <p:val>
                                            <p:strVal val="#ppt_h"/>
                                          </p:val>
                                        </p:tav>
                                      </p:tavLst>
                                    </p:anim>
                                    <p:animEffect transition="in" filter="fade">
                                      <p:cBhvr>
                                        <p:cTn id="16" dur="500"/>
                                        <p:tgtEl>
                                          <p:spTgt spid="307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3077"/>
                                        </p:tgtEl>
                                        <p:attrNameLst>
                                          <p:attrName>style.visibility</p:attrName>
                                        </p:attrNameLst>
                                      </p:cBhvr>
                                      <p:to>
                                        <p:strVal val="visible"/>
                                      </p:to>
                                    </p:set>
                                    <p:anim calcmode="lin" valueType="num">
                                      <p:cBhvr>
                                        <p:cTn id="21" dur="500" fill="hold"/>
                                        <p:tgtEl>
                                          <p:spTgt spid="3077"/>
                                        </p:tgtEl>
                                        <p:attrNameLst>
                                          <p:attrName>ppt_w</p:attrName>
                                        </p:attrNameLst>
                                      </p:cBhvr>
                                      <p:tavLst>
                                        <p:tav tm="0">
                                          <p:val>
                                            <p:fltVal val="0"/>
                                          </p:val>
                                        </p:tav>
                                        <p:tav tm="100000">
                                          <p:val>
                                            <p:strVal val="#ppt_w"/>
                                          </p:val>
                                        </p:tav>
                                      </p:tavLst>
                                    </p:anim>
                                    <p:anim calcmode="lin" valueType="num">
                                      <p:cBhvr>
                                        <p:cTn id="22" dur="500" fill="hold"/>
                                        <p:tgtEl>
                                          <p:spTgt spid="3077"/>
                                        </p:tgtEl>
                                        <p:attrNameLst>
                                          <p:attrName>ppt_h</p:attrName>
                                        </p:attrNameLst>
                                      </p:cBhvr>
                                      <p:tavLst>
                                        <p:tav tm="0">
                                          <p:val>
                                            <p:fltVal val="0"/>
                                          </p:val>
                                        </p:tav>
                                        <p:tav tm="100000">
                                          <p:val>
                                            <p:strVal val="#ppt_h"/>
                                          </p:val>
                                        </p:tav>
                                      </p:tavLst>
                                    </p:anim>
                                    <p:animEffect transition="in" filter="fade">
                                      <p:cBhvr>
                                        <p:cTn id="23" dur="500"/>
                                        <p:tgtEl>
                                          <p:spTgt spid="307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3078"/>
                                        </p:tgtEl>
                                        <p:attrNameLst>
                                          <p:attrName>style.visibility</p:attrName>
                                        </p:attrNameLst>
                                      </p:cBhvr>
                                      <p:to>
                                        <p:strVal val="visible"/>
                                      </p:to>
                                    </p:set>
                                    <p:anim calcmode="lin" valueType="num">
                                      <p:cBhvr>
                                        <p:cTn id="28" dur="500" fill="hold"/>
                                        <p:tgtEl>
                                          <p:spTgt spid="3078"/>
                                        </p:tgtEl>
                                        <p:attrNameLst>
                                          <p:attrName>ppt_w</p:attrName>
                                        </p:attrNameLst>
                                      </p:cBhvr>
                                      <p:tavLst>
                                        <p:tav tm="0">
                                          <p:val>
                                            <p:fltVal val="0"/>
                                          </p:val>
                                        </p:tav>
                                        <p:tav tm="100000">
                                          <p:val>
                                            <p:strVal val="#ppt_w"/>
                                          </p:val>
                                        </p:tav>
                                      </p:tavLst>
                                    </p:anim>
                                    <p:anim calcmode="lin" valueType="num">
                                      <p:cBhvr>
                                        <p:cTn id="29" dur="500" fill="hold"/>
                                        <p:tgtEl>
                                          <p:spTgt spid="3078"/>
                                        </p:tgtEl>
                                        <p:attrNameLst>
                                          <p:attrName>ppt_h</p:attrName>
                                        </p:attrNameLst>
                                      </p:cBhvr>
                                      <p:tavLst>
                                        <p:tav tm="0">
                                          <p:val>
                                            <p:fltVal val="0"/>
                                          </p:val>
                                        </p:tav>
                                        <p:tav tm="100000">
                                          <p:val>
                                            <p:strVal val="#ppt_h"/>
                                          </p:val>
                                        </p:tav>
                                      </p:tavLst>
                                    </p:anim>
                                    <p:animEffect transition="in" filter="fade">
                                      <p:cBhvr>
                                        <p:cTn id="30" dur="500"/>
                                        <p:tgtEl>
                                          <p:spTgt spid="307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0"/>
            <a:ext cx="9144000" cy="777875"/>
          </a:xfrm>
          <a:prstGeom prst="rect">
            <a:avLst/>
          </a:prstGeom>
          <a:solidFill>
            <a:srgbClr val="CC33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l-GR"/>
          </a:p>
        </p:txBody>
      </p:sp>
      <p:sp>
        <p:nvSpPr>
          <p:cNvPr id="11" name="Text Placeholder 2"/>
          <p:cNvSpPr txBox="1">
            <a:spLocks/>
          </p:cNvSpPr>
          <p:nvPr/>
        </p:nvSpPr>
        <p:spPr>
          <a:xfrm>
            <a:off x="1192256" y="6259945"/>
            <a:ext cx="4270375" cy="4318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l-GR" altLang="en-US" sz="900" dirty="0" smtClean="0">
                <a:cs typeface="Arial" charset="0"/>
              </a:rPr>
              <a:t>Το Πρόγραμμα αυτό έλαβε χρηματοδότηση από την Ευρωπαϊκή Ένωση στα πλαίσια του Προγράμματος έρευνας και καινοτομίας</a:t>
            </a:r>
            <a:r>
              <a:rPr lang="en-US" altLang="en-US" sz="900" dirty="0" smtClean="0">
                <a:cs typeface="Arial" charset="0"/>
              </a:rPr>
              <a:t> HORIZON  2020 </a:t>
            </a:r>
            <a:r>
              <a:rPr lang="el-GR" altLang="en-US" sz="900" dirty="0" smtClean="0">
                <a:cs typeface="Arial" charset="0"/>
              </a:rPr>
              <a:t>με αρ. 649493</a:t>
            </a:r>
            <a:r>
              <a:rPr lang="en-US" altLang="en-US" sz="900" dirty="0" smtClean="0">
                <a:cs typeface="Arial" charset="0"/>
              </a:rPr>
              <a:t> </a:t>
            </a:r>
            <a:endParaRPr lang="el-GR" altLang="en-US" sz="900" dirty="0">
              <a:cs typeface="Arial" charset="0"/>
            </a:endParaRPr>
          </a:p>
        </p:txBody>
      </p:sp>
      <p:sp>
        <p:nvSpPr>
          <p:cNvPr id="4" name="Title 3"/>
          <p:cNvSpPr txBox="1">
            <a:spLocks/>
          </p:cNvSpPr>
          <p:nvPr/>
        </p:nvSpPr>
        <p:spPr bwMode="auto">
          <a:xfrm>
            <a:off x="355063" y="85305"/>
            <a:ext cx="8597868" cy="63797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sz="2800" b="1" dirty="0" smtClean="0">
                <a:solidFill>
                  <a:schemeClr val="bg1"/>
                </a:solidFill>
                <a:latin typeface="+mn-lt"/>
              </a:rPr>
              <a:t>A</a:t>
            </a:r>
            <a:r>
              <a:rPr lang="el-GR" sz="2800" b="1" dirty="0" err="1" smtClean="0">
                <a:solidFill>
                  <a:schemeClr val="bg1"/>
                </a:solidFill>
                <a:latin typeface="+mn-lt"/>
              </a:rPr>
              <a:t>νάδειξη</a:t>
            </a:r>
            <a:r>
              <a:rPr lang="el-GR" sz="2800" b="1" dirty="0" smtClean="0">
                <a:solidFill>
                  <a:schemeClr val="bg1"/>
                </a:solidFill>
                <a:latin typeface="+mn-lt"/>
              </a:rPr>
              <a:t> περιβαλλοντικών παραβάσεων μέσω του </a:t>
            </a:r>
            <a:r>
              <a:rPr lang="en-US" sz="2800" b="1" dirty="0" smtClean="0">
                <a:solidFill>
                  <a:schemeClr val="bg1"/>
                </a:solidFill>
                <a:latin typeface="+mn-lt"/>
              </a:rPr>
              <a:t>STEP</a:t>
            </a:r>
            <a:r>
              <a:rPr lang="el-GR" sz="2800" b="1" dirty="0" smtClean="0">
                <a:solidFill>
                  <a:schemeClr val="bg1"/>
                </a:solidFill>
                <a:latin typeface="+mn-lt"/>
              </a:rPr>
              <a:t> </a:t>
            </a:r>
            <a:endParaRPr lang="en-US" sz="2800" b="1" dirty="0">
              <a:solidFill>
                <a:schemeClr val="bg1"/>
              </a:solidFill>
              <a:latin typeface="+mn-lt"/>
            </a:endParaRPr>
          </a:p>
        </p:txBody>
      </p:sp>
      <p:pic>
        <p:nvPicPr>
          <p:cNvPr id="1026" name="Picture 2"/>
          <p:cNvPicPr>
            <a:picLocks noChangeAspect="1" noChangeArrowheads="1"/>
          </p:cNvPicPr>
          <p:nvPr/>
        </p:nvPicPr>
        <p:blipFill>
          <a:blip r:embed="rId4" cstate="print"/>
          <a:srcRect/>
          <a:stretch>
            <a:fillRect/>
          </a:stretch>
        </p:blipFill>
        <p:spPr bwMode="auto">
          <a:xfrm>
            <a:off x="3048000" y="846161"/>
            <a:ext cx="5974080" cy="477926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56102" t="71235" r="30709" b="5906"/>
          <a:stretch>
            <a:fillRect/>
          </a:stretch>
        </p:blipFill>
        <p:spPr bwMode="auto">
          <a:xfrm>
            <a:off x="5830362" y="2220897"/>
            <a:ext cx="1929604" cy="2675490"/>
          </a:xfrm>
          <a:prstGeom prst="rect">
            <a:avLst/>
          </a:prstGeom>
          <a:noFill/>
          <a:ln w="9525">
            <a:noFill/>
            <a:miter lim="800000"/>
            <a:headEnd/>
            <a:tailEnd/>
          </a:ln>
        </p:spPr>
      </p:pic>
      <p:graphicFrame>
        <p:nvGraphicFramePr>
          <p:cNvPr id="8" name="7 - Διάγραμμα"/>
          <p:cNvGraphicFramePr/>
          <p:nvPr/>
        </p:nvGraphicFramePr>
        <p:xfrm>
          <a:off x="-1" y="982637"/>
          <a:ext cx="3193577" cy="45583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142145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animEffect transition="in" filter="fade">
                                      <p:cBhvr>
                                        <p:cTn id="9"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2" b="6049"/>
          <a:stretch/>
        </p:blipFill>
        <p:spPr bwMode="auto">
          <a:xfrm>
            <a:off x="313899" y="911320"/>
            <a:ext cx="8457248" cy="44673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tangle 2"/>
          <p:cNvSpPr/>
          <p:nvPr/>
        </p:nvSpPr>
        <p:spPr>
          <a:xfrm>
            <a:off x="0" y="0"/>
            <a:ext cx="9144000" cy="777875"/>
          </a:xfrm>
          <a:prstGeom prst="rect">
            <a:avLst/>
          </a:prstGeom>
          <a:solidFill>
            <a:srgbClr val="CC33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l-GR"/>
          </a:p>
        </p:txBody>
      </p:sp>
      <p:sp>
        <p:nvSpPr>
          <p:cNvPr id="15" name="Title 3"/>
          <p:cNvSpPr txBox="1">
            <a:spLocks/>
          </p:cNvSpPr>
          <p:nvPr/>
        </p:nvSpPr>
        <p:spPr bwMode="auto">
          <a:xfrm>
            <a:off x="313899" y="146713"/>
            <a:ext cx="8201451" cy="63797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nSpc>
                <a:spcPct val="90000"/>
              </a:lnSpc>
              <a:defRPr/>
            </a:pPr>
            <a:r>
              <a:rPr lang="el-GR" sz="2800" b="1" dirty="0" smtClean="0">
                <a:solidFill>
                  <a:schemeClr val="bg1"/>
                </a:solidFill>
                <a:latin typeface="+mn-lt"/>
                <a:ea typeface="+mj-ea"/>
                <a:cs typeface="+mj-cs"/>
              </a:rPr>
              <a:t>Βρείτε μας:</a:t>
            </a:r>
            <a:r>
              <a:rPr lang="en-US" sz="2800" b="1" dirty="0" smtClean="0">
                <a:solidFill>
                  <a:schemeClr val="bg1"/>
                </a:solidFill>
                <a:latin typeface="+mn-lt"/>
                <a:ea typeface="+mj-ea"/>
                <a:cs typeface="+mj-cs"/>
              </a:rPr>
              <a:t> </a:t>
            </a:r>
            <a:r>
              <a:rPr lang="en-US" sz="2800" dirty="0">
                <a:latin typeface="+mn-lt"/>
                <a:hlinkClick r:id="rId5" action="ppaction://hlinkfile"/>
              </a:rPr>
              <a:t>step4youth.eu</a:t>
            </a:r>
            <a:r>
              <a:rPr lang="el-GR" sz="2800" dirty="0">
                <a:latin typeface="+mn-lt"/>
                <a:hlinkClick r:id="rId5" action="ppaction://hlinkfile"/>
              </a:rPr>
              <a:t> </a:t>
            </a:r>
            <a:endParaRPr lang="el-GR" sz="2800" dirty="0">
              <a:latin typeface="+mn-lt"/>
            </a:endParaRPr>
          </a:p>
        </p:txBody>
      </p:sp>
      <p:pic>
        <p:nvPicPr>
          <p:cNvPr id="10" name="Picture 4"/>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27702" t="1" r="28857" b="5853"/>
          <a:stretch/>
        </p:blipFill>
        <p:spPr bwMode="auto">
          <a:xfrm>
            <a:off x="232016" y="911320"/>
            <a:ext cx="3900000" cy="475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Text Placeholder 2"/>
          <p:cNvSpPr txBox="1">
            <a:spLocks/>
          </p:cNvSpPr>
          <p:nvPr/>
        </p:nvSpPr>
        <p:spPr>
          <a:xfrm>
            <a:off x="1192256" y="6259945"/>
            <a:ext cx="4270375" cy="4318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l-GR" altLang="en-US" sz="900" dirty="0" smtClean="0">
                <a:cs typeface="Arial" charset="0"/>
              </a:rPr>
              <a:t>Το Πρόγραμμα αυτό έλαβε χρηματοδότηση από την Ευρωπαϊκή Ένωση στα πλαίσια του Προγράμματος έρευνας και καινοτομίας</a:t>
            </a:r>
            <a:r>
              <a:rPr lang="en-US" altLang="en-US" sz="900" dirty="0" smtClean="0">
                <a:cs typeface="Arial" charset="0"/>
              </a:rPr>
              <a:t> HORIZON  2020 </a:t>
            </a:r>
            <a:r>
              <a:rPr lang="el-GR" altLang="en-US" sz="900" dirty="0" smtClean="0">
                <a:cs typeface="Arial" charset="0"/>
              </a:rPr>
              <a:t>με αρ. 649493</a:t>
            </a:r>
            <a:r>
              <a:rPr lang="en-US" altLang="en-US" sz="900" dirty="0" smtClean="0">
                <a:cs typeface="Arial" charset="0"/>
              </a:rPr>
              <a:t> </a:t>
            </a:r>
            <a:endParaRPr lang="el-GR" altLang="en-US" sz="900" dirty="0">
              <a:cs typeface="Arial" charset="0"/>
            </a:endParaRPr>
          </a:p>
        </p:txBody>
      </p:sp>
      <p:sp>
        <p:nvSpPr>
          <p:cNvPr id="2" name="Content Placeholder 1"/>
          <p:cNvSpPr>
            <a:spLocks noGrp="1"/>
          </p:cNvSpPr>
          <p:nvPr>
            <p:ph idx="1"/>
          </p:nvPr>
        </p:nvSpPr>
        <p:spPr>
          <a:xfrm>
            <a:off x="4194506" y="1058257"/>
            <a:ext cx="4949494" cy="4752000"/>
          </a:xfrm>
        </p:spPr>
        <p:txBody>
          <a:bodyPr/>
          <a:lstStyle/>
          <a:p>
            <a:pPr marL="171450" lvl="1" indent="-171450" rtl="0">
              <a:lnSpc>
                <a:spcPct val="100000"/>
              </a:lnSpc>
              <a:spcBef>
                <a:spcPts val="1200"/>
              </a:spcBef>
            </a:pPr>
            <a:r>
              <a:rPr lang="el-GR" b="1" dirty="0" smtClean="0"/>
              <a:t>Φυλλάδια-Ενημερωτικό  Υλικό </a:t>
            </a:r>
            <a:endParaRPr lang="el-GR" b="1" dirty="0"/>
          </a:p>
          <a:p>
            <a:pPr marL="171450" lvl="1" indent="-171450" rtl="0">
              <a:lnSpc>
                <a:spcPct val="100000"/>
              </a:lnSpc>
              <a:spcBef>
                <a:spcPts val="1200"/>
              </a:spcBef>
            </a:pPr>
            <a:r>
              <a:rPr lang="el-GR" b="1" dirty="0" smtClean="0"/>
              <a:t>Βίντεο</a:t>
            </a:r>
            <a:r>
              <a:rPr lang="en-US" b="1" dirty="0" smtClean="0"/>
              <a:t> </a:t>
            </a:r>
            <a:r>
              <a:rPr lang="en-US" b="1" dirty="0" err="1" smtClean="0"/>
              <a:t>youtube</a:t>
            </a:r>
            <a:r>
              <a:rPr lang="en-US" b="1" dirty="0" smtClean="0"/>
              <a:t> </a:t>
            </a:r>
            <a:endParaRPr lang="el-GR" b="1" dirty="0"/>
          </a:p>
          <a:p>
            <a:pPr marL="0" lvl="1" indent="-114300">
              <a:lnSpc>
                <a:spcPct val="100000"/>
              </a:lnSpc>
              <a:spcBef>
                <a:spcPts val="1200"/>
              </a:spcBef>
            </a:pPr>
            <a:r>
              <a:rPr lang="en-US" b="1" dirty="0" smtClean="0"/>
              <a:t>Facebook</a:t>
            </a:r>
            <a:endParaRPr lang="el-GR" b="1" dirty="0"/>
          </a:p>
          <a:p>
            <a:pPr marL="628650" lvl="3" indent="0" rtl="0">
              <a:lnSpc>
                <a:spcPct val="100000"/>
              </a:lnSpc>
              <a:spcBef>
                <a:spcPts val="1200"/>
              </a:spcBef>
            </a:pPr>
            <a:r>
              <a:rPr lang="en-US" b="1" dirty="0" smtClean="0"/>
              <a:t> STEP H20H20 Project</a:t>
            </a:r>
            <a:endParaRPr lang="el-GR" b="1" dirty="0"/>
          </a:p>
          <a:p>
            <a:pPr marL="685800" lvl="4" indent="0" rtl="0">
              <a:lnSpc>
                <a:spcPct val="100000"/>
              </a:lnSpc>
              <a:spcBef>
                <a:spcPts val="1200"/>
              </a:spcBef>
            </a:pPr>
            <a:r>
              <a:rPr lang="el-GR" b="1" dirty="0" smtClean="0"/>
              <a:t>STEP: Κοινωνική και Πολιτική Συμμετοχή των Νέων στα Περιβαλλοντικά Ζητήματα</a:t>
            </a:r>
            <a:r>
              <a:rPr lang="en-US" b="1" dirty="0" smtClean="0"/>
              <a:t> (</a:t>
            </a:r>
            <a:r>
              <a:rPr lang="el-GR" b="1" dirty="0" smtClean="0"/>
              <a:t>@</a:t>
            </a:r>
            <a:r>
              <a:rPr lang="en-US" b="1" dirty="0" err="1" smtClean="0"/>
              <a:t>StepRegionCrete</a:t>
            </a:r>
            <a:r>
              <a:rPr lang="en-US" b="1" dirty="0" smtClean="0"/>
              <a:t>)</a:t>
            </a:r>
            <a:endParaRPr lang="el-GR" b="1" dirty="0"/>
          </a:p>
          <a:p>
            <a:pPr marL="171450" lvl="1" indent="0">
              <a:lnSpc>
                <a:spcPct val="100000"/>
              </a:lnSpc>
              <a:spcBef>
                <a:spcPts val="1200"/>
              </a:spcBef>
            </a:pPr>
            <a:r>
              <a:rPr lang="en-US" b="1" dirty="0" smtClean="0"/>
              <a:t>Twitter (@STEP_H2020, @</a:t>
            </a:r>
            <a:r>
              <a:rPr lang="en-US" b="1" dirty="0" err="1" smtClean="0"/>
              <a:t>STEP_Crete</a:t>
            </a:r>
            <a:r>
              <a:rPr lang="en-US" b="1" dirty="0" smtClean="0"/>
              <a:t>)</a:t>
            </a:r>
            <a:endParaRPr lang="el-GR" b="1" dirty="0"/>
          </a:p>
          <a:p>
            <a:pPr marL="342900" lvl="2" indent="-165100" rtl="0">
              <a:lnSpc>
                <a:spcPct val="100000"/>
              </a:lnSpc>
              <a:spcBef>
                <a:spcPts val="1200"/>
              </a:spcBef>
            </a:pPr>
            <a:r>
              <a:rPr lang="en-US" b="1" dirty="0" smtClean="0"/>
              <a:t>Google+</a:t>
            </a:r>
          </a:p>
          <a:p>
            <a:pPr marL="342900" lvl="2" indent="-165100" rtl="0">
              <a:lnSpc>
                <a:spcPct val="100000"/>
              </a:lnSpc>
              <a:spcBef>
                <a:spcPts val="1200"/>
              </a:spcBef>
            </a:pPr>
            <a:r>
              <a:rPr lang="en-US" b="1" dirty="0" smtClean="0"/>
              <a:t>LinkedIn</a:t>
            </a:r>
            <a:endParaRPr lang="el-GR" b="1" dirty="0"/>
          </a:p>
        </p:txBody>
      </p:sp>
      <p:sp>
        <p:nvSpPr>
          <p:cNvPr id="4" name="Title 3"/>
          <p:cNvSpPr>
            <a:spLocks noGrp="1"/>
          </p:cNvSpPr>
          <p:nvPr>
            <p:ph type="title"/>
          </p:nvPr>
        </p:nvSpPr>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9" presetClass="emph" presetSubtype="0" nodeType="withEffect">
                                  <p:stCondLst>
                                    <p:cond delay="0"/>
                                  </p:stCondLst>
                                  <p:childTnLst>
                                    <p:set>
                                      <p:cBhvr rctx="PPT">
                                        <p:cTn id="22" dur="indefinite"/>
                                        <p:tgtEl>
                                          <p:spTgt spid="2051"/>
                                        </p:tgtEl>
                                        <p:attrNameLst>
                                          <p:attrName>style.opacity</p:attrName>
                                        </p:attrNameLst>
                                      </p:cBhvr>
                                      <p:to>
                                        <p:strVal val="0.5"/>
                                      </p:to>
                                    </p:set>
                                    <p:animEffect filter="image" prLst="opacity: 0.5">
                                      <p:cBhvr rctx="IE">
                                        <p:cTn id="23" dur="indefinite"/>
                                        <p:tgtEl>
                                          <p:spTgt spid="205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0"/>
            <a:ext cx="9144000" cy="777875"/>
          </a:xfrm>
          <a:prstGeom prst="rect">
            <a:avLst/>
          </a:prstGeom>
          <a:solidFill>
            <a:srgbClr val="CC33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l-GR"/>
          </a:p>
        </p:txBody>
      </p:sp>
      <p:sp>
        <p:nvSpPr>
          <p:cNvPr id="11" name="Text Placeholder 2"/>
          <p:cNvSpPr txBox="1">
            <a:spLocks/>
          </p:cNvSpPr>
          <p:nvPr/>
        </p:nvSpPr>
        <p:spPr>
          <a:xfrm>
            <a:off x="1192256" y="6259945"/>
            <a:ext cx="4270375" cy="4318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l-GR" altLang="en-US" sz="900" dirty="0" smtClean="0">
                <a:cs typeface="Arial" charset="0"/>
              </a:rPr>
              <a:t>Το Πρόγραμμα αυτό έλαβε χρηματοδότηση από την Ευρωπαϊκή Ένωση στα πλαίσια του Προγράμματος έρευνας και καινοτομίας</a:t>
            </a:r>
            <a:r>
              <a:rPr lang="en-US" altLang="en-US" sz="900" dirty="0" smtClean="0">
                <a:cs typeface="Arial" charset="0"/>
              </a:rPr>
              <a:t> HORIZON  2020 </a:t>
            </a:r>
            <a:r>
              <a:rPr lang="el-GR" altLang="en-US" sz="900" dirty="0" smtClean="0">
                <a:cs typeface="Arial" charset="0"/>
              </a:rPr>
              <a:t>με αρ. 649493</a:t>
            </a:r>
            <a:r>
              <a:rPr lang="en-US" altLang="en-US" sz="900" dirty="0" smtClean="0">
                <a:cs typeface="Arial" charset="0"/>
              </a:rPr>
              <a:t> </a:t>
            </a:r>
            <a:endParaRPr lang="el-GR" altLang="en-US" sz="900" dirty="0">
              <a:cs typeface="Arial" charset="0"/>
            </a:endParaRPr>
          </a:p>
        </p:txBody>
      </p:sp>
      <p:sp>
        <p:nvSpPr>
          <p:cNvPr id="12" name="Rectangle 11"/>
          <p:cNvSpPr/>
          <p:nvPr/>
        </p:nvSpPr>
        <p:spPr>
          <a:xfrm>
            <a:off x="0" y="0"/>
            <a:ext cx="9144000" cy="777875"/>
          </a:xfrm>
          <a:prstGeom prst="rect">
            <a:avLst/>
          </a:prstGeom>
          <a:solidFill>
            <a:srgbClr val="CC33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l-GR" dirty="0"/>
          </a:p>
        </p:txBody>
      </p:sp>
      <p:sp>
        <p:nvSpPr>
          <p:cNvPr id="13" name="Title 3"/>
          <p:cNvSpPr txBox="1">
            <a:spLocks/>
          </p:cNvSpPr>
          <p:nvPr/>
        </p:nvSpPr>
        <p:spPr bwMode="auto">
          <a:xfrm>
            <a:off x="191921" y="173346"/>
            <a:ext cx="7886700" cy="638175"/>
          </a:xfrm>
          <a:prstGeom prst="rect">
            <a:avLst/>
          </a:prstGeom>
          <a:noFill/>
          <a:ln w="9525">
            <a:noFill/>
            <a:miter lim="800000"/>
            <a:headEnd/>
            <a:tailEnd/>
          </a:ln>
        </p:spPr>
        <p:txBody>
          <a:bodyPr anchor="ctr"/>
          <a:lstStyle/>
          <a:p>
            <a:pPr eaLnBrk="0" hangingPunct="0">
              <a:lnSpc>
                <a:spcPct val="90000"/>
              </a:lnSpc>
              <a:defRPr/>
            </a:pPr>
            <a:r>
              <a:rPr lang="el-GR" sz="2800" b="1" dirty="0">
                <a:solidFill>
                  <a:schemeClr val="bg1"/>
                </a:solidFill>
                <a:latin typeface="+mn-lt"/>
                <a:ea typeface="+mj-ea"/>
                <a:cs typeface="+mj-cs"/>
              </a:rPr>
              <a:t>Εφαρμογή </a:t>
            </a:r>
            <a:r>
              <a:rPr lang="en-US" sz="2800" b="1" dirty="0">
                <a:solidFill>
                  <a:schemeClr val="bg1"/>
                </a:solidFill>
                <a:latin typeface="+mn-lt"/>
                <a:ea typeface="+mj-ea"/>
                <a:cs typeface="+mj-cs"/>
              </a:rPr>
              <a:t>step.green </a:t>
            </a:r>
            <a:r>
              <a:rPr lang="el-GR" sz="2800" b="1" dirty="0">
                <a:solidFill>
                  <a:schemeClr val="bg1"/>
                </a:solidFill>
                <a:latin typeface="+mn-lt"/>
                <a:ea typeface="+mj-ea"/>
                <a:cs typeface="+mj-cs"/>
              </a:rPr>
              <a:t>για κινητά </a:t>
            </a:r>
            <a:endParaRPr lang="en-US" sz="2800" b="1" dirty="0">
              <a:solidFill>
                <a:schemeClr val="bg1"/>
              </a:solidFill>
              <a:latin typeface="+mn-lt"/>
              <a:ea typeface="+mj-ea"/>
              <a:cs typeface="+mj-cs"/>
            </a:endParaRPr>
          </a:p>
        </p:txBody>
      </p:sp>
      <p:sp>
        <p:nvSpPr>
          <p:cNvPr id="14" name="Rectangle 13"/>
          <p:cNvSpPr/>
          <p:nvPr/>
        </p:nvSpPr>
        <p:spPr>
          <a:xfrm>
            <a:off x="207963" y="1003300"/>
            <a:ext cx="4572000" cy="369888"/>
          </a:xfrm>
          <a:prstGeom prst="rect">
            <a:avLst/>
          </a:prstGeom>
        </p:spPr>
        <p:txBody>
          <a:bodyPr>
            <a:spAutoFit/>
          </a:bodyPr>
          <a:lstStyle/>
          <a:p>
            <a:pPr eaLnBrk="0" hangingPunct="0">
              <a:defRPr/>
            </a:pPr>
            <a:r>
              <a:rPr lang="en-US" dirty="0">
                <a:latin typeface="+mn-lt"/>
                <a:cs typeface="+mn-cs"/>
              </a:rPr>
              <a:t>Android:</a:t>
            </a:r>
          </a:p>
        </p:txBody>
      </p:sp>
      <p:pic>
        <p:nvPicPr>
          <p:cNvPr id="16" name="Picture 10"/>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08125" y="868363"/>
            <a:ext cx="1281113"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2" descr="C:\Users\han192\AppData\Local\Microsoft\Windows\Temporary Internet Files\Content.Outlook\B2LZ9NNO\Screenshot_2017-05-11-08-52-01.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97688" y="1785938"/>
            <a:ext cx="2057400" cy="366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3" descr="C:\Users\han192\AppData\Local\Microsoft\Windows\Temporary Internet Files\Content.Outlook\B2LZ9NNO\Screenshot_2017-05-11-08-47-57.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735513" y="1785938"/>
            <a:ext cx="2057400" cy="366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4" descr="C:\Users\han192\AppData\Local\Microsoft\Windows\Temporary Internet Files\Content.Outlook\B2LZ9NNO\Screenshot_2017-05-11-08-34-55.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514600" y="1785938"/>
            <a:ext cx="2057400" cy="366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5" descr="C:\Users\han192\AppData\Local\Microsoft\Windows\Temporary Internet Files\Content.Outlook\B2LZ9NNO\Screenshot_2017-05-11-08-34-31.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04800" y="1785938"/>
            <a:ext cx="2057400" cy="366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619976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0"/>
            <a:ext cx="9144000" cy="777875"/>
          </a:xfrm>
          <a:prstGeom prst="rect">
            <a:avLst/>
          </a:prstGeom>
          <a:solidFill>
            <a:srgbClr val="CC33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l-GR"/>
          </a:p>
        </p:txBody>
      </p:sp>
      <p:sp>
        <p:nvSpPr>
          <p:cNvPr id="11" name="Text Placeholder 2"/>
          <p:cNvSpPr txBox="1">
            <a:spLocks/>
          </p:cNvSpPr>
          <p:nvPr/>
        </p:nvSpPr>
        <p:spPr>
          <a:xfrm>
            <a:off x="1192256" y="6259945"/>
            <a:ext cx="4270375" cy="4318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l-GR" altLang="en-US" sz="900" dirty="0" smtClean="0">
                <a:cs typeface="Arial" charset="0"/>
              </a:rPr>
              <a:t>Το Πρόγραμμα αυτό έλαβε χρηματοδότηση από την Ευρωπαϊκή Ένωση στα πλαίσια του Προγράμματος έρευνας και καινοτομίας</a:t>
            </a:r>
            <a:r>
              <a:rPr lang="en-US" altLang="en-US" sz="900" dirty="0" smtClean="0">
                <a:cs typeface="Arial" charset="0"/>
              </a:rPr>
              <a:t> HORIZON  2020 </a:t>
            </a:r>
            <a:r>
              <a:rPr lang="el-GR" altLang="en-US" sz="900" dirty="0" smtClean="0">
                <a:cs typeface="Arial" charset="0"/>
              </a:rPr>
              <a:t>με αρ. 649493</a:t>
            </a:r>
            <a:r>
              <a:rPr lang="en-US" altLang="en-US" sz="900" dirty="0" smtClean="0">
                <a:cs typeface="Arial" charset="0"/>
              </a:rPr>
              <a:t> </a:t>
            </a:r>
            <a:endParaRPr lang="el-GR" altLang="en-US" sz="900" dirty="0">
              <a:cs typeface="Arial" charset="0"/>
            </a:endParaRPr>
          </a:p>
        </p:txBody>
      </p:sp>
      <p:sp>
        <p:nvSpPr>
          <p:cNvPr id="4" name="Rectangle 3"/>
          <p:cNvSpPr/>
          <p:nvPr/>
        </p:nvSpPr>
        <p:spPr>
          <a:xfrm>
            <a:off x="0" y="0"/>
            <a:ext cx="9144000" cy="777875"/>
          </a:xfrm>
          <a:prstGeom prst="rect">
            <a:avLst/>
          </a:prstGeom>
          <a:solidFill>
            <a:srgbClr val="CC33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l-GR" dirty="0"/>
          </a:p>
        </p:txBody>
      </p:sp>
      <p:sp>
        <p:nvSpPr>
          <p:cNvPr id="5" name="Title 3"/>
          <p:cNvSpPr txBox="1">
            <a:spLocks/>
          </p:cNvSpPr>
          <p:nvPr/>
        </p:nvSpPr>
        <p:spPr bwMode="auto">
          <a:xfrm>
            <a:off x="204716" y="146050"/>
            <a:ext cx="8310634" cy="638175"/>
          </a:xfrm>
          <a:prstGeom prst="rect">
            <a:avLst/>
          </a:prstGeom>
          <a:noFill/>
          <a:ln w="9525">
            <a:noFill/>
            <a:miter lim="800000"/>
            <a:headEnd/>
            <a:tailEnd/>
          </a:ln>
        </p:spPr>
        <p:txBody>
          <a:bodyPr anchor="ctr"/>
          <a:lstStyle/>
          <a:p>
            <a:pPr eaLnBrk="0" hangingPunct="0">
              <a:lnSpc>
                <a:spcPct val="90000"/>
              </a:lnSpc>
              <a:defRPr/>
            </a:pPr>
            <a:r>
              <a:rPr lang="el-GR" sz="2800" b="1" dirty="0">
                <a:solidFill>
                  <a:schemeClr val="bg1"/>
                </a:solidFill>
                <a:latin typeface="+mn-lt"/>
                <a:ea typeface="+mj-ea"/>
                <a:cs typeface="+mj-cs"/>
              </a:rPr>
              <a:t>Εφαρμογή </a:t>
            </a:r>
            <a:r>
              <a:rPr lang="en-US" sz="2800" b="1" dirty="0">
                <a:solidFill>
                  <a:schemeClr val="bg1"/>
                </a:solidFill>
                <a:latin typeface="+mn-lt"/>
                <a:ea typeface="+mj-ea"/>
                <a:cs typeface="+mj-cs"/>
              </a:rPr>
              <a:t>step.green </a:t>
            </a:r>
            <a:r>
              <a:rPr lang="el-GR" sz="2800" b="1" dirty="0">
                <a:solidFill>
                  <a:schemeClr val="bg1"/>
                </a:solidFill>
                <a:latin typeface="+mn-lt"/>
                <a:ea typeface="+mj-ea"/>
                <a:cs typeface="+mj-cs"/>
              </a:rPr>
              <a:t>για κινητά </a:t>
            </a:r>
            <a:endParaRPr lang="en-US" sz="2800" b="1" dirty="0">
              <a:solidFill>
                <a:schemeClr val="bg1"/>
              </a:solidFill>
              <a:latin typeface="+mn-lt"/>
              <a:ea typeface="+mj-ea"/>
              <a:cs typeface="+mj-cs"/>
            </a:endParaRPr>
          </a:p>
        </p:txBody>
      </p:sp>
      <p:sp>
        <p:nvSpPr>
          <p:cNvPr id="6" name="Rectangle 5"/>
          <p:cNvSpPr/>
          <p:nvPr/>
        </p:nvSpPr>
        <p:spPr>
          <a:xfrm>
            <a:off x="342900" y="936625"/>
            <a:ext cx="4572000" cy="368300"/>
          </a:xfrm>
          <a:prstGeom prst="rect">
            <a:avLst/>
          </a:prstGeom>
        </p:spPr>
        <p:txBody>
          <a:bodyPr>
            <a:spAutoFit/>
          </a:bodyPr>
          <a:lstStyle/>
          <a:p>
            <a:pPr eaLnBrk="0" hangingPunct="0">
              <a:defRPr/>
            </a:pPr>
            <a:r>
              <a:rPr lang="en-US" dirty="0">
                <a:latin typeface="+mn-lt"/>
                <a:cs typeface="+mn-cs"/>
              </a:rPr>
              <a:t>iPhone:</a:t>
            </a:r>
          </a:p>
        </p:txBody>
      </p:sp>
      <p:pic>
        <p:nvPicPr>
          <p:cNvPr id="7" name="Picture 11"/>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87463" y="892175"/>
            <a:ext cx="1914525"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descr="C:\Users\han192\AppData\Local\Microsoft\Windows\Temporary Internet Files\Content.Outlook\B2LZ9NNO\image-0-02-05-0b531467bb673e8199494328025d784d4f0695490be71553fce0e181ca546826-V (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38138" y="1727200"/>
            <a:ext cx="2054225"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5" descr="C:\Users\han192\AppData\Local\Microsoft\Windows\Temporary Internet Files\Content.Outlook\B2LZ9NNO\image-0-02-05-254a2f389ae15d696cfdd11d5327a1b8fea9563b09071efb21725a3c84f985fb-V (2).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664075" y="1755775"/>
            <a:ext cx="2054225"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6" descr="C:\Users\han192\AppData\Local\Microsoft\Windows\Temporary Internet Files\Content.Outlook\B2LZ9NNO\image-0-02-05-5b8698c67a623150c8ec0629d5ab5fbc19c44b15cba7ce1ed9c609ca3040656e-V (2).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834188" y="1770063"/>
            <a:ext cx="2054225"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7" descr="C:\Users\han192\AppData\Local\Microsoft\Windows\Temporary Internet Files\Content.Outlook\B2LZ9NNO\image-0-02-05-739f3f0050fb1f4a20bbeaeeeac798bcaa1e6da7b1a2b51da01f6f59332f7c9b-V.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500313" y="1741488"/>
            <a:ext cx="2054225"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569802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9" descr="Εικόνα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3213" y="-227013"/>
            <a:ext cx="9752013" cy="7313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2" name="Title 1"/>
          <p:cNvSpPr>
            <a:spLocks noGrp="1"/>
          </p:cNvSpPr>
          <p:nvPr>
            <p:ph type="title"/>
          </p:nvPr>
        </p:nvSpPr>
        <p:spPr>
          <a:xfrm>
            <a:off x="287267" y="1676804"/>
            <a:ext cx="8664575" cy="1528762"/>
          </a:xfrm>
        </p:spPr>
        <p:txBody>
          <a:bodyPr/>
          <a:lstStyle/>
          <a:p>
            <a:pPr algn="ctr" eaLnBrk="1" hangingPunct="1">
              <a:lnSpc>
                <a:spcPct val="100000"/>
              </a:lnSpc>
              <a:defRPr/>
            </a:pPr>
            <a:r>
              <a:rPr lang="el-GR" altLang="en-US" sz="2400" b="1" dirty="0" smtClean="0">
                <a:latin typeface="+mn-lt"/>
                <a:cs typeface="Arial" charset="0"/>
              </a:rPr>
              <a:t>Περιβαλλοντική διαβούλευση και e-συμμετοχή στην Περιφέρεια Κρήτης: </a:t>
            </a:r>
            <a:r>
              <a:rPr lang="en-US" altLang="en-US" sz="2400" b="1" dirty="0" smtClean="0">
                <a:latin typeface="+mn-lt"/>
                <a:cs typeface="Arial" charset="0"/>
              </a:rPr>
              <a:t/>
            </a:r>
            <a:br>
              <a:rPr lang="en-US" altLang="en-US" sz="2400" b="1" dirty="0" smtClean="0">
                <a:latin typeface="+mn-lt"/>
                <a:cs typeface="Arial" charset="0"/>
              </a:rPr>
            </a:br>
            <a:r>
              <a:rPr lang="el-GR" altLang="en-US" sz="2400" b="1" dirty="0" smtClean="0">
                <a:latin typeface="+mn-lt"/>
                <a:cs typeface="Arial" charset="0"/>
              </a:rPr>
              <a:t>Η διαδικτυακή πλατφόρμα του προγράμματος «STEP-</a:t>
            </a:r>
            <a:r>
              <a:rPr lang="el-GR" altLang="en-US" sz="2400" b="1" dirty="0" err="1" smtClean="0">
                <a:latin typeface="+mn-lt"/>
                <a:cs typeface="Arial" charset="0"/>
              </a:rPr>
              <a:t>Κοινωνικ</a:t>
            </a:r>
            <a:r>
              <a:rPr lang="el-GR" altLang="en-US" sz="2400" b="1" dirty="0" smtClean="0">
                <a:latin typeface="+mn-lt"/>
                <a:cs typeface="Arial" charset="0"/>
              </a:rPr>
              <a:t>ή και πολιτική συμμετοχή των νέων σε περιβαλλοντικά θέματα»</a:t>
            </a:r>
          </a:p>
        </p:txBody>
      </p:sp>
      <p:sp>
        <p:nvSpPr>
          <p:cNvPr id="5124" name="Text Placeholder 2"/>
          <p:cNvSpPr txBox="1">
            <a:spLocks/>
          </p:cNvSpPr>
          <p:nvPr/>
        </p:nvSpPr>
        <p:spPr bwMode="auto">
          <a:xfrm>
            <a:off x="5073981" y="6418879"/>
            <a:ext cx="4029075" cy="493713"/>
          </a:xfrm>
          <a:prstGeom prst="rect">
            <a:avLst/>
          </a:prstGeom>
          <a:noFill/>
          <a:ln w="9525">
            <a:noFill/>
            <a:miter lim="800000"/>
            <a:headEnd/>
            <a:tailEnd/>
          </a:ln>
        </p:spPr>
        <p:txBody>
          <a:bodyPr/>
          <a:lstStyle/>
          <a:p>
            <a:pPr algn="r">
              <a:lnSpc>
                <a:spcPct val="120000"/>
              </a:lnSpc>
              <a:buFont typeface="Arial" charset="0"/>
              <a:buNone/>
              <a:defRPr/>
            </a:pPr>
            <a:r>
              <a:rPr lang="en-US" altLang="en-US" sz="1000" dirty="0">
                <a:solidFill>
                  <a:srgbClr val="CC3366"/>
                </a:solidFill>
                <a:latin typeface="+mn-lt"/>
              </a:rPr>
              <a:t>Societal &amp; Political Engagement</a:t>
            </a:r>
          </a:p>
          <a:p>
            <a:pPr algn="r">
              <a:lnSpc>
                <a:spcPct val="120000"/>
              </a:lnSpc>
              <a:buFont typeface="Arial" charset="0"/>
              <a:buNone/>
              <a:defRPr/>
            </a:pPr>
            <a:r>
              <a:rPr lang="en-US" altLang="en-US" sz="1000" dirty="0">
                <a:solidFill>
                  <a:srgbClr val="CC3366"/>
                </a:solidFill>
                <a:latin typeface="+mn-lt"/>
              </a:rPr>
              <a:t>of Young People in </a:t>
            </a:r>
            <a:r>
              <a:rPr lang="en-US" altLang="en-US" sz="1000" dirty="0" smtClean="0">
                <a:solidFill>
                  <a:srgbClr val="CC3366"/>
                </a:solidFill>
                <a:latin typeface="+mn-lt"/>
              </a:rPr>
              <a:t>Environmental </a:t>
            </a:r>
            <a:r>
              <a:rPr lang="en-US" altLang="en-US" sz="1000" dirty="0">
                <a:solidFill>
                  <a:srgbClr val="CC3366"/>
                </a:solidFill>
                <a:latin typeface="+mn-lt"/>
              </a:rPr>
              <a:t>Issues</a:t>
            </a:r>
            <a:endParaRPr lang="el-GR" altLang="en-US" sz="1000" dirty="0">
              <a:solidFill>
                <a:srgbClr val="CC3366"/>
              </a:solidFill>
              <a:latin typeface="+mn-lt"/>
            </a:endParaRPr>
          </a:p>
        </p:txBody>
      </p:sp>
      <p:sp>
        <p:nvSpPr>
          <p:cNvPr id="5125" name="Text Placeholder 2"/>
          <p:cNvSpPr txBox="1">
            <a:spLocks/>
          </p:cNvSpPr>
          <p:nvPr/>
        </p:nvSpPr>
        <p:spPr bwMode="auto">
          <a:xfrm>
            <a:off x="3765550" y="2593975"/>
            <a:ext cx="4978400" cy="1776413"/>
          </a:xfrm>
          <a:prstGeom prst="rect">
            <a:avLst/>
          </a:prstGeom>
          <a:noFill/>
          <a:ln w="9525">
            <a:noFill/>
            <a:miter lim="800000"/>
            <a:headEnd/>
            <a:tailEnd/>
          </a:ln>
        </p:spPr>
        <p:txBody>
          <a:bodyPr/>
          <a:lstStyle/>
          <a:p>
            <a:pPr algn="r">
              <a:spcBef>
                <a:spcPts val="1000"/>
              </a:spcBef>
              <a:buFont typeface="Arial" charset="0"/>
              <a:buNone/>
              <a:defRPr/>
            </a:pPr>
            <a:endParaRPr lang="el-GR" altLang="en-US" sz="1600" b="1" dirty="0">
              <a:solidFill>
                <a:srgbClr val="CC3366"/>
              </a:solidFill>
              <a:latin typeface="+mn-lt"/>
            </a:endParaRPr>
          </a:p>
        </p:txBody>
      </p:sp>
      <p:sp>
        <p:nvSpPr>
          <p:cNvPr id="16391" name="Text Placeholder 2"/>
          <p:cNvSpPr txBox="1">
            <a:spLocks/>
          </p:cNvSpPr>
          <p:nvPr/>
        </p:nvSpPr>
        <p:spPr bwMode="auto">
          <a:xfrm>
            <a:off x="256626" y="6355048"/>
            <a:ext cx="4697511" cy="502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ts val="1000"/>
              </a:spcBef>
              <a:buFont typeface="Arial" charset="0"/>
              <a:buNone/>
            </a:pPr>
            <a:r>
              <a:rPr lang="el-GR" altLang="en-US" sz="1000" dirty="0">
                <a:solidFill>
                  <a:schemeClr val="bg1"/>
                </a:solidFill>
              </a:rPr>
              <a:t>Το Πρόγραμμα αυτό έλαβε χρηματοδότηση από την Ευρωπαϊκή Ένωση στα πλαίσια του Προγράμματος έρευνας και καινοτομίας</a:t>
            </a:r>
            <a:r>
              <a:rPr lang="en-US" altLang="en-US" sz="1000" dirty="0">
                <a:solidFill>
                  <a:schemeClr val="bg1"/>
                </a:solidFill>
              </a:rPr>
              <a:t> HORIZON  2020 </a:t>
            </a:r>
            <a:r>
              <a:rPr lang="el-GR" altLang="en-US" sz="1000" dirty="0" smtClean="0">
                <a:solidFill>
                  <a:schemeClr val="bg1"/>
                </a:solidFill>
              </a:rPr>
              <a:t>με </a:t>
            </a:r>
            <a:r>
              <a:rPr lang="el-GR" altLang="en-US" sz="1000" dirty="0" err="1" smtClean="0">
                <a:solidFill>
                  <a:schemeClr val="bg1"/>
                </a:solidFill>
              </a:rPr>
              <a:t>Νο</a:t>
            </a:r>
            <a:r>
              <a:rPr lang="el-GR" altLang="en-US" sz="1000" dirty="0" smtClean="0">
                <a:solidFill>
                  <a:schemeClr val="bg1"/>
                </a:solidFill>
              </a:rPr>
              <a:t> 649493</a:t>
            </a:r>
            <a:endParaRPr lang="el-GR" altLang="en-US" sz="1000" dirty="0">
              <a:solidFill>
                <a:schemeClr val="bg1"/>
              </a:solidFill>
            </a:endParaRPr>
          </a:p>
        </p:txBody>
      </p:sp>
      <p:sp>
        <p:nvSpPr>
          <p:cNvPr id="10" name="Title 1"/>
          <p:cNvSpPr txBox="1">
            <a:spLocks/>
          </p:cNvSpPr>
          <p:nvPr/>
        </p:nvSpPr>
        <p:spPr>
          <a:xfrm>
            <a:off x="1672087" y="1709234"/>
            <a:ext cx="7288460" cy="3542279"/>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fontAlgn="auto">
              <a:lnSpc>
                <a:spcPct val="150000"/>
              </a:lnSpc>
              <a:spcAft>
                <a:spcPts val="0"/>
              </a:spcAft>
              <a:defRPr/>
            </a:pPr>
            <a:endParaRPr lang="el-GR" sz="1800" b="1" dirty="0" smtClean="0">
              <a:solidFill>
                <a:srgbClr val="CC3366"/>
              </a:solidFill>
              <a:latin typeface="+mn-lt"/>
              <a:cs typeface="Arial" panose="020B0604020202020204" pitchFamily="34" charset="0"/>
            </a:endParaRPr>
          </a:p>
          <a:p>
            <a:pPr algn="r" fontAlgn="auto">
              <a:lnSpc>
                <a:spcPct val="150000"/>
              </a:lnSpc>
              <a:spcAft>
                <a:spcPts val="0"/>
              </a:spcAft>
              <a:defRPr/>
            </a:pPr>
            <a:r>
              <a:rPr lang="el-GR" sz="1800" b="1" dirty="0">
                <a:solidFill>
                  <a:srgbClr val="CC3366"/>
                </a:solidFill>
                <a:latin typeface="+mn-lt"/>
                <a:cs typeface="Arial" panose="020B0604020202020204" pitchFamily="34" charset="0"/>
              </a:rPr>
              <a:t>Διεύθυνση Περιβάλλοντος και Χωρικού Σχεδιασμού</a:t>
            </a:r>
            <a:r>
              <a:rPr lang="el-GR" sz="1800" b="1" dirty="0" smtClean="0">
                <a:solidFill>
                  <a:srgbClr val="CC3366"/>
                </a:solidFill>
                <a:latin typeface="+mn-lt"/>
                <a:cs typeface="Arial" panose="020B0604020202020204" pitchFamily="34" charset="0"/>
              </a:rPr>
              <a:t> </a:t>
            </a:r>
          </a:p>
          <a:p>
            <a:pPr algn="r" fontAlgn="auto">
              <a:lnSpc>
                <a:spcPct val="150000"/>
              </a:lnSpc>
              <a:spcAft>
                <a:spcPts val="0"/>
              </a:spcAft>
              <a:defRPr/>
            </a:pPr>
            <a:r>
              <a:rPr lang="el-GR" sz="1800" b="1" dirty="0" smtClean="0">
                <a:solidFill>
                  <a:srgbClr val="CC3366"/>
                </a:solidFill>
                <a:latin typeface="+mn-lt"/>
                <a:cs typeface="Arial" panose="020B0604020202020204" pitchFamily="34" charset="0"/>
              </a:rPr>
              <a:t>Ελένη Αγγελογιαννάκη</a:t>
            </a:r>
            <a:r>
              <a:rPr lang="en-US" sz="1800" b="1" dirty="0" smtClean="0">
                <a:solidFill>
                  <a:srgbClr val="CC3366"/>
                </a:solidFill>
                <a:latin typeface="+mn-lt"/>
                <a:cs typeface="Arial" panose="020B0604020202020204" pitchFamily="34" charset="0"/>
              </a:rPr>
              <a:t>, </a:t>
            </a:r>
            <a:r>
              <a:rPr lang="en-US" sz="1800" b="1" dirty="0" smtClean="0">
                <a:solidFill>
                  <a:srgbClr val="CC3366"/>
                </a:solidFill>
                <a:latin typeface="+mn-lt"/>
                <a:cs typeface="Arial" panose="020B0604020202020204" pitchFamily="34" charset="0"/>
                <a:hlinkClick r:id="rId3"/>
              </a:rPr>
              <a:t>aggelogiannaki@crete.gov.gr</a:t>
            </a:r>
            <a:r>
              <a:rPr lang="en-US" sz="1800" b="1" dirty="0" smtClean="0">
                <a:solidFill>
                  <a:srgbClr val="CC3366"/>
                </a:solidFill>
                <a:latin typeface="+mn-lt"/>
                <a:cs typeface="Arial" panose="020B0604020202020204" pitchFamily="34" charset="0"/>
              </a:rPr>
              <a:t> </a:t>
            </a:r>
            <a:endParaRPr lang="el-GR" sz="1800" b="1" dirty="0" smtClean="0">
              <a:solidFill>
                <a:srgbClr val="CC3366"/>
              </a:solidFill>
              <a:latin typeface="+mn-lt"/>
              <a:cs typeface="Arial" panose="020B0604020202020204" pitchFamily="34" charset="0"/>
            </a:endParaRPr>
          </a:p>
          <a:p>
            <a:pPr algn="r" fontAlgn="auto">
              <a:lnSpc>
                <a:spcPct val="150000"/>
              </a:lnSpc>
              <a:spcAft>
                <a:spcPts val="0"/>
              </a:spcAft>
              <a:defRPr/>
            </a:pPr>
            <a:r>
              <a:rPr lang="el-GR" sz="1800" b="1" dirty="0" smtClean="0">
                <a:solidFill>
                  <a:srgbClr val="CC3366"/>
                </a:solidFill>
                <a:latin typeface="+mn-lt"/>
                <a:cs typeface="Arial" panose="020B0604020202020204" pitchFamily="34" charset="0"/>
              </a:rPr>
              <a:t>Άννα Καγιαμπάκη</a:t>
            </a:r>
            <a:r>
              <a:rPr lang="en-US" sz="1800" b="1" dirty="0" smtClean="0">
                <a:solidFill>
                  <a:srgbClr val="CC3366"/>
                </a:solidFill>
                <a:latin typeface="+mn-lt"/>
                <a:cs typeface="Arial" panose="020B0604020202020204" pitchFamily="34" charset="0"/>
              </a:rPr>
              <a:t>, </a:t>
            </a:r>
            <a:r>
              <a:rPr lang="en-US" sz="1800" b="1" dirty="0" smtClean="0">
                <a:solidFill>
                  <a:srgbClr val="CC3366"/>
                </a:solidFill>
                <a:latin typeface="+mn-lt"/>
                <a:cs typeface="Arial" panose="020B0604020202020204" pitchFamily="34" charset="0"/>
                <a:hlinkClick r:id="rId4"/>
              </a:rPr>
              <a:t>kagiampaki@crete.gov.gr</a:t>
            </a:r>
            <a:r>
              <a:rPr lang="en-US" sz="1800" b="1" dirty="0" smtClean="0">
                <a:solidFill>
                  <a:srgbClr val="CC3366"/>
                </a:solidFill>
                <a:latin typeface="+mn-lt"/>
                <a:cs typeface="Arial" panose="020B0604020202020204" pitchFamily="34" charset="0"/>
              </a:rPr>
              <a:t> </a:t>
            </a:r>
          </a:p>
          <a:p>
            <a:pPr algn="r" fontAlgn="auto">
              <a:lnSpc>
                <a:spcPct val="150000"/>
              </a:lnSpc>
              <a:spcAft>
                <a:spcPts val="0"/>
              </a:spcAft>
              <a:defRPr/>
            </a:pPr>
            <a:r>
              <a:rPr lang="en-US" sz="1800" b="1" dirty="0" smtClean="0">
                <a:solidFill>
                  <a:srgbClr val="CC3366"/>
                </a:solidFill>
                <a:latin typeface="+mn-lt"/>
                <a:cs typeface="Arial" panose="020B0604020202020204" pitchFamily="34" charset="0"/>
              </a:rPr>
              <a:t>N</a:t>
            </a:r>
            <a:r>
              <a:rPr lang="el-GR" sz="1800" b="1" dirty="0" err="1" smtClean="0">
                <a:solidFill>
                  <a:srgbClr val="CC3366"/>
                </a:solidFill>
                <a:latin typeface="+mn-lt"/>
                <a:cs typeface="Arial" panose="020B0604020202020204" pitchFamily="34" charset="0"/>
              </a:rPr>
              <a:t>ίκος</a:t>
            </a:r>
            <a:r>
              <a:rPr lang="el-GR" sz="1800" b="1" dirty="0" smtClean="0">
                <a:solidFill>
                  <a:srgbClr val="CC3366"/>
                </a:solidFill>
                <a:latin typeface="+mn-lt"/>
                <a:cs typeface="Arial" panose="020B0604020202020204" pitchFamily="34" charset="0"/>
              </a:rPr>
              <a:t> </a:t>
            </a:r>
            <a:r>
              <a:rPr lang="el-GR" sz="1800" b="1" dirty="0" err="1" smtClean="0">
                <a:solidFill>
                  <a:srgbClr val="CC3366"/>
                </a:solidFill>
                <a:latin typeface="+mn-lt"/>
                <a:cs typeface="Arial" panose="020B0604020202020204" pitchFamily="34" charset="0"/>
              </a:rPr>
              <a:t>Βότσογλου</a:t>
            </a:r>
            <a:r>
              <a:rPr lang="en-US" sz="1800" b="1" dirty="0" smtClean="0">
                <a:solidFill>
                  <a:srgbClr val="CC3366"/>
                </a:solidFill>
                <a:latin typeface="+mn-lt"/>
                <a:cs typeface="Arial" panose="020B0604020202020204" pitchFamily="34" charset="0"/>
              </a:rPr>
              <a:t>, </a:t>
            </a:r>
            <a:r>
              <a:rPr lang="en-US" sz="1800" b="1" dirty="0" smtClean="0">
                <a:solidFill>
                  <a:srgbClr val="CC3366"/>
                </a:solidFill>
                <a:latin typeface="+mn-lt"/>
                <a:cs typeface="Arial" panose="020B0604020202020204" pitchFamily="34" charset="0"/>
                <a:hlinkClick r:id="rId5"/>
              </a:rPr>
              <a:t>votsoglou@crete.gov.gr</a:t>
            </a:r>
            <a:r>
              <a:rPr lang="en-US" sz="1800" b="1" dirty="0" smtClean="0">
                <a:solidFill>
                  <a:srgbClr val="CC3366"/>
                </a:solidFill>
                <a:latin typeface="+mn-lt"/>
                <a:cs typeface="Arial" panose="020B0604020202020204" pitchFamily="34" charset="0"/>
              </a:rPr>
              <a:t> </a:t>
            </a:r>
          </a:p>
        </p:txBody>
      </p:sp>
      <p:pic>
        <p:nvPicPr>
          <p:cNvPr id="12" name="Picture 3" descr="Αποτέλεσμα εικόνας για Περιφέρεια Κρήτης"/>
          <p:cNvPicPr>
            <a:picLocks noChangeAspect="1" noChangeArrowheads="1"/>
          </p:cNvPicPr>
          <p:nvPr/>
        </p:nvPicPr>
        <p:blipFill>
          <a:blip r:embed="rId6" cstate="print"/>
          <a:srcRect/>
          <a:stretch>
            <a:fillRect/>
          </a:stretch>
        </p:blipFill>
        <p:spPr bwMode="auto">
          <a:xfrm>
            <a:off x="6621164" y="-218368"/>
            <a:ext cx="2795792" cy="760021"/>
          </a:xfrm>
          <a:prstGeom prst="rect">
            <a:avLst/>
          </a:prstGeom>
          <a:noFill/>
          <a:effectLst>
            <a:glow>
              <a:schemeClr val="accent1"/>
            </a:glow>
            <a:outerShdw blurRad="50800" dist="50800" sx="1000" sy="1000" algn="ctr" rotWithShape="0">
              <a:srgbClr val="000000"/>
            </a:outerShdw>
            <a:reflection endPos="0" dist="50800" dir="5400000" sy="-100000" algn="bl" rotWithShape="0"/>
          </a:effectLst>
        </p:spPr>
      </p:pic>
    </p:spTree>
    <p:extLst>
      <p:ext uri="{BB962C8B-B14F-4D97-AF65-F5344CB8AC3E}">
        <p14:creationId xmlns:p14="http://schemas.microsoft.com/office/powerpoint/2010/main" xmlns="" val="27494620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0"/>
            <a:ext cx="9144000" cy="777875"/>
          </a:xfrm>
          <a:prstGeom prst="rect">
            <a:avLst/>
          </a:prstGeom>
          <a:solidFill>
            <a:srgbClr val="CC33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l-GR"/>
          </a:p>
        </p:txBody>
      </p:sp>
      <p:sp>
        <p:nvSpPr>
          <p:cNvPr id="11" name="Text Placeholder 2"/>
          <p:cNvSpPr txBox="1">
            <a:spLocks/>
          </p:cNvSpPr>
          <p:nvPr/>
        </p:nvSpPr>
        <p:spPr>
          <a:xfrm>
            <a:off x="1192256" y="6259945"/>
            <a:ext cx="4270375" cy="4318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l-GR" altLang="en-US" sz="900" dirty="0" smtClean="0">
                <a:cs typeface="Arial" charset="0"/>
              </a:rPr>
              <a:t>Το Πρόγραμμα αυτό έλαβε χρηματοδότηση από την Ευρωπαϊκή Ένωση στα πλαίσια του Προγράμματος έρευνας και καινοτομίας</a:t>
            </a:r>
            <a:r>
              <a:rPr lang="en-US" altLang="en-US" sz="900" dirty="0" smtClean="0">
                <a:cs typeface="Arial" charset="0"/>
              </a:rPr>
              <a:t> HORIZON  2020 </a:t>
            </a:r>
            <a:r>
              <a:rPr lang="el-GR" altLang="en-US" sz="900" dirty="0" smtClean="0">
                <a:cs typeface="Arial" charset="0"/>
              </a:rPr>
              <a:t>με αρ. 649493</a:t>
            </a:r>
            <a:r>
              <a:rPr lang="en-US" altLang="en-US" sz="900" dirty="0" smtClean="0">
                <a:cs typeface="Arial" charset="0"/>
              </a:rPr>
              <a:t> </a:t>
            </a:r>
            <a:endParaRPr lang="el-GR" altLang="en-US" sz="900" dirty="0">
              <a:cs typeface="Arial" charset="0"/>
            </a:endParaRPr>
          </a:p>
        </p:txBody>
      </p:sp>
      <p:sp>
        <p:nvSpPr>
          <p:cNvPr id="4" name="Title 3"/>
          <p:cNvSpPr txBox="1">
            <a:spLocks/>
          </p:cNvSpPr>
          <p:nvPr/>
        </p:nvSpPr>
        <p:spPr bwMode="auto">
          <a:xfrm>
            <a:off x="355063" y="85305"/>
            <a:ext cx="8597868" cy="63797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l-GR" sz="2800" b="1" dirty="0" smtClean="0">
                <a:solidFill>
                  <a:schemeClr val="bg1"/>
                </a:solidFill>
                <a:latin typeface="+mn-lt"/>
              </a:rPr>
              <a:t>Συμπεράσματα </a:t>
            </a:r>
            <a:endParaRPr lang="en-US" sz="2800" b="1" dirty="0">
              <a:solidFill>
                <a:schemeClr val="bg1"/>
              </a:solidFill>
              <a:latin typeface="+mn-lt"/>
            </a:endParaRPr>
          </a:p>
        </p:txBody>
      </p:sp>
      <p:graphicFrame>
        <p:nvGraphicFramePr>
          <p:cNvPr id="8" name="7 - Θέση περιεχομένου"/>
          <p:cNvGraphicFramePr>
            <a:graphicFrameLocks noGrp="1"/>
          </p:cNvGraphicFramePr>
          <p:nvPr>
            <p:ph idx="1"/>
          </p:nvPr>
        </p:nvGraphicFramePr>
        <p:xfrm>
          <a:off x="354842" y="914400"/>
          <a:ext cx="8611737" cy="47494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5712140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22990" y="1341066"/>
            <a:ext cx="4498019" cy="34951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0" y="0"/>
            <a:ext cx="9144000" cy="777875"/>
          </a:xfrm>
          <a:prstGeom prst="rect">
            <a:avLst/>
          </a:prstGeom>
          <a:solidFill>
            <a:srgbClr val="CC33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l-GR" sz="2800" b="1" i="1" dirty="0"/>
          </a:p>
        </p:txBody>
      </p:sp>
      <p:sp>
        <p:nvSpPr>
          <p:cNvPr id="22534" name="TextBox 7"/>
          <p:cNvSpPr txBox="1">
            <a:spLocks noChangeArrowheads="1"/>
          </p:cNvSpPr>
          <p:nvPr/>
        </p:nvSpPr>
        <p:spPr bwMode="auto">
          <a:xfrm>
            <a:off x="1684700" y="668691"/>
            <a:ext cx="5759355" cy="1569660"/>
          </a:xfrm>
          <a:prstGeom prst="rect">
            <a:avLst/>
          </a:prstGeom>
          <a:noFill/>
          <a:ln w="9525">
            <a:noFill/>
            <a:miter lim="800000"/>
            <a:headEnd/>
            <a:tailEnd/>
          </a:ln>
        </p:spPr>
        <p:txBody>
          <a:bodyPr wrap="square">
            <a:spAutoFit/>
          </a:bodyPr>
          <a:lstStyle/>
          <a:p>
            <a:pPr algn="ctr" eaLnBrk="1" hangingPunct="1"/>
            <a:r>
              <a:rPr lang="el-GR" altLang="en-US" sz="3200" i="1" dirty="0" smtClean="0">
                <a:solidFill>
                  <a:srgbClr val="CC3366"/>
                </a:solidFill>
                <a:effectLst>
                  <a:outerShdw blurRad="38100" dist="38100" dir="2700000" algn="tl">
                    <a:srgbClr val="000000">
                      <a:alpha val="43137"/>
                    </a:srgbClr>
                  </a:outerShdw>
                </a:effectLst>
                <a:latin typeface="+mn-lt"/>
                <a:cs typeface="Arial" charset="0"/>
              </a:rPr>
              <a:t>Ευχαριστούμε πολύ!</a:t>
            </a:r>
          </a:p>
          <a:p>
            <a:pPr algn="ctr" eaLnBrk="1" hangingPunct="1"/>
            <a:endParaRPr lang="el-GR" altLang="en-US" sz="3200" i="1" dirty="0" smtClean="0">
              <a:solidFill>
                <a:srgbClr val="CC3366"/>
              </a:solidFill>
              <a:effectLst>
                <a:outerShdw blurRad="38100" dist="38100" dir="2700000" algn="tl">
                  <a:srgbClr val="000000">
                    <a:alpha val="43137"/>
                  </a:srgbClr>
                </a:outerShdw>
              </a:effectLst>
              <a:latin typeface="+mn-lt"/>
              <a:cs typeface="Arial" charset="0"/>
            </a:endParaRPr>
          </a:p>
          <a:p>
            <a:pPr algn="ctr" eaLnBrk="1" hangingPunct="1"/>
            <a:endParaRPr lang="en-US" altLang="en-US" sz="3200" i="1" dirty="0">
              <a:solidFill>
                <a:srgbClr val="CC3366"/>
              </a:solidFill>
              <a:effectLst>
                <a:outerShdw blurRad="38100" dist="38100" dir="2700000" algn="tl">
                  <a:srgbClr val="000000">
                    <a:alpha val="43137"/>
                  </a:srgbClr>
                </a:outerShdw>
              </a:effectLst>
              <a:latin typeface="+mn-lt"/>
              <a:cs typeface="Arial" charset="0"/>
            </a:endParaRPr>
          </a:p>
        </p:txBody>
      </p:sp>
      <p:sp>
        <p:nvSpPr>
          <p:cNvPr id="6" name="5 - Ορθογώνιο"/>
          <p:cNvSpPr/>
          <p:nvPr/>
        </p:nvSpPr>
        <p:spPr>
          <a:xfrm>
            <a:off x="5892048" y="4815494"/>
            <a:ext cx="2416628" cy="738664"/>
          </a:xfrm>
          <a:prstGeom prst="rect">
            <a:avLst/>
          </a:prstGeom>
        </p:spPr>
        <p:txBody>
          <a:bodyPr wrap="square">
            <a:spAutoFit/>
          </a:bodyPr>
          <a:lstStyle/>
          <a:p>
            <a:pPr algn="ctr" eaLnBrk="1" hangingPunct="1"/>
            <a:r>
              <a:rPr lang="el-GR" altLang="en-US" sz="1400" i="1" dirty="0" smtClean="0">
                <a:solidFill>
                  <a:srgbClr val="CC3366"/>
                </a:solidFill>
                <a:effectLst>
                  <a:outerShdw blurRad="38100" dist="38100" dir="2700000" algn="tl">
                    <a:srgbClr val="000000">
                      <a:alpha val="43137"/>
                    </a:srgbClr>
                  </a:outerShdw>
                </a:effectLst>
                <a:latin typeface="+mn-lt"/>
                <a:cs typeface="Arial" charset="0"/>
              </a:rPr>
              <a:t>Άννα Καγιαμπάκη</a:t>
            </a:r>
          </a:p>
          <a:p>
            <a:pPr algn="ctr" eaLnBrk="1" hangingPunct="1"/>
            <a:r>
              <a:rPr lang="el-GR" altLang="en-US" sz="1400" i="1" dirty="0" smtClean="0">
                <a:solidFill>
                  <a:srgbClr val="CC3366"/>
                </a:solidFill>
                <a:effectLst>
                  <a:outerShdw blurRad="38100" dist="38100" dir="2700000" algn="tl">
                    <a:srgbClr val="000000">
                      <a:alpha val="43137"/>
                    </a:srgbClr>
                  </a:outerShdw>
                </a:effectLst>
                <a:latin typeface="+mn-lt"/>
                <a:cs typeface="Arial" charset="0"/>
              </a:rPr>
              <a:t>Τηλ. 2813-410118</a:t>
            </a:r>
          </a:p>
          <a:p>
            <a:pPr algn="ctr" eaLnBrk="1" hangingPunct="1"/>
            <a:r>
              <a:rPr lang="en-US" altLang="en-US" sz="1400" i="1" dirty="0" smtClean="0">
                <a:solidFill>
                  <a:srgbClr val="CC3366"/>
                </a:solidFill>
                <a:effectLst>
                  <a:outerShdw blurRad="38100" dist="38100" dir="2700000" algn="tl">
                    <a:srgbClr val="000000">
                      <a:alpha val="43137"/>
                    </a:srgbClr>
                  </a:outerShdw>
                </a:effectLst>
                <a:latin typeface="+mn-lt"/>
                <a:cs typeface="Arial" charset="0"/>
              </a:rPr>
              <a:t>kagiampaki@crete.gov.gr</a:t>
            </a:r>
          </a:p>
        </p:txBody>
      </p:sp>
      <p:sp>
        <p:nvSpPr>
          <p:cNvPr id="7" name="6 - Ορθογώνιο"/>
          <p:cNvSpPr/>
          <p:nvPr/>
        </p:nvSpPr>
        <p:spPr>
          <a:xfrm>
            <a:off x="1198163" y="4836206"/>
            <a:ext cx="2810493" cy="738664"/>
          </a:xfrm>
          <a:prstGeom prst="rect">
            <a:avLst/>
          </a:prstGeom>
        </p:spPr>
        <p:txBody>
          <a:bodyPr wrap="square">
            <a:spAutoFit/>
          </a:bodyPr>
          <a:lstStyle/>
          <a:p>
            <a:pPr algn="ctr" eaLnBrk="1" hangingPunct="1"/>
            <a:r>
              <a:rPr lang="el-GR" altLang="en-US" sz="1400" i="1" dirty="0" smtClean="0">
                <a:solidFill>
                  <a:srgbClr val="CC3366"/>
                </a:solidFill>
                <a:effectLst>
                  <a:outerShdw blurRad="38100" dist="38100" dir="2700000" algn="tl">
                    <a:srgbClr val="000000">
                      <a:alpha val="43137"/>
                    </a:srgbClr>
                  </a:outerShdw>
                </a:effectLst>
                <a:latin typeface="+mn-lt"/>
                <a:cs typeface="Arial" charset="0"/>
              </a:rPr>
              <a:t>Ελένη Αγγελογιαννάκη</a:t>
            </a:r>
          </a:p>
          <a:p>
            <a:pPr algn="ctr" eaLnBrk="1" hangingPunct="1"/>
            <a:r>
              <a:rPr lang="el-GR" altLang="en-US" sz="1400" i="1" dirty="0" smtClean="0">
                <a:solidFill>
                  <a:srgbClr val="CC3366"/>
                </a:solidFill>
                <a:effectLst>
                  <a:outerShdw blurRad="38100" dist="38100" dir="2700000" algn="tl">
                    <a:srgbClr val="000000">
                      <a:alpha val="43137"/>
                    </a:srgbClr>
                  </a:outerShdw>
                </a:effectLst>
                <a:latin typeface="+mn-lt"/>
                <a:cs typeface="Arial" charset="0"/>
              </a:rPr>
              <a:t>Τηλ. 28</a:t>
            </a:r>
            <a:r>
              <a:rPr lang="en-US" altLang="en-US" sz="1400" i="1" dirty="0" smtClean="0">
                <a:solidFill>
                  <a:srgbClr val="CC3366"/>
                </a:solidFill>
                <a:effectLst>
                  <a:outerShdw blurRad="38100" dist="38100" dir="2700000" algn="tl">
                    <a:srgbClr val="000000">
                      <a:alpha val="43137"/>
                    </a:srgbClr>
                  </a:outerShdw>
                </a:effectLst>
                <a:latin typeface="+mn-lt"/>
                <a:cs typeface="Arial" charset="0"/>
              </a:rPr>
              <a:t>2</a:t>
            </a:r>
            <a:r>
              <a:rPr lang="el-GR" altLang="en-US" sz="1400" i="1" dirty="0" smtClean="0">
                <a:solidFill>
                  <a:srgbClr val="CC3366"/>
                </a:solidFill>
                <a:effectLst>
                  <a:outerShdw blurRad="38100" dist="38100" dir="2700000" algn="tl">
                    <a:srgbClr val="000000">
                      <a:alpha val="43137"/>
                    </a:srgbClr>
                  </a:outerShdw>
                </a:effectLst>
                <a:latin typeface="+mn-lt"/>
                <a:cs typeface="Arial" charset="0"/>
              </a:rPr>
              <a:t>13-4</a:t>
            </a:r>
            <a:r>
              <a:rPr lang="en-US" altLang="en-US" sz="1400" i="1" dirty="0" smtClean="0">
                <a:solidFill>
                  <a:srgbClr val="CC3366"/>
                </a:solidFill>
                <a:effectLst>
                  <a:outerShdw blurRad="38100" dist="38100" dir="2700000" algn="tl">
                    <a:srgbClr val="000000">
                      <a:alpha val="43137"/>
                    </a:srgbClr>
                  </a:outerShdw>
                </a:effectLst>
                <a:latin typeface="+mn-lt"/>
                <a:cs typeface="Arial" charset="0"/>
              </a:rPr>
              <a:t>5813</a:t>
            </a:r>
            <a:endParaRPr lang="el-GR" altLang="en-US" sz="1400" i="1" dirty="0" smtClean="0">
              <a:solidFill>
                <a:srgbClr val="CC3366"/>
              </a:solidFill>
              <a:effectLst>
                <a:outerShdw blurRad="38100" dist="38100" dir="2700000" algn="tl">
                  <a:srgbClr val="000000">
                    <a:alpha val="43137"/>
                  </a:srgbClr>
                </a:outerShdw>
              </a:effectLst>
              <a:latin typeface="+mn-lt"/>
              <a:cs typeface="Arial" charset="0"/>
            </a:endParaRPr>
          </a:p>
          <a:p>
            <a:pPr algn="ctr" eaLnBrk="1" hangingPunct="1"/>
            <a:r>
              <a:rPr lang="en-US" altLang="en-US" sz="1400" i="1" dirty="0" smtClean="0">
                <a:solidFill>
                  <a:srgbClr val="CC3366"/>
                </a:solidFill>
                <a:effectLst>
                  <a:outerShdw blurRad="38100" dist="38100" dir="2700000" algn="tl">
                    <a:srgbClr val="000000">
                      <a:alpha val="43137"/>
                    </a:srgbClr>
                  </a:outerShdw>
                </a:effectLst>
                <a:latin typeface="+mn-lt"/>
                <a:cs typeface="Arial" charset="0"/>
              </a:rPr>
              <a:t>aggelogiannaki@crete.gov.gr</a:t>
            </a:r>
          </a:p>
        </p:txBody>
      </p:sp>
      <p:sp>
        <p:nvSpPr>
          <p:cNvPr id="8" name="Text Placeholder 2"/>
          <p:cNvSpPr txBox="1">
            <a:spLocks/>
          </p:cNvSpPr>
          <p:nvPr/>
        </p:nvSpPr>
        <p:spPr>
          <a:xfrm>
            <a:off x="1192256" y="6259945"/>
            <a:ext cx="4270375" cy="4318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l-GR" altLang="en-US" sz="900" dirty="0" smtClean="0">
                <a:cs typeface="Arial" charset="0"/>
              </a:rPr>
              <a:t>Το Πρόγραμμα αυτό έλαβε χρηματοδότηση από την Ευρωπαϊκή Ένωση στα πλαίσια του Προγράμματος έρευνας και καινοτομίας</a:t>
            </a:r>
            <a:r>
              <a:rPr lang="en-US" altLang="en-US" sz="900" dirty="0" smtClean="0">
                <a:cs typeface="Arial" charset="0"/>
              </a:rPr>
              <a:t> HORIZON  2020 </a:t>
            </a:r>
            <a:r>
              <a:rPr lang="el-GR" altLang="en-US" sz="900" dirty="0" smtClean="0">
                <a:cs typeface="Arial" charset="0"/>
              </a:rPr>
              <a:t>με αρ. 649493</a:t>
            </a:r>
            <a:r>
              <a:rPr lang="en-US" altLang="en-US" sz="900" dirty="0" smtClean="0">
                <a:cs typeface="Arial" charset="0"/>
              </a:rPr>
              <a:t> </a:t>
            </a:r>
            <a:endParaRPr lang="el-GR" altLang="en-US" sz="900" dirty="0">
              <a:cs typeface="Arial" charset="0"/>
            </a:endParaRPr>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38272" y="1854738"/>
            <a:ext cx="2316163"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5 - Ορθογώνιο"/>
          <p:cNvSpPr/>
          <p:nvPr/>
        </p:nvSpPr>
        <p:spPr>
          <a:xfrm>
            <a:off x="3735701" y="4815494"/>
            <a:ext cx="2416628" cy="738664"/>
          </a:xfrm>
          <a:prstGeom prst="rect">
            <a:avLst/>
          </a:prstGeom>
        </p:spPr>
        <p:txBody>
          <a:bodyPr wrap="square">
            <a:spAutoFit/>
          </a:bodyPr>
          <a:lstStyle/>
          <a:p>
            <a:pPr algn="ctr" eaLnBrk="1" hangingPunct="1"/>
            <a:r>
              <a:rPr lang="el-GR" altLang="en-US" sz="1400" i="1" dirty="0" smtClean="0">
                <a:solidFill>
                  <a:srgbClr val="CC3366"/>
                </a:solidFill>
                <a:effectLst>
                  <a:outerShdw blurRad="38100" dist="38100" dir="2700000" algn="tl">
                    <a:srgbClr val="000000">
                      <a:alpha val="43137"/>
                    </a:srgbClr>
                  </a:outerShdw>
                </a:effectLst>
                <a:latin typeface="+mn-lt"/>
                <a:cs typeface="Arial" charset="0"/>
              </a:rPr>
              <a:t>Νίκος </a:t>
            </a:r>
            <a:r>
              <a:rPr lang="el-GR" altLang="en-US" sz="1400" i="1" dirty="0" err="1" smtClean="0">
                <a:solidFill>
                  <a:srgbClr val="CC3366"/>
                </a:solidFill>
                <a:effectLst>
                  <a:outerShdw blurRad="38100" dist="38100" dir="2700000" algn="tl">
                    <a:srgbClr val="000000">
                      <a:alpha val="43137"/>
                    </a:srgbClr>
                  </a:outerShdw>
                </a:effectLst>
                <a:latin typeface="+mn-lt"/>
                <a:cs typeface="Arial" charset="0"/>
              </a:rPr>
              <a:t>Βότσογλου</a:t>
            </a:r>
            <a:endParaRPr lang="el-GR" altLang="en-US" sz="1400" i="1" dirty="0" smtClean="0">
              <a:solidFill>
                <a:srgbClr val="CC3366"/>
              </a:solidFill>
              <a:effectLst>
                <a:outerShdw blurRad="38100" dist="38100" dir="2700000" algn="tl">
                  <a:srgbClr val="000000">
                    <a:alpha val="43137"/>
                  </a:srgbClr>
                </a:outerShdw>
              </a:effectLst>
              <a:latin typeface="+mn-lt"/>
              <a:cs typeface="Arial" charset="0"/>
            </a:endParaRPr>
          </a:p>
          <a:p>
            <a:pPr algn="ctr" eaLnBrk="1" hangingPunct="1"/>
            <a:r>
              <a:rPr lang="el-GR" altLang="en-US" sz="1400" i="1" dirty="0" smtClean="0">
                <a:solidFill>
                  <a:srgbClr val="CC3366"/>
                </a:solidFill>
                <a:effectLst>
                  <a:outerShdw blurRad="38100" dist="38100" dir="2700000" algn="tl">
                    <a:srgbClr val="000000">
                      <a:alpha val="43137"/>
                    </a:srgbClr>
                  </a:outerShdw>
                </a:effectLst>
                <a:latin typeface="+mn-lt"/>
                <a:cs typeface="Arial" charset="0"/>
              </a:rPr>
              <a:t>Τηλ. 283134077</a:t>
            </a:r>
          </a:p>
          <a:p>
            <a:pPr algn="ctr" eaLnBrk="1" hangingPunct="1"/>
            <a:r>
              <a:rPr lang="en-US" altLang="en-US" sz="1400" i="1" dirty="0" smtClean="0">
                <a:solidFill>
                  <a:srgbClr val="CC3366"/>
                </a:solidFill>
                <a:effectLst>
                  <a:outerShdw blurRad="38100" dist="38100" dir="2700000" algn="tl">
                    <a:srgbClr val="000000">
                      <a:alpha val="43137"/>
                    </a:srgbClr>
                  </a:outerShdw>
                </a:effectLst>
                <a:latin typeface="+mn-lt"/>
                <a:cs typeface="Arial" charset="0"/>
              </a:rPr>
              <a:t>votsoglou@crete.gov.gr</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8"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924014" y="3290014"/>
            <a:ext cx="3206338" cy="2183275"/>
          </a:xfrm>
          <a:prstGeom prst="rect">
            <a:avLst/>
          </a:prstGeom>
        </p:spPr>
      </p:pic>
      <p:sp>
        <p:nvSpPr>
          <p:cNvPr id="3" name="Rectangle 2"/>
          <p:cNvSpPr/>
          <p:nvPr/>
        </p:nvSpPr>
        <p:spPr>
          <a:xfrm>
            <a:off x="0" y="0"/>
            <a:ext cx="9144000" cy="777875"/>
          </a:xfrm>
          <a:prstGeom prst="rect">
            <a:avLst/>
          </a:prstGeom>
          <a:solidFill>
            <a:srgbClr val="CC33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l-GR" dirty="0"/>
          </a:p>
        </p:txBody>
      </p:sp>
      <p:sp>
        <p:nvSpPr>
          <p:cNvPr id="4" name="Title 3"/>
          <p:cNvSpPr>
            <a:spLocks noGrp="1"/>
          </p:cNvSpPr>
          <p:nvPr>
            <p:ph type="title"/>
          </p:nvPr>
        </p:nvSpPr>
        <p:spPr>
          <a:xfrm>
            <a:off x="137322" y="92121"/>
            <a:ext cx="7886700" cy="637978"/>
          </a:xfrm>
        </p:spPr>
        <p:txBody>
          <a:bodyPr/>
          <a:lstStyle/>
          <a:p>
            <a:r>
              <a:rPr lang="el-GR" sz="2800" b="1" dirty="0" smtClean="0">
                <a:solidFill>
                  <a:schemeClr val="bg1"/>
                </a:solidFill>
                <a:latin typeface="+mn-lt"/>
              </a:rPr>
              <a:t>Τα δεδομένα</a:t>
            </a:r>
            <a:endParaRPr lang="en-US" sz="2800" b="1" dirty="0">
              <a:solidFill>
                <a:schemeClr val="bg1"/>
              </a:solidFill>
              <a:latin typeface="+mn-lt"/>
            </a:endParaRPr>
          </a:p>
        </p:txBody>
      </p:sp>
      <p:graphicFrame>
        <p:nvGraphicFramePr>
          <p:cNvPr id="28" name="27 - Διάγραμμα"/>
          <p:cNvGraphicFramePr/>
          <p:nvPr/>
        </p:nvGraphicFramePr>
        <p:xfrm>
          <a:off x="0" y="846161"/>
          <a:ext cx="5704765" cy="47494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6"/>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932510" y="1009932"/>
            <a:ext cx="3195638" cy="2126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7" name="Text Placeholder 2"/>
          <p:cNvSpPr txBox="1">
            <a:spLocks/>
          </p:cNvSpPr>
          <p:nvPr/>
        </p:nvSpPr>
        <p:spPr>
          <a:xfrm>
            <a:off x="1192256" y="6259945"/>
            <a:ext cx="4270375" cy="4318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l-GR" altLang="en-US" sz="900" dirty="0" smtClean="0">
                <a:cs typeface="Arial" charset="0"/>
              </a:rPr>
              <a:t>Το Πρόγραμμα αυτό έλαβε χρηματοδότηση από την Ευρωπαϊκή Ένωση στα πλαίσια του Προγράμματος έρευνας και καινοτομίας</a:t>
            </a:r>
            <a:r>
              <a:rPr lang="en-US" altLang="en-US" sz="900" dirty="0" smtClean="0">
                <a:cs typeface="Arial" charset="0"/>
              </a:rPr>
              <a:t> HORIZON 2020 </a:t>
            </a:r>
            <a:r>
              <a:rPr lang="el-GR" altLang="en-US" sz="900" dirty="0" smtClean="0">
                <a:cs typeface="Arial" charset="0"/>
              </a:rPr>
              <a:t>με </a:t>
            </a:r>
            <a:r>
              <a:rPr lang="el-GR" altLang="en-US" sz="900" dirty="0" err="1" smtClean="0">
                <a:cs typeface="Arial" charset="0"/>
              </a:rPr>
              <a:t>Νο</a:t>
            </a:r>
            <a:r>
              <a:rPr lang="el-GR" altLang="en-US" sz="900" dirty="0" smtClean="0">
                <a:cs typeface="Arial" charset="0"/>
              </a:rPr>
              <a:t> 649493</a:t>
            </a:r>
            <a:endParaRPr lang="el-GR" altLang="en-US" sz="900" dirty="0">
              <a:cs typeface="Arial"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80584"/>
            <a:ext cx="9144000" cy="6096000"/>
          </a:xfrm>
          <a:prstGeom prst="rect">
            <a:avLst/>
          </a:prstGeom>
        </p:spPr>
      </p:pic>
      <p:sp>
        <p:nvSpPr>
          <p:cNvPr id="8" name="Rectangle 7"/>
          <p:cNvSpPr/>
          <p:nvPr/>
        </p:nvSpPr>
        <p:spPr>
          <a:xfrm>
            <a:off x="1" y="475335"/>
            <a:ext cx="9144000" cy="547597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Rectangle 2"/>
          <p:cNvSpPr/>
          <p:nvPr/>
        </p:nvSpPr>
        <p:spPr>
          <a:xfrm>
            <a:off x="0" y="0"/>
            <a:ext cx="9144000" cy="778043"/>
          </a:xfrm>
          <a:prstGeom prst="rect">
            <a:avLst/>
          </a:prstGeom>
          <a:solidFill>
            <a:srgbClr val="CC33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l-GR" dirty="0">
              <a:solidFill>
                <a:prstClr val="white"/>
              </a:solidFill>
            </a:endParaRPr>
          </a:p>
        </p:txBody>
      </p:sp>
      <p:sp>
        <p:nvSpPr>
          <p:cNvPr id="5" name="Text Placeholder 2"/>
          <p:cNvSpPr txBox="1">
            <a:spLocks/>
          </p:cNvSpPr>
          <p:nvPr/>
        </p:nvSpPr>
        <p:spPr>
          <a:xfrm>
            <a:off x="1215297" y="6171835"/>
            <a:ext cx="3747476" cy="4321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en-US" sz="800" i="1" dirty="0">
                <a:solidFill>
                  <a:prstClr val="black">
                    <a:lumMod val="95000"/>
                    <a:lumOff val="5000"/>
                  </a:prstClr>
                </a:solidFill>
                <a:latin typeface="Arial" panose="020B0604020202020204" pitchFamily="34" charset="0"/>
                <a:cs typeface="Arial" panose="020B0604020202020204" pitchFamily="34" charset="0"/>
              </a:rPr>
              <a:t>This project has received funding from the European Union’s Horizon 2020 research and innovation </a:t>
            </a:r>
            <a:r>
              <a:rPr lang="en-US" sz="800" i="1" dirty="0" err="1">
                <a:solidFill>
                  <a:prstClr val="black">
                    <a:lumMod val="95000"/>
                    <a:lumOff val="5000"/>
                  </a:prstClr>
                </a:solidFill>
                <a:latin typeface="Arial" panose="020B0604020202020204" pitchFamily="34" charset="0"/>
                <a:cs typeface="Arial" panose="020B0604020202020204" pitchFamily="34" charset="0"/>
              </a:rPr>
              <a:t>programme</a:t>
            </a:r>
            <a:r>
              <a:rPr lang="en-US" sz="800" i="1" dirty="0">
                <a:solidFill>
                  <a:prstClr val="black">
                    <a:lumMod val="95000"/>
                    <a:lumOff val="5000"/>
                  </a:prstClr>
                </a:solidFill>
                <a:latin typeface="Arial" panose="020B0604020202020204" pitchFamily="34" charset="0"/>
                <a:cs typeface="Arial" panose="020B0604020202020204" pitchFamily="34" charset="0"/>
              </a:rPr>
              <a:t> under grant agreement No 649493</a:t>
            </a:r>
            <a:endParaRPr lang="el-GR" sz="800" i="1" dirty="0">
              <a:solidFill>
                <a:prstClr val="black">
                  <a:lumMod val="95000"/>
                  <a:lumOff val="5000"/>
                </a:prstClr>
              </a:solidFill>
              <a:latin typeface="Arial" panose="020B0604020202020204" pitchFamily="34" charset="0"/>
              <a:cs typeface="Arial" panose="020B0604020202020204" pitchFamily="34" charset="0"/>
            </a:endParaRPr>
          </a:p>
        </p:txBody>
      </p:sp>
      <p:sp>
        <p:nvSpPr>
          <p:cNvPr id="4" name="Footer Placeholder 1"/>
          <p:cNvSpPr txBox="1">
            <a:spLocks/>
          </p:cNvSpPr>
          <p:nvPr/>
        </p:nvSpPr>
        <p:spPr>
          <a:xfrm>
            <a:off x="-3013959" y="0"/>
            <a:ext cx="1590515" cy="651547"/>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l-GR" sz="1400" b="1" dirty="0">
              <a:solidFill>
                <a:prstClr val="white"/>
              </a:solidFill>
              <a:latin typeface="Arial" panose="020B0604020202020204" pitchFamily="34" charset="0"/>
              <a:cs typeface="Arial" panose="020B0604020202020204" pitchFamily="34" charset="0"/>
            </a:endParaRPr>
          </a:p>
        </p:txBody>
      </p:sp>
      <p:sp>
        <p:nvSpPr>
          <p:cNvPr id="6" name="Title 1"/>
          <p:cNvSpPr>
            <a:spLocks noGrp="1"/>
          </p:cNvSpPr>
          <p:nvPr>
            <p:ph type="title"/>
          </p:nvPr>
        </p:nvSpPr>
        <p:spPr>
          <a:xfrm>
            <a:off x="237505" y="220444"/>
            <a:ext cx="8748351" cy="344861"/>
          </a:xfrm>
          <a:noFill/>
        </p:spPr>
        <p:txBody>
          <a:bodyPr>
            <a:noAutofit/>
          </a:bodyPr>
          <a:lstStyle/>
          <a:p>
            <a:pPr>
              <a:lnSpc>
                <a:spcPct val="80000"/>
              </a:lnSpc>
            </a:pPr>
            <a:r>
              <a:rPr lang="en-US" sz="2800" b="1" dirty="0" smtClean="0">
                <a:solidFill>
                  <a:schemeClr val="bg1"/>
                </a:solidFill>
                <a:latin typeface="+mn-lt"/>
                <a:cs typeface="Arial" panose="020B0604020202020204" pitchFamily="34" charset="0"/>
              </a:rPr>
              <a:t>O</a:t>
            </a:r>
            <a:r>
              <a:rPr lang="el-GR" sz="2800" b="1" dirty="0" smtClean="0">
                <a:solidFill>
                  <a:schemeClr val="bg1"/>
                </a:solidFill>
                <a:latin typeface="+mn-lt"/>
                <a:cs typeface="Arial" panose="020B0604020202020204" pitchFamily="34" charset="0"/>
              </a:rPr>
              <a:t>ι Στόχοι </a:t>
            </a:r>
            <a:endParaRPr lang="el-GR" sz="2800" b="1" dirty="0">
              <a:solidFill>
                <a:schemeClr val="bg1"/>
              </a:solidFill>
              <a:latin typeface="+mn-lt"/>
              <a:cs typeface="Arial" panose="020B0604020202020204" pitchFamily="34" charset="0"/>
            </a:endParaRPr>
          </a:p>
        </p:txBody>
      </p:sp>
      <p:sp>
        <p:nvSpPr>
          <p:cNvPr id="2" name="TextBox 1"/>
          <p:cNvSpPr txBox="1"/>
          <p:nvPr/>
        </p:nvSpPr>
        <p:spPr>
          <a:xfrm>
            <a:off x="237506" y="805543"/>
            <a:ext cx="8906494" cy="1631216"/>
          </a:xfrm>
          <a:prstGeom prst="rect">
            <a:avLst/>
          </a:prstGeom>
          <a:noFill/>
        </p:spPr>
        <p:txBody>
          <a:bodyPr wrap="square" rtlCol="0">
            <a:spAutoFit/>
          </a:bodyPr>
          <a:lstStyle/>
          <a:p>
            <a:pPr algn="ctr"/>
            <a:r>
              <a:rPr lang="el-GR" sz="2400" b="1" dirty="0" smtClean="0">
                <a:solidFill>
                  <a:srgbClr val="CC3366"/>
                </a:solidFill>
              </a:rPr>
              <a:t>Η προώθηση της κοινωνικής και πολιτικής συμμετοχής </a:t>
            </a:r>
          </a:p>
          <a:p>
            <a:pPr algn="ctr"/>
            <a:r>
              <a:rPr lang="el-GR" sz="2400" b="1" dirty="0" smtClean="0">
                <a:solidFill>
                  <a:srgbClr val="CC3366"/>
                </a:solidFill>
              </a:rPr>
              <a:t>των νέων ανθρώπων </a:t>
            </a:r>
          </a:p>
          <a:p>
            <a:pPr algn="ctr"/>
            <a:r>
              <a:rPr lang="el-GR" sz="2400" b="1" dirty="0" smtClean="0">
                <a:solidFill>
                  <a:srgbClr val="CC3366"/>
                </a:solidFill>
              </a:rPr>
              <a:t>στις διαδικασίες λήψης αποφάσεων </a:t>
            </a:r>
          </a:p>
          <a:p>
            <a:pPr algn="ctr"/>
            <a:r>
              <a:rPr lang="el-GR" sz="2400" b="1" dirty="0" smtClean="0">
                <a:solidFill>
                  <a:srgbClr val="CC3366"/>
                </a:solidFill>
              </a:rPr>
              <a:t>για περιβαλλοντικά θέματα</a:t>
            </a:r>
            <a:r>
              <a:rPr lang="en-US" sz="2400" dirty="0" smtClean="0">
                <a:solidFill>
                  <a:srgbClr val="CC3366"/>
                </a:solidFill>
              </a:rPr>
              <a:t> </a:t>
            </a:r>
            <a:endParaRPr lang="el-GR" sz="2400" dirty="0">
              <a:solidFill>
                <a:srgbClr val="CC3366"/>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5662367"/>
            <a:ext cx="9144000" cy="1196578"/>
          </a:xfrm>
          <a:prstGeom prst="rect">
            <a:avLst/>
          </a:prstGeom>
        </p:spPr>
      </p:pic>
      <p:cxnSp>
        <p:nvCxnSpPr>
          <p:cNvPr id="12" name="Straight Connector 11"/>
          <p:cNvCxnSpPr/>
          <p:nvPr/>
        </p:nvCxnSpPr>
        <p:spPr>
          <a:xfrm>
            <a:off x="2377440" y="2405939"/>
            <a:ext cx="4505498" cy="0"/>
          </a:xfrm>
          <a:prstGeom prst="line">
            <a:avLst/>
          </a:prstGeom>
          <a:ln w="12700">
            <a:solidFill>
              <a:srgbClr val="CC3366"/>
            </a:solidFill>
          </a:ln>
        </p:spPr>
        <p:style>
          <a:lnRef idx="1">
            <a:schemeClr val="accent1"/>
          </a:lnRef>
          <a:fillRef idx="0">
            <a:schemeClr val="accent1"/>
          </a:fillRef>
          <a:effectRef idx="0">
            <a:schemeClr val="accent1"/>
          </a:effectRef>
          <a:fontRef idx="minor">
            <a:schemeClr val="tx1"/>
          </a:fontRef>
        </p:style>
      </p:cxnSp>
      <p:sp>
        <p:nvSpPr>
          <p:cNvPr id="14" name="13 - Ορθογώνιο"/>
          <p:cNvSpPr/>
          <p:nvPr/>
        </p:nvSpPr>
        <p:spPr>
          <a:xfrm>
            <a:off x="3319154" y="5884661"/>
            <a:ext cx="4572000" cy="369332"/>
          </a:xfrm>
          <a:prstGeom prst="rect">
            <a:avLst/>
          </a:prstGeom>
        </p:spPr>
        <p:txBody>
          <a:bodyPr>
            <a:spAutoFit/>
          </a:bodyPr>
          <a:lstStyle/>
          <a:p>
            <a:pPr algn="ctr"/>
            <a:r>
              <a:rPr lang="el-GR" dirty="0" smtClean="0"/>
              <a:t> </a:t>
            </a:r>
            <a:endParaRPr lang="el-GR" dirty="0">
              <a:solidFill>
                <a:prstClr val="white"/>
              </a:solidFill>
            </a:endParaRPr>
          </a:p>
        </p:txBody>
      </p:sp>
      <p:pic>
        <p:nvPicPr>
          <p:cNvPr id="53250" name="Picture 2" descr="Αποτέλεσμα εικόνας για youth"/>
          <p:cNvPicPr>
            <a:picLocks noChangeAspect="1" noChangeArrowheads="1"/>
          </p:cNvPicPr>
          <p:nvPr/>
        </p:nvPicPr>
        <p:blipFill>
          <a:blip r:embed="rId5" cstate="print"/>
          <a:srcRect/>
          <a:stretch>
            <a:fillRect/>
          </a:stretch>
        </p:blipFill>
        <p:spPr bwMode="auto">
          <a:xfrm>
            <a:off x="3360718" y="2501140"/>
            <a:ext cx="2386939" cy="1347466"/>
          </a:xfrm>
          <a:prstGeom prst="rect">
            <a:avLst/>
          </a:prstGeom>
          <a:noFill/>
        </p:spPr>
      </p:pic>
      <p:sp>
        <p:nvSpPr>
          <p:cNvPr id="15" name="14 - TextBox"/>
          <p:cNvSpPr txBox="1"/>
          <p:nvPr/>
        </p:nvSpPr>
        <p:spPr>
          <a:xfrm>
            <a:off x="0" y="2719449"/>
            <a:ext cx="3170712" cy="769441"/>
          </a:xfrm>
          <a:prstGeom prst="rect">
            <a:avLst/>
          </a:prstGeom>
          <a:noFill/>
        </p:spPr>
        <p:txBody>
          <a:bodyPr wrap="square" rtlCol="0">
            <a:spAutoFit/>
          </a:bodyPr>
          <a:lstStyle/>
          <a:p>
            <a:pPr algn="ctr"/>
            <a:r>
              <a:rPr lang="el-GR" sz="2400" b="1" dirty="0" smtClean="0">
                <a:solidFill>
                  <a:srgbClr val="0070C0"/>
                </a:solidFill>
              </a:rPr>
              <a:t>Νέοι</a:t>
            </a:r>
          </a:p>
          <a:p>
            <a:pPr algn="ctr"/>
            <a:r>
              <a:rPr lang="el-GR" sz="2000" b="1" dirty="0" smtClean="0">
                <a:solidFill>
                  <a:srgbClr val="0070C0"/>
                </a:solidFill>
              </a:rPr>
              <a:t>(και όσοι αισθάνονται νέοι)  </a:t>
            </a:r>
            <a:endParaRPr lang="el-GR" sz="2000" b="1" dirty="0">
              <a:solidFill>
                <a:srgbClr val="0070C0"/>
              </a:solidFill>
            </a:endParaRPr>
          </a:p>
        </p:txBody>
      </p:sp>
      <p:sp>
        <p:nvSpPr>
          <p:cNvPr id="16" name="15 - TextBox"/>
          <p:cNvSpPr txBox="1"/>
          <p:nvPr/>
        </p:nvSpPr>
        <p:spPr>
          <a:xfrm>
            <a:off x="2693720" y="3821874"/>
            <a:ext cx="4146468" cy="830997"/>
          </a:xfrm>
          <a:prstGeom prst="rect">
            <a:avLst/>
          </a:prstGeom>
          <a:noFill/>
        </p:spPr>
        <p:txBody>
          <a:bodyPr wrap="square" rtlCol="0">
            <a:spAutoFit/>
          </a:bodyPr>
          <a:lstStyle/>
          <a:p>
            <a:pPr algn="ctr"/>
            <a:r>
              <a:rPr lang="el-GR" sz="2400" b="1" dirty="0" smtClean="0">
                <a:solidFill>
                  <a:schemeClr val="accent4">
                    <a:lumMod val="50000"/>
                  </a:schemeClr>
                </a:solidFill>
              </a:rPr>
              <a:t>Κοινωνία</a:t>
            </a:r>
          </a:p>
          <a:p>
            <a:pPr algn="ctr"/>
            <a:r>
              <a:rPr lang="el-GR" sz="2400" b="1" dirty="0" smtClean="0">
                <a:solidFill>
                  <a:schemeClr val="accent4">
                    <a:lumMod val="50000"/>
                  </a:schemeClr>
                </a:solidFill>
              </a:rPr>
              <a:t>Πολίτες – πολιτικά δικαιώματα   </a:t>
            </a:r>
            <a:endParaRPr lang="el-GR" sz="2400" b="1" dirty="0">
              <a:solidFill>
                <a:schemeClr val="accent4">
                  <a:lumMod val="50000"/>
                </a:schemeClr>
              </a:solidFill>
            </a:endParaRPr>
          </a:p>
        </p:txBody>
      </p:sp>
      <p:sp>
        <p:nvSpPr>
          <p:cNvPr id="17" name="16 - TextBox"/>
          <p:cNvSpPr txBox="1"/>
          <p:nvPr/>
        </p:nvSpPr>
        <p:spPr>
          <a:xfrm>
            <a:off x="1436914" y="4940137"/>
            <a:ext cx="6768935" cy="830997"/>
          </a:xfrm>
          <a:prstGeom prst="rect">
            <a:avLst/>
          </a:prstGeom>
          <a:noFill/>
        </p:spPr>
        <p:txBody>
          <a:bodyPr wrap="square" rtlCol="0">
            <a:spAutoFit/>
          </a:bodyPr>
          <a:lstStyle/>
          <a:p>
            <a:pPr algn="ctr"/>
            <a:r>
              <a:rPr lang="el-GR" sz="2400" b="1" dirty="0" smtClean="0">
                <a:solidFill>
                  <a:schemeClr val="accent2">
                    <a:lumMod val="75000"/>
                  </a:schemeClr>
                </a:solidFill>
              </a:rPr>
              <a:t>Κρατική εξουσία, διοίκηση, </a:t>
            </a:r>
          </a:p>
          <a:p>
            <a:pPr algn="ctr"/>
            <a:r>
              <a:rPr lang="el-GR" sz="2400" b="1" dirty="0" smtClean="0">
                <a:solidFill>
                  <a:schemeClr val="accent2">
                    <a:lumMod val="75000"/>
                  </a:schemeClr>
                </a:solidFill>
              </a:rPr>
              <a:t>τοπική αυτοδιοίκηση </a:t>
            </a:r>
            <a:endParaRPr lang="el-GR" sz="2400" b="1" dirty="0">
              <a:solidFill>
                <a:schemeClr val="accent2">
                  <a:lumMod val="75000"/>
                </a:schemeClr>
              </a:solidFill>
            </a:endParaRPr>
          </a:p>
        </p:txBody>
      </p:sp>
      <p:sp>
        <p:nvSpPr>
          <p:cNvPr id="19" name="18 - TextBox"/>
          <p:cNvSpPr txBox="1"/>
          <p:nvPr/>
        </p:nvSpPr>
        <p:spPr>
          <a:xfrm>
            <a:off x="6958940" y="2802576"/>
            <a:ext cx="2363189" cy="461665"/>
          </a:xfrm>
          <a:prstGeom prst="rect">
            <a:avLst/>
          </a:prstGeom>
          <a:noFill/>
        </p:spPr>
        <p:txBody>
          <a:bodyPr wrap="square" rtlCol="0">
            <a:spAutoFit/>
          </a:bodyPr>
          <a:lstStyle/>
          <a:p>
            <a:pPr algn="ctr"/>
            <a:r>
              <a:rPr lang="el-GR" sz="2400" b="1" dirty="0" smtClean="0">
                <a:solidFill>
                  <a:schemeClr val="accent6">
                    <a:lumMod val="75000"/>
                  </a:schemeClr>
                </a:solidFill>
              </a:rPr>
              <a:t>Περιβάλλον</a:t>
            </a:r>
            <a:endParaRPr lang="el-GR" sz="2400" b="1" dirty="0">
              <a:solidFill>
                <a:schemeClr val="accent6">
                  <a:lumMod val="75000"/>
                </a:schemeClr>
              </a:solidFill>
            </a:endParaRPr>
          </a:p>
        </p:txBody>
      </p:sp>
      <p:sp>
        <p:nvSpPr>
          <p:cNvPr id="21" name="Text Placeholder 2"/>
          <p:cNvSpPr txBox="1">
            <a:spLocks/>
          </p:cNvSpPr>
          <p:nvPr/>
        </p:nvSpPr>
        <p:spPr>
          <a:xfrm>
            <a:off x="1246848" y="6205353"/>
            <a:ext cx="4840053" cy="431800"/>
          </a:xfrm>
          <a:prstGeom prst="rect">
            <a:avLst/>
          </a:prstGeom>
          <a:solidFill>
            <a:srgbClr val="99CCCC"/>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l-GR" altLang="en-US" sz="900" dirty="0" smtClean="0">
                <a:cs typeface="Arial" charset="0"/>
              </a:rPr>
              <a:t>Το Πρόγραμμα αυτό έλαβε χρηματοδότηση από την Ευρωπαϊκή Ένωση στα πλαίσια του Προγράμματος έρευνας και καινοτομίας</a:t>
            </a:r>
            <a:r>
              <a:rPr lang="en-US" altLang="en-US" sz="900" dirty="0" smtClean="0">
                <a:cs typeface="Arial" charset="0"/>
              </a:rPr>
              <a:t> HORIZON  2020 </a:t>
            </a:r>
            <a:r>
              <a:rPr lang="el-GR" altLang="en-US" sz="900" dirty="0" smtClean="0">
                <a:cs typeface="Arial" charset="0"/>
              </a:rPr>
              <a:t>με αρ. 649493</a:t>
            </a:r>
            <a:r>
              <a:rPr lang="en-US" altLang="en-US" sz="900" dirty="0" smtClean="0">
                <a:cs typeface="Arial" charset="0"/>
              </a:rPr>
              <a:t> </a:t>
            </a:r>
            <a:endParaRPr lang="el-GR" altLang="en-US" sz="900" dirty="0">
              <a:cs typeface="Arial" charset="0"/>
            </a:endParaRPr>
          </a:p>
        </p:txBody>
      </p:sp>
      <p:sp>
        <p:nvSpPr>
          <p:cNvPr id="29" name="28 - Καμπύλο βέλος προς τα επάνω"/>
          <p:cNvSpPr/>
          <p:nvPr/>
        </p:nvSpPr>
        <p:spPr>
          <a:xfrm>
            <a:off x="273132" y="3479471"/>
            <a:ext cx="8870868" cy="3378529"/>
          </a:xfrm>
          <a:prstGeom prst="curvedUpArrow">
            <a:avLst>
              <a:gd name="adj1" fmla="val 25000"/>
              <a:gd name="adj2" fmla="val 50000"/>
              <a:gd name="adj3" fmla="val 178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xmlns="" val="252499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linds(horizontal)">
                                      <p:cBhvr>
                                        <p:cTn id="11" dur="500"/>
                                        <p:tgtEl>
                                          <p:spTgt spid="16"/>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linds(horizontal)">
                                      <p:cBhvr>
                                        <p:cTn id="19" dur="500"/>
                                        <p:tgtEl>
                                          <p:spTgt spid="19"/>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linds(horizont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0"/>
            <a:ext cx="9144000" cy="777875"/>
          </a:xfrm>
          <a:prstGeom prst="rect">
            <a:avLst/>
          </a:prstGeom>
          <a:solidFill>
            <a:srgbClr val="CC33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l-GR" dirty="0"/>
          </a:p>
        </p:txBody>
      </p:sp>
      <p:sp>
        <p:nvSpPr>
          <p:cNvPr id="13" name="TextBox 8"/>
          <p:cNvSpPr txBox="1">
            <a:spLocks noChangeArrowheads="1"/>
          </p:cNvSpPr>
          <p:nvPr/>
        </p:nvSpPr>
        <p:spPr bwMode="auto">
          <a:xfrm>
            <a:off x="277875" y="822908"/>
            <a:ext cx="8640493" cy="4939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ts val="600"/>
              </a:spcBef>
              <a:buFont typeface="Wingdings" panose="05000000000000000000" pitchFamily="2" charset="2"/>
              <a:buChar char="ü"/>
            </a:pPr>
            <a:r>
              <a:rPr lang="el-GR" b="1" dirty="0" smtClean="0"/>
              <a:t>Ενδιαφέρουσα  και εύχρηστη εφαρμογή για τους νέους (ένα κίνητρο για συμμετοχή!)</a:t>
            </a:r>
          </a:p>
          <a:p>
            <a:pPr>
              <a:spcBef>
                <a:spcPts val="600"/>
              </a:spcBef>
              <a:buFont typeface="Wingdings" panose="05000000000000000000" pitchFamily="2" charset="2"/>
              <a:buChar char="ü"/>
            </a:pPr>
            <a:r>
              <a:rPr lang="el-GR" b="1" dirty="0" smtClean="0"/>
              <a:t>Διοίκηση: έχει τη δυνατότητα να χρησιμοποιήσει την πληροφορική και το διαδίκτυο για να έχει άμεσα ανοικτές προς τους νέους πολίτες τις διαδικασίες διαβούλευσης και λήψης αποφάσεων</a:t>
            </a:r>
          </a:p>
          <a:p>
            <a:pPr>
              <a:spcBef>
                <a:spcPts val="600"/>
              </a:spcBef>
            </a:pPr>
            <a:endParaRPr lang="el-GR" dirty="0" smtClean="0"/>
          </a:p>
          <a:p>
            <a:pPr>
              <a:spcBef>
                <a:spcPts val="600"/>
              </a:spcBef>
            </a:pPr>
            <a:endParaRPr lang="el-GR" dirty="0" smtClean="0"/>
          </a:p>
          <a:p>
            <a:pPr>
              <a:spcBef>
                <a:spcPts val="600"/>
              </a:spcBef>
            </a:pPr>
            <a:endParaRPr lang="el-GR" dirty="0" smtClean="0"/>
          </a:p>
          <a:p>
            <a:pPr>
              <a:spcBef>
                <a:spcPts val="600"/>
              </a:spcBef>
              <a:buFont typeface="Wingdings" panose="05000000000000000000" pitchFamily="2" charset="2"/>
              <a:buChar char="ü"/>
            </a:pPr>
            <a:endParaRPr lang="en-US" b="1" dirty="0" smtClean="0"/>
          </a:p>
          <a:p>
            <a:pPr>
              <a:spcBef>
                <a:spcPts val="600"/>
              </a:spcBef>
              <a:buFont typeface="Wingdings" panose="05000000000000000000" pitchFamily="2" charset="2"/>
              <a:buChar char="ü"/>
            </a:pPr>
            <a:endParaRPr lang="el-GR" b="1" dirty="0" smtClean="0"/>
          </a:p>
          <a:p>
            <a:pPr>
              <a:spcBef>
                <a:spcPts val="600"/>
              </a:spcBef>
              <a:buFont typeface="Wingdings" panose="05000000000000000000" pitchFamily="2" charset="2"/>
              <a:buChar char="ü"/>
            </a:pPr>
            <a:endParaRPr lang="en-US" b="1" dirty="0" smtClean="0"/>
          </a:p>
          <a:p>
            <a:pPr>
              <a:spcBef>
                <a:spcPts val="600"/>
              </a:spcBef>
              <a:buFont typeface="Wingdings" panose="05000000000000000000" pitchFamily="2" charset="2"/>
              <a:buChar char="ü"/>
            </a:pPr>
            <a:r>
              <a:rPr lang="el-GR" b="1" dirty="0" smtClean="0"/>
              <a:t>Ενημέρωση, ευαισθητοποίηση, «κινητοποίηση» των νέων για να συμμετέχουν στο διάλογο για τα περιβαλλοντικά ζητήματα, ώστε να διαμορφώνουν άποψη και να παίρνουν θέση</a:t>
            </a:r>
            <a:endParaRPr lang="el-GR" dirty="0" smtClean="0"/>
          </a:p>
          <a:p>
            <a:pPr>
              <a:spcBef>
                <a:spcPts val="600"/>
              </a:spcBef>
              <a:buFont typeface="Wingdings" panose="05000000000000000000" pitchFamily="2" charset="2"/>
              <a:buChar char="ü"/>
            </a:pPr>
            <a:r>
              <a:rPr lang="el-GR" b="1" dirty="0" smtClean="0"/>
              <a:t>Βελτίωση των διαδικασιών ενημέρωσης των πολιτών, διαβούλευσης και λήψης αποφάσεων που υποχρεούται να ακολουθεί η διοίκηση </a:t>
            </a:r>
            <a:endParaRPr lang="en-US" altLang="en-US" b="1" i="1" dirty="0" smtClean="0">
              <a:latin typeface="Arial" panose="020B0604020202020204" pitchFamily="34" charset="0"/>
              <a:cs typeface="Arial" panose="020B0604020202020204" pitchFamily="34" charset="0"/>
            </a:endParaRPr>
          </a:p>
        </p:txBody>
      </p:sp>
      <p:sp>
        <p:nvSpPr>
          <p:cNvPr id="14" name="5 - Βέλος προς τα κάτω"/>
          <p:cNvSpPr/>
          <p:nvPr/>
        </p:nvSpPr>
        <p:spPr>
          <a:xfrm>
            <a:off x="4215740" y="2435493"/>
            <a:ext cx="605642" cy="11756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5" name="Picture 2" descr="Σχετική εικόνα"/>
          <p:cNvPicPr>
            <a:picLocks noChangeAspect="1" noChangeArrowheads="1"/>
          </p:cNvPicPr>
          <p:nvPr/>
        </p:nvPicPr>
        <p:blipFill>
          <a:blip r:embed="rId4" cstate="print"/>
          <a:srcRect/>
          <a:stretch>
            <a:fillRect/>
          </a:stretch>
        </p:blipFill>
        <p:spPr bwMode="auto">
          <a:xfrm>
            <a:off x="5299218" y="2043884"/>
            <a:ext cx="3135086" cy="2086622"/>
          </a:xfrm>
          <a:prstGeom prst="rect">
            <a:avLst/>
          </a:prstGeom>
          <a:noFill/>
        </p:spPr>
      </p:pic>
      <p:pic>
        <p:nvPicPr>
          <p:cNvPr id="16" name="Picture 4" descr="Σχετική εικόνα"/>
          <p:cNvPicPr>
            <a:picLocks noChangeAspect="1" noChangeArrowheads="1"/>
          </p:cNvPicPr>
          <p:nvPr/>
        </p:nvPicPr>
        <p:blipFill>
          <a:blip r:embed="rId5" cstate="print"/>
          <a:srcRect/>
          <a:stretch>
            <a:fillRect/>
          </a:stretch>
        </p:blipFill>
        <p:spPr bwMode="auto">
          <a:xfrm>
            <a:off x="641455" y="2055482"/>
            <a:ext cx="3055639" cy="1959429"/>
          </a:xfrm>
          <a:prstGeom prst="rect">
            <a:avLst/>
          </a:prstGeom>
          <a:noFill/>
        </p:spPr>
      </p:pic>
      <p:sp>
        <p:nvSpPr>
          <p:cNvPr id="17" name="Text Placeholder 2"/>
          <p:cNvSpPr txBox="1">
            <a:spLocks/>
          </p:cNvSpPr>
          <p:nvPr/>
        </p:nvSpPr>
        <p:spPr>
          <a:xfrm>
            <a:off x="1192256" y="6259945"/>
            <a:ext cx="4270375" cy="4318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l-GR" altLang="en-US" sz="900" dirty="0" smtClean="0">
                <a:cs typeface="Arial" charset="0"/>
              </a:rPr>
              <a:t>Το Πρόγραμμα αυτό έλαβε χρηματοδότηση από την Ευρωπαϊκή Ένωση στα πλαίσια του Προγράμματος έρευνας και καινοτομίας</a:t>
            </a:r>
            <a:r>
              <a:rPr lang="en-US" altLang="en-US" sz="900" dirty="0" smtClean="0">
                <a:cs typeface="Arial" charset="0"/>
              </a:rPr>
              <a:t> HORIZON  2020</a:t>
            </a:r>
            <a:r>
              <a:rPr lang="el-GR" altLang="en-US" sz="900" dirty="0" smtClean="0">
                <a:cs typeface="Arial" charset="0"/>
              </a:rPr>
              <a:t> με αρ. 649493</a:t>
            </a:r>
            <a:r>
              <a:rPr lang="en-US" altLang="en-US" sz="900" dirty="0" smtClean="0">
                <a:cs typeface="Arial" charset="0"/>
              </a:rPr>
              <a:t> </a:t>
            </a:r>
            <a:endParaRPr lang="el-GR" altLang="en-US" sz="900" dirty="0">
              <a:cs typeface="Arial" charset="0"/>
            </a:endParaRPr>
          </a:p>
        </p:txBody>
      </p:sp>
      <p:sp>
        <p:nvSpPr>
          <p:cNvPr id="18" name="Title 1"/>
          <p:cNvSpPr>
            <a:spLocks noGrp="1"/>
          </p:cNvSpPr>
          <p:nvPr>
            <p:ph type="title"/>
          </p:nvPr>
        </p:nvSpPr>
        <p:spPr>
          <a:xfrm>
            <a:off x="277875" y="220444"/>
            <a:ext cx="8707982" cy="344861"/>
          </a:xfrm>
          <a:noFill/>
        </p:spPr>
        <p:txBody>
          <a:bodyPr>
            <a:noAutofit/>
          </a:bodyPr>
          <a:lstStyle/>
          <a:p>
            <a:pPr>
              <a:lnSpc>
                <a:spcPct val="80000"/>
              </a:lnSpc>
            </a:pPr>
            <a:r>
              <a:rPr lang="el-GR" sz="2800" b="1" dirty="0" smtClean="0">
                <a:solidFill>
                  <a:schemeClr val="bg1"/>
                </a:solidFill>
                <a:latin typeface="+mn-lt"/>
                <a:cs typeface="Arial" panose="020B0604020202020204" pitchFamily="34" charset="0"/>
              </a:rPr>
              <a:t>Οι Στόχοι</a:t>
            </a:r>
            <a:r>
              <a:rPr lang="fr-FR" sz="2800" b="1" dirty="0" smtClean="0">
                <a:solidFill>
                  <a:schemeClr val="bg1"/>
                </a:solidFill>
                <a:latin typeface="+mn-lt"/>
                <a:cs typeface="Arial" panose="020B0604020202020204" pitchFamily="34" charset="0"/>
              </a:rPr>
              <a:t> </a:t>
            </a:r>
            <a:endParaRPr lang="el-GR" sz="2800" b="1" dirty="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xmlns="" val="420926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blinds(horizontal)">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8" end="8"/>
                                            </p:txEl>
                                          </p:spTgt>
                                        </p:tgtEl>
                                        <p:attrNameLst>
                                          <p:attrName>style.visibility</p:attrName>
                                        </p:attrNameLst>
                                      </p:cBhvr>
                                      <p:to>
                                        <p:strVal val="visible"/>
                                      </p:to>
                                    </p:set>
                                    <p:animEffect transition="in" filter="blinds(horizontal)">
                                      <p:cBhvr>
                                        <p:cTn id="17" dur="500"/>
                                        <p:tgtEl>
                                          <p:spTgt spid="1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9" end="9"/>
                                            </p:txEl>
                                          </p:spTgt>
                                        </p:tgtEl>
                                        <p:attrNameLst>
                                          <p:attrName>style.visibility</p:attrName>
                                        </p:attrNameLst>
                                      </p:cBhvr>
                                      <p:to>
                                        <p:strVal val="visible"/>
                                      </p:to>
                                    </p:set>
                                    <p:animEffect transition="in" filter="blinds(horizontal)">
                                      <p:cBhvr>
                                        <p:cTn id="22" dur="500"/>
                                        <p:tgtEl>
                                          <p:spTgt spid="1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0"/>
            <a:ext cx="9144000" cy="777875"/>
          </a:xfrm>
          <a:prstGeom prst="rect">
            <a:avLst/>
          </a:prstGeom>
          <a:solidFill>
            <a:srgbClr val="CC33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l-GR" dirty="0"/>
          </a:p>
        </p:txBody>
      </p:sp>
      <p:sp>
        <p:nvSpPr>
          <p:cNvPr id="4" name="Title 3"/>
          <p:cNvSpPr>
            <a:spLocks noGrp="1"/>
          </p:cNvSpPr>
          <p:nvPr>
            <p:ph type="title"/>
          </p:nvPr>
        </p:nvSpPr>
        <p:spPr>
          <a:xfrm>
            <a:off x="325377" y="142504"/>
            <a:ext cx="8616743" cy="637978"/>
          </a:xfrm>
        </p:spPr>
        <p:txBody>
          <a:bodyPr/>
          <a:lstStyle/>
          <a:p>
            <a:r>
              <a:rPr lang="el-GR" sz="2800" b="1" dirty="0" smtClean="0">
                <a:solidFill>
                  <a:schemeClr val="bg1"/>
                </a:solidFill>
                <a:latin typeface="+mn-lt"/>
              </a:rPr>
              <a:t>Τα μέσα</a:t>
            </a:r>
            <a:endParaRPr lang="en-US" sz="2800" b="1" dirty="0">
              <a:solidFill>
                <a:schemeClr val="bg1"/>
              </a:solidFill>
              <a:latin typeface="+mn-lt"/>
            </a:endParaRPr>
          </a:p>
        </p:txBody>
      </p:sp>
      <p:sp>
        <p:nvSpPr>
          <p:cNvPr id="6151" name="TextBox 8"/>
          <p:cNvSpPr txBox="1">
            <a:spLocks noChangeArrowheads="1"/>
          </p:cNvSpPr>
          <p:nvPr/>
        </p:nvSpPr>
        <p:spPr bwMode="auto">
          <a:xfrm>
            <a:off x="325377" y="763531"/>
            <a:ext cx="864049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indent="0" algn="ctr"/>
            <a:r>
              <a:rPr lang="el-GR" b="1" dirty="0" smtClean="0">
                <a:solidFill>
                  <a:srgbClr val="0070C0"/>
                </a:solidFill>
              </a:rPr>
              <a:t>Αξιοποιεί τις Τεχνολογίες Πληροφοριών και Επικοινωνίας και τις Κοινωνικές</a:t>
            </a:r>
            <a:r>
              <a:rPr lang="en-US" b="1" dirty="0" smtClean="0">
                <a:solidFill>
                  <a:srgbClr val="0070C0"/>
                </a:solidFill>
              </a:rPr>
              <a:t> </a:t>
            </a:r>
            <a:r>
              <a:rPr lang="el-GR" b="1" dirty="0" smtClean="0">
                <a:solidFill>
                  <a:srgbClr val="0070C0"/>
                </a:solidFill>
              </a:rPr>
              <a:t>Επιστήμες σε μία ψηφιακή πλατφόρμα </a:t>
            </a:r>
            <a:endParaRPr lang="el-GR" dirty="0" smtClean="0">
              <a:solidFill>
                <a:srgbClr val="0070C0"/>
              </a:solidFill>
            </a:endParaRPr>
          </a:p>
        </p:txBody>
      </p:sp>
      <p:sp>
        <p:nvSpPr>
          <p:cNvPr id="10" name="TextBox 8"/>
          <p:cNvSpPr txBox="1">
            <a:spLocks noChangeArrowheads="1"/>
          </p:cNvSpPr>
          <p:nvPr/>
        </p:nvSpPr>
        <p:spPr bwMode="auto">
          <a:xfrm>
            <a:off x="0" y="1440424"/>
            <a:ext cx="6757060" cy="3739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42900" indent="-342900" algn="just">
              <a:spcBef>
                <a:spcPts val="1800"/>
              </a:spcBef>
              <a:buFont typeface="Wingdings" panose="05000000000000000000" pitchFamily="2" charset="2"/>
              <a:buChar char="ü"/>
            </a:pPr>
            <a:r>
              <a:rPr lang="el-GR" b="1" dirty="0" smtClean="0">
                <a:latin typeface="+mn-lt"/>
              </a:rPr>
              <a:t>Διαδίκτυο και κινητά </a:t>
            </a:r>
          </a:p>
          <a:p>
            <a:pPr marL="342900" indent="-342900" algn="just">
              <a:spcBef>
                <a:spcPts val="1800"/>
              </a:spcBef>
              <a:buFont typeface="Wingdings" panose="05000000000000000000" pitchFamily="2" charset="2"/>
              <a:buChar char="ü"/>
            </a:pPr>
            <a:r>
              <a:rPr lang="el-GR" b="1" dirty="0" smtClean="0">
                <a:latin typeface="+mn-lt"/>
              </a:rPr>
              <a:t>«Παιχνίδια» </a:t>
            </a:r>
            <a:r>
              <a:rPr lang="el-GR" b="1" dirty="0">
                <a:latin typeface="+mn-lt"/>
              </a:rPr>
              <a:t>και οπτικά ερεθίσματα για την </a:t>
            </a:r>
            <a:r>
              <a:rPr lang="el-GR" b="1" dirty="0" smtClean="0">
                <a:latin typeface="+mn-lt"/>
              </a:rPr>
              <a:t>προσέλκυση του ενδιαφέροντος των </a:t>
            </a:r>
            <a:r>
              <a:rPr lang="el-GR" b="1" dirty="0">
                <a:latin typeface="+mn-lt"/>
              </a:rPr>
              <a:t>νέων</a:t>
            </a:r>
            <a:endParaRPr lang="en-US" altLang="en-US" b="1" i="1" dirty="0">
              <a:latin typeface="+mn-lt"/>
              <a:cs typeface="Arial" panose="020B0604020202020204" pitchFamily="34" charset="0"/>
            </a:endParaRPr>
          </a:p>
          <a:p>
            <a:pPr marL="342900" indent="-342900" algn="just">
              <a:spcBef>
                <a:spcPts val="1800"/>
              </a:spcBef>
              <a:buFont typeface="Wingdings" panose="05000000000000000000" pitchFamily="2" charset="2"/>
              <a:buChar char="ü"/>
            </a:pPr>
            <a:r>
              <a:rPr lang="el-GR" b="1" dirty="0" smtClean="0">
                <a:latin typeface="+mn-lt"/>
              </a:rPr>
              <a:t>Σύνδεση με Μέσα </a:t>
            </a:r>
            <a:r>
              <a:rPr lang="el-GR" b="1" dirty="0">
                <a:latin typeface="+mn-lt"/>
              </a:rPr>
              <a:t>Κ</a:t>
            </a:r>
            <a:r>
              <a:rPr lang="el-GR" b="1" dirty="0" smtClean="0">
                <a:latin typeface="+mn-lt"/>
              </a:rPr>
              <a:t>οινωνικής Δικτύωσης </a:t>
            </a:r>
          </a:p>
          <a:p>
            <a:pPr marL="342900" indent="-342900" algn="just">
              <a:spcBef>
                <a:spcPts val="1800"/>
              </a:spcBef>
              <a:buFont typeface="Wingdings" panose="05000000000000000000" pitchFamily="2" charset="2"/>
              <a:buChar char="ü"/>
            </a:pPr>
            <a:r>
              <a:rPr lang="el-GR" b="1" dirty="0" smtClean="0">
                <a:latin typeface="+mn-lt"/>
              </a:rPr>
              <a:t>Παρακολούθηση </a:t>
            </a:r>
            <a:r>
              <a:rPr lang="el-GR" b="1" dirty="0">
                <a:latin typeface="+mn-lt"/>
              </a:rPr>
              <a:t>των μέσων κοινωνικής δικτύωσης</a:t>
            </a:r>
          </a:p>
          <a:p>
            <a:pPr marL="342900" indent="-342900" algn="just">
              <a:spcBef>
                <a:spcPts val="1800"/>
              </a:spcBef>
              <a:buFont typeface="Wingdings" panose="05000000000000000000" pitchFamily="2" charset="2"/>
              <a:buChar char="ü"/>
            </a:pPr>
            <a:r>
              <a:rPr lang="el-GR" b="1" dirty="0" smtClean="0">
                <a:latin typeface="+mn-lt"/>
              </a:rPr>
              <a:t>Αυτοματοποιημένη μετάφραση του περιεχομένου της πλατφόρμας</a:t>
            </a:r>
          </a:p>
          <a:p>
            <a:pPr marL="342900" indent="-342900" algn="just">
              <a:spcBef>
                <a:spcPts val="1800"/>
              </a:spcBef>
              <a:buFont typeface="Wingdings" panose="05000000000000000000" pitchFamily="2" charset="2"/>
              <a:buChar char="ü"/>
            </a:pPr>
            <a:r>
              <a:rPr lang="el-GR" b="1" dirty="0" smtClean="0">
                <a:latin typeface="+mn-lt"/>
              </a:rPr>
              <a:t>Τεχνολογία </a:t>
            </a:r>
            <a:r>
              <a:rPr lang="el-GR" b="1" dirty="0" err="1" smtClean="0">
                <a:latin typeface="+mn-lt"/>
              </a:rPr>
              <a:t>Text</a:t>
            </a:r>
            <a:r>
              <a:rPr lang="el-GR" b="1" dirty="0" smtClean="0">
                <a:latin typeface="+mn-lt"/>
              </a:rPr>
              <a:t>-to-</a:t>
            </a:r>
            <a:r>
              <a:rPr lang="el-GR" b="1" dirty="0" err="1" smtClean="0">
                <a:latin typeface="+mn-lt"/>
              </a:rPr>
              <a:t>Speech</a:t>
            </a:r>
            <a:r>
              <a:rPr lang="el-GR" b="1" dirty="0" smtClean="0">
                <a:latin typeface="+mn-lt"/>
              </a:rPr>
              <a:t> για τη φωνητική ανάγνωση των κειμένων σε χρήστες με προβλήματα όρασης</a:t>
            </a:r>
          </a:p>
        </p:txBody>
      </p:sp>
      <p:pic>
        <p:nvPicPr>
          <p:cNvPr id="11" name="Picture 2" descr="http://step4youth.eu/wp-content/uploads/2015/09/img1.png"/>
          <p:cNvPicPr>
            <a:picLocks noChangeAspect="1" noChangeArrowheads="1"/>
          </p:cNvPicPr>
          <p:nvPr/>
        </p:nvPicPr>
        <p:blipFill>
          <a:blip r:embed="rId4" cstate="print"/>
          <a:srcRect/>
          <a:stretch>
            <a:fillRect/>
          </a:stretch>
        </p:blipFill>
        <p:spPr bwMode="auto">
          <a:xfrm>
            <a:off x="6715125" y="1187531"/>
            <a:ext cx="2428875" cy="4526871"/>
          </a:xfrm>
          <a:prstGeom prst="rect">
            <a:avLst/>
          </a:prstGeom>
          <a:noFill/>
        </p:spPr>
      </p:pic>
      <p:sp>
        <p:nvSpPr>
          <p:cNvPr id="12" name="Text Placeholder 2"/>
          <p:cNvSpPr txBox="1">
            <a:spLocks/>
          </p:cNvSpPr>
          <p:nvPr/>
        </p:nvSpPr>
        <p:spPr>
          <a:xfrm>
            <a:off x="1192256" y="6259945"/>
            <a:ext cx="4270375" cy="4318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l-GR" altLang="en-US" sz="900" dirty="0" smtClean="0">
                <a:cs typeface="Arial" charset="0"/>
              </a:rPr>
              <a:t>Το Πρόγραμμα αυτό έλαβε χρηματοδότηση από την Ευρωπαϊκή Ένωση στα πλαίσια του Προγράμματος έρευνας και καινοτομίας</a:t>
            </a:r>
            <a:r>
              <a:rPr lang="en-US" altLang="en-US" sz="900" dirty="0" smtClean="0">
                <a:cs typeface="Arial" charset="0"/>
              </a:rPr>
              <a:t> HORIZON  2020 </a:t>
            </a:r>
            <a:r>
              <a:rPr lang="el-GR" altLang="en-US" sz="900" dirty="0" smtClean="0">
                <a:cs typeface="Arial" charset="0"/>
              </a:rPr>
              <a:t>με αρ. 649493</a:t>
            </a:r>
            <a:r>
              <a:rPr lang="en-US" altLang="en-US" sz="900" dirty="0" smtClean="0">
                <a:cs typeface="Arial" charset="0"/>
              </a:rPr>
              <a:t> </a:t>
            </a:r>
            <a:endParaRPr lang="el-GR" altLang="en-US" sz="900" dirty="0">
              <a:cs typeface="Arial" charset="0"/>
            </a:endParaRPr>
          </a:p>
        </p:txBody>
      </p:sp>
    </p:spTree>
    <p:extLst>
      <p:ext uri="{BB962C8B-B14F-4D97-AF65-F5344CB8AC3E}">
        <p14:creationId xmlns:p14="http://schemas.microsoft.com/office/powerpoint/2010/main" xmlns="" val="27072571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0"/>
            <a:ext cx="9144000" cy="777875"/>
          </a:xfrm>
          <a:prstGeom prst="rect">
            <a:avLst/>
          </a:prstGeom>
          <a:solidFill>
            <a:srgbClr val="CC33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lvl="0">
              <a:lnSpc>
                <a:spcPct val="90000"/>
              </a:lnSpc>
            </a:pPr>
            <a:r>
              <a:rPr lang="el-GR" sz="2800" b="1" dirty="0" smtClean="0">
                <a:solidFill>
                  <a:schemeClr val="bg1"/>
                </a:solidFill>
              </a:rPr>
              <a:t>   Οι συμμετέχοντες</a:t>
            </a:r>
          </a:p>
        </p:txBody>
      </p:sp>
      <p:sp>
        <p:nvSpPr>
          <p:cNvPr id="8" name="Text Placeholder 2"/>
          <p:cNvSpPr txBox="1">
            <a:spLocks/>
          </p:cNvSpPr>
          <p:nvPr/>
        </p:nvSpPr>
        <p:spPr>
          <a:xfrm>
            <a:off x="1192256" y="6259945"/>
            <a:ext cx="4270375" cy="4318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l-GR" altLang="en-US" sz="900" dirty="0" smtClean="0">
                <a:cs typeface="Arial" charset="0"/>
              </a:rPr>
              <a:t>Το Πρόγραμμα αυτό έλαβε χρηματοδότηση από την Ευρωπαϊκή Ένωση στα πλαίσια του Προγράμματος έρευνας και καινοτομίας</a:t>
            </a:r>
            <a:r>
              <a:rPr lang="en-US" altLang="en-US" sz="900" dirty="0" smtClean="0">
                <a:cs typeface="Arial" charset="0"/>
              </a:rPr>
              <a:t> HORIZON  2020 </a:t>
            </a:r>
            <a:r>
              <a:rPr lang="el-GR" altLang="en-US" sz="900" dirty="0" smtClean="0">
                <a:cs typeface="Arial" charset="0"/>
              </a:rPr>
              <a:t>με αρ. 649493</a:t>
            </a:r>
            <a:r>
              <a:rPr lang="en-US" altLang="en-US" sz="900" dirty="0" smtClean="0">
                <a:cs typeface="Arial" charset="0"/>
              </a:rPr>
              <a:t> </a:t>
            </a:r>
            <a:endParaRPr lang="el-GR" altLang="en-US" sz="900" dirty="0">
              <a:cs typeface="Arial" charset="0"/>
            </a:endParaRPr>
          </a:p>
        </p:txBody>
      </p:sp>
      <p:sp>
        <p:nvSpPr>
          <p:cNvPr id="28" name="Rectangle 27"/>
          <p:cNvSpPr/>
          <p:nvPr/>
        </p:nvSpPr>
        <p:spPr>
          <a:xfrm>
            <a:off x="0" y="2258903"/>
            <a:ext cx="9144000" cy="1138773"/>
          </a:xfrm>
          <a:prstGeom prst="rect">
            <a:avLst/>
          </a:prstGeom>
        </p:spPr>
        <p:txBody>
          <a:bodyPr wrap="square">
            <a:spAutoFit/>
          </a:bodyPr>
          <a:lstStyle/>
          <a:p>
            <a:pPr algn="ctr">
              <a:buSzPct val="100000"/>
              <a:tabLst>
                <a:tab pos="3411538" algn="l"/>
              </a:tabLst>
            </a:pPr>
            <a:r>
              <a:rPr lang="en-US" sz="2500" b="1" i="1" dirty="0" smtClean="0">
                <a:solidFill>
                  <a:srgbClr val="CC3366"/>
                </a:solidFill>
                <a:latin typeface="Georgia" panose="02040502050405020303" pitchFamily="18" charset="0"/>
                <a:cs typeface="Arial" panose="020B0604020202020204" pitchFamily="34" charset="0"/>
              </a:rPr>
              <a:t>14</a:t>
            </a:r>
            <a:r>
              <a:rPr lang="en-US" sz="2500" i="1" dirty="0" smtClean="0">
                <a:solidFill>
                  <a:srgbClr val="CC3366"/>
                </a:solidFill>
                <a:latin typeface="Georgia" panose="02040502050405020303" pitchFamily="18" charset="0"/>
                <a:cs typeface="Arial" panose="020B0604020202020204" pitchFamily="34" charset="0"/>
              </a:rPr>
              <a:t> </a:t>
            </a:r>
            <a:r>
              <a:rPr lang="el-GR" sz="2500" i="1" dirty="0" smtClean="0">
                <a:solidFill>
                  <a:srgbClr val="CC3366"/>
                </a:solidFill>
                <a:latin typeface="Georgia" panose="02040502050405020303" pitchFamily="18" charset="0"/>
                <a:cs typeface="Arial" panose="020B0604020202020204" pitchFamily="34" charset="0"/>
              </a:rPr>
              <a:t>Εταίροι</a:t>
            </a:r>
            <a:r>
              <a:rPr lang="en-US" sz="2500" i="1" dirty="0" smtClean="0">
                <a:solidFill>
                  <a:srgbClr val="CC3366"/>
                </a:solidFill>
                <a:latin typeface="Georgia" panose="02040502050405020303" pitchFamily="18" charset="0"/>
                <a:cs typeface="Arial" panose="020B0604020202020204" pitchFamily="34" charset="0"/>
              </a:rPr>
              <a:t> </a:t>
            </a:r>
          </a:p>
          <a:p>
            <a:pPr algn="ctr">
              <a:buSzPct val="100000"/>
              <a:tabLst>
                <a:tab pos="3411538" algn="l"/>
              </a:tabLst>
            </a:pPr>
            <a:r>
              <a:rPr lang="el-GR" i="1" dirty="0" smtClean="0">
                <a:solidFill>
                  <a:srgbClr val="CC3366"/>
                </a:solidFill>
                <a:latin typeface="Georgia" panose="02040502050405020303" pitchFamily="18" charset="0"/>
                <a:cs typeface="Arial" panose="020B0604020202020204" pitchFamily="34" charset="0"/>
              </a:rPr>
              <a:t>Από </a:t>
            </a:r>
            <a:endParaRPr lang="en-US" i="1" dirty="0" smtClean="0">
              <a:solidFill>
                <a:srgbClr val="CC3366"/>
              </a:solidFill>
              <a:latin typeface="Georgia" panose="02040502050405020303" pitchFamily="18" charset="0"/>
              <a:cs typeface="Arial" panose="020B0604020202020204" pitchFamily="34" charset="0"/>
            </a:endParaRPr>
          </a:p>
          <a:p>
            <a:pPr algn="ctr">
              <a:buSzPct val="100000"/>
              <a:tabLst>
                <a:tab pos="3411538" algn="l"/>
              </a:tabLst>
            </a:pPr>
            <a:r>
              <a:rPr lang="en-US" sz="2500" b="1" i="1" dirty="0" smtClean="0">
                <a:solidFill>
                  <a:srgbClr val="CC3366"/>
                </a:solidFill>
                <a:latin typeface="Georgia" panose="02040502050405020303" pitchFamily="18" charset="0"/>
                <a:cs typeface="Arial" panose="020B0604020202020204" pitchFamily="34" charset="0"/>
              </a:rPr>
              <a:t>8</a:t>
            </a:r>
            <a:r>
              <a:rPr lang="en-US" sz="2500" i="1" dirty="0" smtClean="0">
                <a:solidFill>
                  <a:srgbClr val="CC3366"/>
                </a:solidFill>
                <a:latin typeface="Georgia" panose="02040502050405020303" pitchFamily="18" charset="0"/>
                <a:cs typeface="Arial" panose="020B0604020202020204" pitchFamily="34" charset="0"/>
              </a:rPr>
              <a:t> </a:t>
            </a:r>
            <a:r>
              <a:rPr lang="el-GR" sz="2500" i="1" dirty="0" smtClean="0">
                <a:solidFill>
                  <a:srgbClr val="CC3366"/>
                </a:solidFill>
                <a:latin typeface="Georgia" panose="02040502050405020303" pitchFamily="18" charset="0"/>
                <a:cs typeface="Arial" panose="020B0604020202020204" pitchFamily="34" charset="0"/>
              </a:rPr>
              <a:t>χώρες </a:t>
            </a:r>
            <a:endParaRPr lang="en-US" sz="2500" i="1" dirty="0" smtClean="0">
              <a:solidFill>
                <a:srgbClr val="CC3366"/>
              </a:solidFill>
              <a:latin typeface="Georgia" panose="02040502050405020303" pitchFamily="18" charset="0"/>
              <a:cs typeface="Arial" panose="020B0604020202020204" pitchFamily="34" charset="0"/>
            </a:endParaRPr>
          </a:p>
        </p:txBody>
      </p:sp>
      <p:sp>
        <p:nvSpPr>
          <p:cNvPr id="29" name="Chevron 28"/>
          <p:cNvSpPr/>
          <p:nvPr/>
        </p:nvSpPr>
        <p:spPr>
          <a:xfrm>
            <a:off x="212436" y="1198933"/>
            <a:ext cx="8756073" cy="613943"/>
          </a:xfrm>
          <a:prstGeom prst="chevron">
            <a:avLst/>
          </a:prstGeom>
          <a:solidFill>
            <a:schemeClr val="bg1"/>
          </a:solidFill>
          <a:ln w="3175">
            <a:noFill/>
          </a:ln>
          <a:effectLst>
            <a:outerShdw blurRad="635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solidFill>
                <a:schemeClr val="tx1"/>
              </a:solidFill>
            </a:endParaRPr>
          </a:p>
        </p:txBody>
      </p:sp>
      <p:sp>
        <p:nvSpPr>
          <p:cNvPr id="30" name="TextBox 29"/>
          <p:cNvSpPr txBox="1"/>
          <p:nvPr/>
        </p:nvSpPr>
        <p:spPr>
          <a:xfrm>
            <a:off x="186209" y="1244871"/>
            <a:ext cx="8756073" cy="477054"/>
          </a:xfrm>
          <a:prstGeom prst="rect">
            <a:avLst/>
          </a:prstGeom>
          <a:noFill/>
          <a:ln>
            <a:noFill/>
          </a:ln>
        </p:spPr>
        <p:txBody>
          <a:bodyPr wrap="square" rtlCol="0">
            <a:spAutoFit/>
          </a:bodyPr>
          <a:lstStyle/>
          <a:p>
            <a:pPr algn="ctr"/>
            <a:r>
              <a:rPr lang="el-GR" sz="2500" b="1" i="1" dirty="0" smtClean="0">
                <a:solidFill>
                  <a:srgbClr val="CC3366"/>
                </a:solidFill>
                <a:latin typeface="Georgia" panose="02040502050405020303" pitchFamily="18" charset="0"/>
                <a:cs typeface="Arial" panose="020B0604020202020204" pitchFamily="34" charset="0"/>
              </a:rPr>
              <a:t>Διάρκεια </a:t>
            </a:r>
            <a:r>
              <a:rPr lang="en-US" sz="2500" b="1" i="1" dirty="0" smtClean="0">
                <a:solidFill>
                  <a:srgbClr val="CC3366"/>
                </a:solidFill>
                <a:latin typeface="Georgia" panose="02040502050405020303" pitchFamily="18" charset="0"/>
                <a:cs typeface="Arial" panose="020B0604020202020204" pitchFamily="34" charset="0"/>
              </a:rPr>
              <a:t>30 </a:t>
            </a:r>
            <a:r>
              <a:rPr lang="el-GR" sz="2500" b="1" i="1" dirty="0" smtClean="0">
                <a:solidFill>
                  <a:srgbClr val="CC3366"/>
                </a:solidFill>
                <a:latin typeface="Georgia" panose="02040502050405020303" pitchFamily="18" charset="0"/>
                <a:cs typeface="Arial" panose="020B0604020202020204" pitchFamily="34" charset="0"/>
              </a:rPr>
              <a:t>μηνών</a:t>
            </a:r>
            <a:endParaRPr lang="en-US" sz="2500" i="1" dirty="0">
              <a:solidFill>
                <a:srgbClr val="CC3366"/>
              </a:solidFill>
              <a:latin typeface="Georgia" panose="02040502050405020303" pitchFamily="18" charset="0"/>
              <a:cs typeface="Arial" panose="020B0604020202020204" pitchFamily="34" charset="0"/>
            </a:endParaRPr>
          </a:p>
        </p:txBody>
      </p:sp>
      <p:pic>
        <p:nvPicPr>
          <p:cNvPr id="31" name="Picture 30"/>
          <p:cNvPicPr>
            <a:picLocks noChangeAspect="1"/>
          </p:cNvPicPr>
          <p:nvPr/>
        </p:nvPicPr>
        <p:blipFill rotWithShape="1">
          <a:blip r:embed="rId4" cstate="print">
            <a:extLst>
              <a:ext uri="{28A0092B-C50C-407E-A947-70E740481C1C}">
                <a14:useLocalDpi xmlns:a14="http://schemas.microsoft.com/office/drawing/2010/main" xmlns="" val="0"/>
              </a:ext>
            </a:extLst>
          </a:blip>
          <a:srcRect b="67196"/>
          <a:stretch/>
        </p:blipFill>
        <p:spPr>
          <a:xfrm>
            <a:off x="807965" y="3863195"/>
            <a:ext cx="1396068" cy="3271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2" name="Picture 31"/>
          <p:cNvPicPr>
            <a:picLocks noChangeAspect="1"/>
          </p:cNvPicPr>
          <p:nvPr/>
        </p:nvPicPr>
        <p:blipFill rotWithShape="1">
          <a:blip r:embed="rId5" cstate="print">
            <a:extLst>
              <a:ext uri="{28A0092B-C50C-407E-A947-70E740481C1C}">
                <a14:useLocalDpi xmlns:a14="http://schemas.microsoft.com/office/drawing/2010/main" xmlns="" val="0"/>
              </a:ext>
            </a:extLst>
          </a:blip>
          <a:srcRect b="54458"/>
          <a:stretch/>
        </p:blipFill>
        <p:spPr>
          <a:xfrm>
            <a:off x="2989049" y="3831619"/>
            <a:ext cx="1171513" cy="3810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32"/>
          <p:cNvPicPr>
            <a:picLocks noChangeAspect="1"/>
          </p:cNvPicPr>
          <p:nvPr/>
        </p:nvPicPr>
        <p:blipFill rotWithShape="1">
          <a:blip r:embed="rId6" cstate="print">
            <a:extLst>
              <a:ext uri="{28A0092B-C50C-407E-A947-70E740481C1C}">
                <a14:useLocalDpi xmlns:a14="http://schemas.microsoft.com/office/drawing/2010/main" xmlns="" val="0"/>
              </a:ext>
            </a:extLst>
          </a:blip>
          <a:srcRect b="64227"/>
          <a:stretch/>
        </p:blipFill>
        <p:spPr>
          <a:xfrm>
            <a:off x="4859607" y="3890912"/>
            <a:ext cx="1390025" cy="3551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Picture 33"/>
          <p:cNvPicPr>
            <a:picLocks noChangeAspect="1"/>
          </p:cNvPicPr>
          <p:nvPr/>
        </p:nvPicPr>
        <p:blipFill rotWithShape="1">
          <a:blip r:embed="rId7" cstate="print">
            <a:extLst>
              <a:ext uri="{28A0092B-C50C-407E-A947-70E740481C1C}">
                <a14:useLocalDpi xmlns:a14="http://schemas.microsoft.com/office/drawing/2010/main" xmlns="" val="0"/>
              </a:ext>
            </a:extLst>
          </a:blip>
          <a:srcRect b="62641"/>
          <a:stretch/>
        </p:blipFill>
        <p:spPr>
          <a:xfrm>
            <a:off x="6929806" y="3863195"/>
            <a:ext cx="1318311" cy="351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Picture 34"/>
          <p:cNvPicPr>
            <a:picLocks noChangeAspect="1"/>
          </p:cNvPicPr>
          <p:nvPr/>
        </p:nvPicPr>
        <p:blipFill rotWithShape="1">
          <a:blip r:embed="rId8" cstate="print">
            <a:extLst>
              <a:ext uri="{28A0092B-C50C-407E-A947-70E740481C1C}">
                <a14:useLocalDpi xmlns:a14="http://schemas.microsoft.com/office/drawing/2010/main" xmlns="" val="0"/>
              </a:ext>
            </a:extLst>
          </a:blip>
          <a:srcRect b="53776"/>
          <a:stretch/>
        </p:blipFill>
        <p:spPr>
          <a:xfrm>
            <a:off x="383503" y="4721281"/>
            <a:ext cx="1415296" cy="4672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 name="Picture 35"/>
          <p:cNvPicPr>
            <a:picLocks noChangeAspect="1"/>
          </p:cNvPicPr>
          <p:nvPr/>
        </p:nvPicPr>
        <p:blipFill rotWithShape="1">
          <a:blip r:embed="rId9" cstate="print">
            <a:extLst>
              <a:ext uri="{28A0092B-C50C-407E-A947-70E740481C1C}">
                <a14:useLocalDpi xmlns:a14="http://schemas.microsoft.com/office/drawing/2010/main" xmlns="" val="0"/>
              </a:ext>
            </a:extLst>
          </a:blip>
          <a:srcRect l="18733" t="4626" r="19957" b="33629"/>
          <a:stretch/>
        </p:blipFill>
        <p:spPr>
          <a:xfrm>
            <a:off x="4683753" y="4607497"/>
            <a:ext cx="1002502" cy="721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p:cNvPicPr>
            <a:picLocks noChangeAspect="1"/>
          </p:cNvPicPr>
          <p:nvPr/>
        </p:nvPicPr>
        <p:blipFill rotWithShape="1">
          <a:blip r:embed="rId10" cstate="print">
            <a:extLst>
              <a:ext uri="{28A0092B-C50C-407E-A947-70E740481C1C}">
                <a14:useLocalDpi xmlns:a14="http://schemas.microsoft.com/office/drawing/2010/main" xmlns="" val="0"/>
              </a:ext>
            </a:extLst>
          </a:blip>
          <a:srcRect b="77544"/>
          <a:stretch/>
        </p:blipFill>
        <p:spPr>
          <a:xfrm>
            <a:off x="2104280" y="4829391"/>
            <a:ext cx="2087997" cy="334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7"/>
          <p:cNvPicPr>
            <a:picLocks noChangeAspect="1"/>
          </p:cNvPicPr>
          <p:nvPr/>
        </p:nvPicPr>
        <p:blipFill rotWithShape="1">
          <a:blip r:embed="rId11" cstate="print">
            <a:extLst>
              <a:ext uri="{28A0092B-C50C-407E-A947-70E740481C1C}">
                <a14:useLocalDpi xmlns:a14="http://schemas.microsoft.com/office/drawing/2010/main" xmlns="" val="0"/>
              </a:ext>
            </a:extLst>
          </a:blip>
          <a:srcRect l="14363" r="11249" b="11686"/>
          <a:stretch/>
        </p:blipFill>
        <p:spPr>
          <a:xfrm>
            <a:off x="6358635" y="4623602"/>
            <a:ext cx="825296" cy="6998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38"/>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7856311" y="4710399"/>
            <a:ext cx="792247" cy="4810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0" name="TextBox 39"/>
          <p:cNvSpPr txBox="1"/>
          <p:nvPr/>
        </p:nvSpPr>
        <p:spPr>
          <a:xfrm>
            <a:off x="548637" y="1340210"/>
            <a:ext cx="2078182" cy="307777"/>
          </a:xfrm>
          <a:prstGeom prst="rect">
            <a:avLst/>
          </a:prstGeom>
          <a:noFill/>
        </p:spPr>
        <p:txBody>
          <a:bodyPr wrap="square" rtlCol="0">
            <a:spAutoFit/>
          </a:bodyPr>
          <a:lstStyle/>
          <a:p>
            <a:r>
              <a:rPr lang="en-US" sz="1400" spc="300" dirty="0" smtClean="0">
                <a:solidFill>
                  <a:schemeClr val="bg1">
                    <a:lumMod val="50000"/>
                  </a:schemeClr>
                </a:solidFill>
                <a:latin typeface="Arial" panose="020B0604020202020204" pitchFamily="34" charset="0"/>
                <a:cs typeface="Arial" panose="020B0604020202020204" pitchFamily="34" charset="0"/>
              </a:rPr>
              <a:t>01/06/2015</a:t>
            </a:r>
            <a:endParaRPr lang="en-US" sz="1400" spc="300" dirty="0">
              <a:solidFill>
                <a:schemeClr val="bg1">
                  <a:lumMod val="50000"/>
                </a:schemeClr>
              </a:solidFill>
              <a:latin typeface="Arial" panose="020B0604020202020204" pitchFamily="34" charset="0"/>
              <a:cs typeface="Arial" panose="020B0604020202020204" pitchFamily="34" charset="0"/>
            </a:endParaRPr>
          </a:p>
        </p:txBody>
      </p:sp>
      <p:sp>
        <p:nvSpPr>
          <p:cNvPr id="41" name="TextBox 40"/>
          <p:cNvSpPr txBox="1"/>
          <p:nvPr/>
        </p:nvSpPr>
        <p:spPr>
          <a:xfrm>
            <a:off x="7300310" y="1340210"/>
            <a:ext cx="1641972" cy="307777"/>
          </a:xfrm>
          <a:prstGeom prst="rect">
            <a:avLst/>
          </a:prstGeom>
          <a:noFill/>
        </p:spPr>
        <p:txBody>
          <a:bodyPr wrap="square" rtlCol="0">
            <a:spAutoFit/>
          </a:bodyPr>
          <a:lstStyle/>
          <a:p>
            <a:r>
              <a:rPr lang="el-GR" sz="1400" spc="300" dirty="0" smtClean="0">
                <a:solidFill>
                  <a:schemeClr val="bg1">
                    <a:lumMod val="50000"/>
                  </a:schemeClr>
                </a:solidFill>
                <a:latin typeface="Arial" panose="020B0604020202020204" pitchFamily="34" charset="0"/>
                <a:cs typeface="Arial" panose="020B0604020202020204" pitchFamily="34" charset="0"/>
              </a:rPr>
              <a:t>30/11/2017</a:t>
            </a:r>
            <a:endParaRPr lang="en-US" sz="1400" spc="300" dirty="0">
              <a:solidFill>
                <a:schemeClr val="bg1">
                  <a:lumMod val="50000"/>
                </a:schemeClr>
              </a:solidFill>
              <a:latin typeface="Arial" panose="020B0604020202020204" pitchFamily="34" charset="0"/>
              <a:cs typeface="Arial" panose="020B0604020202020204" pitchFamily="34" charset="0"/>
            </a:endParaRPr>
          </a:p>
        </p:txBody>
      </p:sp>
      <p:cxnSp>
        <p:nvCxnSpPr>
          <p:cNvPr id="42" name="Straight Connector 41"/>
          <p:cNvCxnSpPr/>
          <p:nvPr/>
        </p:nvCxnSpPr>
        <p:spPr>
          <a:xfrm>
            <a:off x="2104280" y="2851264"/>
            <a:ext cx="2087997" cy="0"/>
          </a:xfrm>
          <a:prstGeom prst="line">
            <a:avLst/>
          </a:prstGeom>
          <a:ln w="12700">
            <a:solidFill>
              <a:srgbClr val="CC336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929069" y="2851264"/>
            <a:ext cx="2087997" cy="0"/>
          </a:xfrm>
          <a:prstGeom prst="line">
            <a:avLst/>
          </a:prstGeom>
          <a:ln w="12700">
            <a:solidFill>
              <a:srgbClr val="CC33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4993053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0"/>
            <a:ext cx="9144000" cy="777875"/>
          </a:xfrm>
          <a:prstGeom prst="rect">
            <a:avLst/>
          </a:prstGeom>
          <a:solidFill>
            <a:srgbClr val="CC33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lvl="0" algn="ctr">
              <a:lnSpc>
                <a:spcPct val="90000"/>
              </a:lnSpc>
            </a:pPr>
            <a:r>
              <a:rPr lang="el-GR" sz="2400" dirty="0" smtClean="0">
                <a:solidFill>
                  <a:schemeClr val="bg1"/>
                </a:solidFill>
              </a:rPr>
              <a:t>Πιλοτική εφαρμογή του </a:t>
            </a:r>
            <a:r>
              <a:rPr lang="en-US" sz="2400" dirty="0" smtClean="0">
                <a:solidFill>
                  <a:schemeClr val="bg1"/>
                </a:solidFill>
              </a:rPr>
              <a:t>STEP </a:t>
            </a:r>
            <a:r>
              <a:rPr lang="el-GR" sz="2400" dirty="0" smtClean="0">
                <a:solidFill>
                  <a:schemeClr val="bg1"/>
                </a:solidFill>
              </a:rPr>
              <a:t>στην Περιφέρεια Κρήτης</a:t>
            </a:r>
          </a:p>
        </p:txBody>
      </p:sp>
      <p:sp>
        <p:nvSpPr>
          <p:cNvPr id="16" name="Title 3"/>
          <p:cNvSpPr txBox="1">
            <a:spLocks/>
          </p:cNvSpPr>
          <p:nvPr/>
        </p:nvSpPr>
        <p:spPr bwMode="auto">
          <a:xfrm>
            <a:off x="628650" y="39837"/>
            <a:ext cx="7886700" cy="7519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nSpc>
                <a:spcPct val="90000"/>
              </a:lnSpc>
            </a:pPr>
            <a:endParaRPr kumimoji="0" lang="en-US" sz="2800" b="0" i="0" u="none" strike="noStrike" kern="1200" cap="none" spc="0" normalizeH="0" baseline="0" noProof="0" dirty="0">
              <a:ln>
                <a:noFill/>
              </a:ln>
              <a:solidFill>
                <a:schemeClr val="bg1"/>
              </a:solidFill>
              <a:effectLst/>
              <a:uLnTx/>
              <a:uFillTx/>
              <a:latin typeface="+mn-lt"/>
              <a:ea typeface="+mj-ea"/>
              <a:cs typeface="+mj-cs"/>
            </a:endParaRPr>
          </a:p>
        </p:txBody>
      </p:sp>
      <p:sp>
        <p:nvSpPr>
          <p:cNvPr id="8" name="Text Placeholder 2"/>
          <p:cNvSpPr txBox="1">
            <a:spLocks/>
          </p:cNvSpPr>
          <p:nvPr/>
        </p:nvSpPr>
        <p:spPr>
          <a:xfrm>
            <a:off x="1192256" y="6259945"/>
            <a:ext cx="4270375" cy="4318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l-GR" altLang="en-US" sz="900" dirty="0" smtClean="0">
                <a:cs typeface="Arial" charset="0"/>
              </a:rPr>
              <a:t>Το Πρόγραμμα αυτό έλαβε χρηματοδότηση από την Ευρωπαϊκή Ένωση στα πλαίσια του Προγράμματος έρευνας και καινοτομίας</a:t>
            </a:r>
            <a:r>
              <a:rPr lang="en-US" altLang="en-US" sz="900" dirty="0" smtClean="0">
                <a:cs typeface="Arial" charset="0"/>
              </a:rPr>
              <a:t> HORIZON  2020 </a:t>
            </a:r>
            <a:r>
              <a:rPr lang="el-GR" altLang="en-US" sz="900" dirty="0" smtClean="0">
                <a:cs typeface="Arial" charset="0"/>
              </a:rPr>
              <a:t>με αρ. 649493</a:t>
            </a:r>
            <a:r>
              <a:rPr lang="en-US" altLang="en-US" sz="900" dirty="0" smtClean="0">
                <a:cs typeface="Arial" charset="0"/>
              </a:rPr>
              <a:t> </a:t>
            </a:r>
            <a:endParaRPr lang="el-GR" altLang="en-US" sz="900" dirty="0">
              <a:cs typeface="Arial" charset="0"/>
            </a:endParaRPr>
          </a:p>
        </p:txBody>
      </p:sp>
      <p:grpSp>
        <p:nvGrpSpPr>
          <p:cNvPr id="10" name="39 - Ομάδα"/>
          <p:cNvGrpSpPr/>
          <p:nvPr/>
        </p:nvGrpSpPr>
        <p:grpSpPr>
          <a:xfrm>
            <a:off x="0" y="-1"/>
            <a:ext cx="9144000" cy="5768850"/>
            <a:chOff x="0" y="-1"/>
            <a:chExt cx="9144000" cy="5768850"/>
          </a:xfrm>
        </p:grpSpPr>
        <p:pic>
          <p:nvPicPr>
            <p:cNvPr id="11" name="Picture 2" descr="C:\Users\mvogiatzi\Desktop\CLIMATHON\PRESENTATION\map.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620097"/>
              <a:ext cx="9144000" cy="5148752"/>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p:cNvSpPr/>
            <p:nvPr/>
          </p:nvSpPr>
          <p:spPr>
            <a:xfrm>
              <a:off x="0" y="1521036"/>
              <a:ext cx="7350826" cy="665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3" name="Picture 5" descr="C:\Users\mvogiatzi\Desktop\CLIMATHON\PRESENTATION\pin2.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347588" y="5258040"/>
              <a:ext cx="307212" cy="389502"/>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5" descr="C:\Users\mvogiatzi\Desktop\CLIMATHON\PRESENTATION\pin2.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294306" y="4499590"/>
              <a:ext cx="307212" cy="389502"/>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5" descr="C:\Users\mvogiatzi\Desktop\CLIMATHON\PRESENTATION\pin2.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95382" y="4707041"/>
              <a:ext cx="307212" cy="389502"/>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5" descr="C:\Users\mvogiatzi\Desktop\CLIMATHON\PRESENTATION\pin2.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72320" y="3974724"/>
              <a:ext cx="307212" cy="389502"/>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5" descr="C:\Users\mvogiatzi\Desktop\CLIMATHON\PRESENTATION\pin2.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31088" y="4012824"/>
              <a:ext cx="307212" cy="389502"/>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Rectangle 18"/>
            <p:cNvSpPr/>
            <p:nvPr/>
          </p:nvSpPr>
          <p:spPr>
            <a:xfrm>
              <a:off x="200788" y="4288911"/>
              <a:ext cx="1130300" cy="807631"/>
            </a:xfrm>
            <a:prstGeom prst="rect">
              <a:avLst/>
            </a:prstGeom>
            <a:solidFill>
              <a:srgbClr val="499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cs typeface="Arial" panose="020B0604020202020204" pitchFamily="34" charset="0"/>
                </a:rPr>
                <a:t>Δήμος </a:t>
              </a:r>
              <a:r>
                <a:rPr lang="en-US" sz="1400" dirty="0" smtClean="0">
                  <a:cs typeface="Arial" panose="020B0604020202020204" pitchFamily="34" charset="0"/>
                </a:rPr>
                <a:t>Valdemoro</a:t>
              </a:r>
              <a:r>
                <a:rPr lang="el-GR" sz="1400" dirty="0" smtClean="0">
                  <a:cs typeface="Arial" panose="020B0604020202020204" pitchFamily="34" charset="0"/>
                </a:rPr>
                <a:t>,</a:t>
              </a:r>
              <a:r>
                <a:rPr lang="en-US" sz="1400" dirty="0" smtClean="0">
                  <a:cs typeface="Arial" panose="020B0604020202020204" pitchFamily="34" charset="0"/>
                </a:rPr>
                <a:t> </a:t>
              </a:r>
              <a:r>
                <a:rPr lang="el-GR" sz="1400" dirty="0" smtClean="0">
                  <a:cs typeface="Arial" panose="020B0604020202020204" pitchFamily="34" charset="0"/>
                </a:rPr>
                <a:t>Ισπανία</a:t>
              </a:r>
              <a:r>
                <a:rPr lang="en-US" sz="1400" dirty="0" smtClean="0">
                  <a:cs typeface="Arial" panose="020B0604020202020204" pitchFamily="34" charset="0"/>
                </a:rPr>
                <a:t> </a:t>
              </a:r>
              <a:endParaRPr lang="el-GR" sz="1400" dirty="0">
                <a:cs typeface="Arial" panose="020B0604020202020204" pitchFamily="34" charset="0"/>
              </a:endParaRPr>
            </a:p>
          </p:txBody>
        </p:sp>
        <p:sp>
          <p:nvSpPr>
            <p:cNvPr id="20" name="TextBox 19"/>
            <p:cNvSpPr txBox="1"/>
            <p:nvPr/>
          </p:nvSpPr>
          <p:spPr>
            <a:xfrm>
              <a:off x="2257432" y="3406397"/>
              <a:ext cx="1473200" cy="523220"/>
            </a:xfrm>
            <a:prstGeom prst="rect">
              <a:avLst/>
            </a:prstGeom>
            <a:solidFill>
              <a:srgbClr val="499391"/>
            </a:solidFill>
          </p:spPr>
          <p:txBody>
            <a:bodyPr wrap="square" rtlCol="0">
              <a:spAutoFit/>
            </a:bodyPr>
            <a:lstStyle/>
            <a:p>
              <a:pPr algn="ctr"/>
              <a:r>
                <a:rPr lang="en-US" sz="1400" dirty="0" smtClean="0">
                  <a:solidFill>
                    <a:schemeClr val="lt1"/>
                  </a:solidFill>
                  <a:latin typeface="+mn-lt"/>
                  <a:cs typeface="Arial" panose="020B0604020202020204" pitchFamily="34" charset="0"/>
                </a:rPr>
                <a:t>Mollet </a:t>
              </a:r>
              <a:r>
                <a:rPr lang="en-US" sz="1400" dirty="0">
                  <a:solidFill>
                    <a:schemeClr val="lt1"/>
                  </a:solidFill>
                  <a:latin typeface="+mn-lt"/>
                  <a:cs typeface="Arial" panose="020B0604020202020204" pitchFamily="34" charset="0"/>
                </a:rPr>
                <a:t>del Vallès, </a:t>
              </a:r>
              <a:r>
                <a:rPr lang="el-GR" sz="1400" dirty="0" smtClean="0">
                  <a:solidFill>
                    <a:schemeClr val="lt1"/>
                  </a:solidFill>
                  <a:latin typeface="+mn-lt"/>
                  <a:cs typeface="Arial" panose="020B0604020202020204" pitchFamily="34" charset="0"/>
                </a:rPr>
                <a:t>Ισπανία</a:t>
              </a:r>
              <a:endParaRPr lang="en-US" sz="1400" dirty="0">
                <a:solidFill>
                  <a:schemeClr val="lt1"/>
                </a:solidFill>
                <a:latin typeface="+mn-lt"/>
                <a:cs typeface="Arial" panose="020B0604020202020204" pitchFamily="34" charset="0"/>
              </a:endParaRPr>
            </a:p>
          </p:txBody>
        </p:sp>
        <p:sp>
          <p:nvSpPr>
            <p:cNvPr id="21" name="TextBox 20"/>
            <p:cNvSpPr txBox="1"/>
            <p:nvPr/>
          </p:nvSpPr>
          <p:spPr>
            <a:xfrm>
              <a:off x="2551981" y="4724878"/>
              <a:ext cx="2079865" cy="523220"/>
            </a:xfrm>
            <a:prstGeom prst="rect">
              <a:avLst/>
            </a:prstGeom>
            <a:solidFill>
              <a:srgbClr val="499391"/>
            </a:solidFill>
          </p:spPr>
          <p:txBody>
            <a:bodyPr wrap="square" rtlCol="0">
              <a:spAutoFit/>
            </a:bodyPr>
            <a:lstStyle/>
            <a:p>
              <a:pPr algn="ctr"/>
              <a:r>
                <a:rPr lang="el-GR" sz="1400" dirty="0" smtClean="0">
                  <a:solidFill>
                    <a:schemeClr val="lt1"/>
                  </a:solidFill>
                  <a:latin typeface="+mn-lt"/>
                  <a:cs typeface="Arial" panose="020B0604020202020204" pitchFamily="34" charset="0"/>
                </a:rPr>
                <a:t>Ένωση Κοινοτήτων</a:t>
              </a:r>
              <a:r>
                <a:rPr lang="en-US" sz="1400" dirty="0" smtClean="0">
                  <a:solidFill>
                    <a:schemeClr val="lt1"/>
                  </a:solidFill>
                  <a:latin typeface="+mn-lt"/>
                  <a:cs typeface="Arial" panose="020B0604020202020204" pitchFamily="34" charset="0"/>
                </a:rPr>
                <a:t> Locride</a:t>
              </a:r>
              <a:r>
                <a:rPr lang="el-GR" sz="1400" dirty="0" smtClean="0">
                  <a:solidFill>
                    <a:schemeClr val="lt1"/>
                  </a:solidFill>
                  <a:latin typeface="+mn-lt"/>
                  <a:cs typeface="Arial" panose="020B0604020202020204" pitchFamily="34" charset="0"/>
                </a:rPr>
                <a:t>, Ιταλία</a:t>
              </a:r>
              <a:endParaRPr lang="en-US" sz="1400" dirty="0">
                <a:solidFill>
                  <a:schemeClr val="lt1"/>
                </a:solidFill>
                <a:latin typeface="+mn-lt"/>
                <a:cs typeface="Arial" panose="020B0604020202020204" pitchFamily="34" charset="0"/>
              </a:endParaRPr>
            </a:p>
          </p:txBody>
        </p:sp>
        <p:sp>
          <p:nvSpPr>
            <p:cNvPr id="22" name="TextBox 21"/>
            <p:cNvSpPr txBox="1"/>
            <p:nvPr/>
          </p:nvSpPr>
          <p:spPr>
            <a:xfrm>
              <a:off x="6709395" y="4967023"/>
              <a:ext cx="1200150" cy="523220"/>
            </a:xfrm>
            <a:prstGeom prst="rect">
              <a:avLst/>
            </a:prstGeom>
            <a:solidFill>
              <a:srgbClr val="499391"/>
            </a:solidFill>
          </p:spPr>
          <p:txBody>
            <a:bodyPr wrap="square" rtlCol="0">
              <a:spAutoFit/>
            </a:bodyPr>
            <a:lstStyle/>
            <a:p>
              <a:pPr algn="ctr"/>
              <a:r>
                <a:rPr lang="el-GR" sz="1400" b="1" i="1" dirty="0" smtClean="0">
                  <a:solidFill>
                    <a:schemeClr val="lt1"/>
                  </a:solidFill>
                  <a:latin typeface="+mn-lt"/>
                  <a:cs typeface="Arial" panose="020B0604020202020204" pitchFamily="34" charset="0"/>
                </a:rPr>
                <a:t>Περιφέρεια Κρήτης</a:t>
              </a:r>
              <a:endParaRPr lang="el-GR" sz="1400" b="1" i="1" dirty="0">
                <a:solidFill>
                  <a:schemeClr val="lt1"/>
                </a:solidFill>
                <a:latin typeface="+mn-lt"/>
                <a:cs typeface="Arial" panose="020B0604020202020204" pitchFamily="34" charset="0"/>
              </a:endParaRPr>
            </a:p>
          </p:txBody>
        </p:sp>
        <p:sp>
          <p:nvSpPr>
            <p:cNvPr id="23" name="TextBox 22"/>
            <p:cNvSpPr txBox="1"/>
            <p:nvPr/>
          </p:nvSpPr>
          <p:spPr>
            <a:xfrm>
              <a:off x="7686994" y="3936542"/>
              <a:ext cx="1301431" cy="523220"/>
            </a:xfrm>
            <a:prstGeom prst="rect">
              <a:avLst/>
            </a:prstGeom>
            <a:solidFill>
              <a:srgbClr val="499391"/>
            </a:solidFill>
          </p:spPr>
          <p:txBody>
            <a:bodyPr wrap="square" rtlCol="0">
              <a:spAutoFit/>
            </a:bodyPr>
            <a:lstStyle/>
            <a:p>
              <a:pPr algn="ctr"/>
              <a:r>
                <a:rPr lang="el-GR" sz="1400" dirty="0" smtClean="0">
                  <a:solidFill>
                    <a:schemeClr val="lt1"/>
                  </a:solidFill>
                  <a:latin typeface="+mn-lt"/>
                  <a:cs typeface="Arial" panose="020B0604020202020204" pitchFamily="34" charset="0"/>
                </a:rPr>
                <a:t>Δήμος </a:t>
              </a:r>
              <a:r>
                <a:rPr lang="en-US" sz="1400" dirty="0" smtClean="0">
                  <a:solidFill>
                    <a:schemeClr val="lt1"/>
                  </a:solidFill>
                  <a:latin typeface="+mn-lt"/>
                  <a:cs typeface="Arial" panose="020B0604020202020204" pitchFamily="34" charset="0"/>
                </a:rPr>
                <a:t>Hatay</a:t>
              </a:r>
              <a:r>
                <a:rPr lang="el-GR" sz="1400" dirty="0" smtClean="0">
                  <a:solidFill>
                    <a:schemeClr val="lt1"/>
                  </a:solidFill>
                  <a:latin typeface="+mn-lt"/>
                  <a:cs typeface="Arial" panose="020B0604020202020204" pitchFamily="34" charset="0"/>
                </a:rPr>
                <a:t>, Τουρκία</a:t>
              </a:r>
              <a:endParaRPr lang="en-US" sz="1400" dirty="0">
                <a:solidFill>
                  <a:schemeClr val="lt1"/>
                </a:solidFill>
                <a:latin typeface="+mn-lt"/>
                <a:cs typeface="Arial" panose="020B0604020202020204" pitchFamily="34" charset="0"/>
              </a:endParaRPr>
            </a:p>
          </p:txBody>
        </p:sp>
        <p:sp>
          <p:nvSpPr>
            <p:cNvPr id="24" name="Rectangle 23"/>
            <p:cNvSpPr/>
            <p:nvPr/>
          </p:nvSpPr>
          <p:spPr>
            <a:xfrm>
              <a:off x="0" y="-1"/>
              <a:ext cx="9144000" cy="778043"/>
            </a:xfrm>
            <a:prstGeom prst="rect">
              <a:avLst/>
            </a:prstGeom>
            <a:solidFill>
              <a:srgbClr val="CC33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solidFill>
                  <a:prstClr val="white"/>
                </a:solidFill>
              </a:endParaRPr>
            </a:p>
          </p:txBody>
        </p:sp>
        <p:sp>
          <p:nvSpPr>
            <p:cNvPr id="25" name="TextBox 24"/>
            <p:cNvSpPr txBox="1"/>
            <p:nvPr/>
          </p:nvSpPr>
          <p:spPr>
            <a:xfrm>
              <a:off x="503192" y="1610026"/>
              <a:ext cx="7310771" cy="492443"/>
            </a:xfrm>
            <a:prstGeom prst="rect">
              <a:avLst/>
            </a:prstGeom>
            <a:noFill/>
          </p:spPr>
          <p:txBody>
            <a:bodyPr wrap="square" rtlCol="0">
              <a:spAutoFit/>
            </a:bodyPr>
            <a:lstStyle/>
            <a:p>
              <a:pPr algn="ctr"/>
              <a:r>
                <a:rPr lang="el-GR" sz="2600" b="1" i="1" dirty="0" smtClean="0">
                  <a:solidFill>
                    <a:srgbClr val="CC3366"/>
                  </a:solidFill>
                  <a:latin typeface="+mn-lt"/>
                </a:rPr>
                <a:t>6 πιλοτικές εφαρμογές σε 4 χώρες</a:t>
              </a:r>
              <a:endParaRPr lang="el-GR" sz="2600" i="1" dirty="0">
                <a:solidFill>
                  <a:srgbClr val="CC3366"/>
                </a:solidFill>
                <a:latin typeface="+mn-lt"/>
              </a:endParaRPr>
            </a:p>
          </p:txBody>
        </p:sp>
        <p:sp>
          <p:nvSpPr>
            <p:cNvPr id="26" name="TextBox 31"/>
            <p:cNvSpPr txBox="1"/>
            <p:nvPr/>
          </p:nvSpPr>
          <p:spPr>
            <a:xfrm>
              <a:off x="5329877" y="3801262"/>
              <a:ext cx="1569685" cy="307777"/>
            </a:xfrm>
            <a:prstGeom prst="rect">
              <a:avLst/>
            </a:prstGeom>
            <a:solidFill>
              <a:srgbClr val="499391"/>
            </a:solidFill>
          </p:spPr>
          <p:txBody>
            <a:bodyPr wrap="square" rtlCol="0">
              <a:spAutoFit/>
            </a:bodyPr>
            <a:lstStyle/>
            <a:p>
              <a:pPr algn="ctr"/>
              <a:r>
                <a:rPr lang="el-GR" sz="1400" dirty="0" smtClean="0">
                  <a:solidFill>
                    <a:schemeClr val="lt1"/>
                  </a:solidFill>
                  <a:latin typeface="+mn-lt"/>
                  <a:cs typeface="Arial" panose="020B0604020202020204" pitchFamily="34" charset="0"/>
                </a:rPr>
                <a:t>Θεσσαλονίκη</a:t>
              </a:r>
              <a:endParaRPr lang="el-GR" sz="1400" dirty="0">
                <a:solidFill>
                  <a:schemeClr val="lt1"/>
                </a:solidFill>
                <a:latin typeface="+mn-lt"/>
                <a:cs typeface="Arial" panose="020B0604020202020204" pitchFamily="34" charset="0"/>
              </a:endParaRPr>
            </a:p>
          </p:txBody>
        </p:sp>
        <p:pic>
          <p:nvPicPr>
            <p:cNvPr id="27" name="Picture 5" descr="C:\Users\mvogiatzi\Desktop\CLIMATHON\PRESENTATION\pin2.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823094" y="4127906"/>
              <a:ext cx="307212" cy="389502"/>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 name="TextBox 1"/>
          <p:cNvSpPr txBox="1"/>
          <p:nvPr/>
        </p:nvSpPr>
        <p:spPr>
          <a:xfrm>
            <a:off x="200788" y="-1107"/>
            <a:ext cx="8787637" cy="8679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l-GR"/>
            </a:defPPr>
            <a:lvl1pPr lvl="0">
              <a:lnSpc>
                <a:spcPct val="90000"/>
              </a:lnSpc>
              <a:defRPr kumimoji="0" sz="2800" b="0" i="0" u="none" strike="noStrike" cap="none" spc="0" normalizeH="0" baseline="0">
                <a:ln>
                  <a:noFill/>
                </a:ln>
                <a:solidFill>
                  <a:schemeClr val="bg1"/>
                </a:solidFill>
                <a:effectLst/>
                <a:uLnTx/>
                <a:uFillTx/>
                <a:latin typeface="+mn-lt"/>
                <a:ea typeface="+mj-ea"/>
                <a:cs typeface="+mj-cs"/>
              </a:defRPr>
            </a:lvl1pPr>
          </a:lstStyle>
          <a:p>
            <a:r>
              <a:rPr lang="el-GR" b="1" dirty="0"/>
              <a:t>Πιλοτική Εφαρμογή </a:t>
            </a:r>
            <a:endParaRPr lang="en-US" b="1" dirty="0"/>
          </a:p>
        </p:txBody>
      </p:sp>
    </p:spTree>
    <p:extLst>
      <p:ext uri="{BB962C8B-B14F-4D97-AF65-F5344CB8AC3E}">
        <p14:creationId xmlns:p14="http://schemas.microsoft.com/office/powerpoint/2010/main" xmlns="" val="21426783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0"/>
            <a:ext cx="9144000" cy="777875"/>
          </a:xfrm>
          <a:prstGeom prst="rect">
            <a:avLst/>
          </a:prstGeom>
          <a:solidFill>
            <a:srgbClr val="CC33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lvl="0">
              <a:lnSpc>
                <a:spcPct val="90000"/>
              </a:lnSpc>
            </a:pPr>
            <a:r>
              <a:rPr lang="el-GR" sz="2800" b="1" dirty="0" smtClean="0">
                <a:solidFill>
                  <a:schemeClr val="bg1"/>
                </a:solidFill>
              </a:rPr>
              <a:t>  Πιλοτική εφαρμογή στην Περιφέρεια Κρήτης</a:t>
            </a:r>
          </a:p>
        </p:txBody>
      </p:sp>
      <p:sp>
        <p:nvSpPr>
          <p:cNvPr id="16" name="Title 3"/>
          <p:cNvSpPr txBox="1">
            <a:spLocks/>
          </p:cNvSpPr>
          <p:nvPr/>
        </p:nvSpPr>
        <p:spPr bwMode="auto">
          <a:xfrm>
            <a:off x="245660" y="39837"/>
            <a:ext cx="8269690" cy="7519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nSpc>
                <a:spcPct val="90000"/>
              </a:lnSpc>
            </a:pPr>
            <a:endParaRPr kumimoji="0" lang="en-US" sz="2800" b="1" i="0" u="none" strike="noStrike" kern="1200" cap="none" spc="0" normalizeH="0" baseline="0" noProof="0" dirty="0">
              <a:ln>
                <a:noFill/>
              </a:ln>
              <a:solidFill>
                <a:schemeClr val="bg1"/>
              </a:solidFill>
              <a:effectLst/>
              <a:uLnTx/>
              <a:uFillTx/>
              <a:latin typeface="+mn-lt"/>
              <a:ea typeface="+mj-ea"/>
              <a:cs typeface="+mj-cs"/>
            </a:endParaRPr>
          </a:p>
        </p:txBody>
      </p:sp>
      <p:sp>
        <p:nvSpPr>
          <p:cNvPr id="9" name="8 - Θέση περιεχομένου"/>
          <p:cNvSpPr>
            <a:spLocks noGrp="1"/>
          </p:cNvSpPr>
          <p:nvPr>
            <p:ph idx="1"/>
          </p:nvPr>
        </p:nvSpPr>
        <p:spPr>
          <a:xfrm>
            <a:off x="521772" y="1077479"/>
            <a:ext cx="7886700" cy="4351338"/>
          </a:xfrm>
        </p:spPr>
        <p:txBody>
          <a:bodyPr/>
          <a:lstStyle/>
          <a:p>
            <a:endParaRPr lang="el-GR" dirty="0"/>
          </a:p>
        </p:txBody>
      </p:sp>
      <p:graphicFrame>
        <p:nvGraphicFramePr>
          <p:cNvPr id="6" name="Content Placeholder 4"/>
          <p:cNvGraphicFramePr>
            <a:graphicFrameLocks/>
          </p:cNvGraphicFramePr>
          <p:nvPr>
            <p:extLst>
              <p:ext uri="{D42A27DB-BD31-4B8C-83A1-F6EECF244321}">
                <p14:modId xmlns:p14="http://schemas.microsoft.com/office/powerpoint/2010/main" xmlns="" val="201066047"/>
              </p:ext>
            </p:extLst>
          </p:nvPr>
        </p:nvGraphicFramePr>
        <p:xfrm>
          <a:off x="538147" y="778042"/>
          <a:ext cx="8003232" cy="54726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Freeform 6"/>
          <p:cNvSpPr/>
          <p:nvPr/>
        </p:nvSpPr>
        <p:spPr>
          <a:xfrm>
            <a:off x="395535" y="898634"/>
            <a:ext cx="8070547" cy="662152"/>
          </a:xfrm>
          <a:custGeom>
            <a:avLst/>
            <a:gdLst>
              <a:gd name="connsiteX0" fmla="*/ 0 w 3528392"/>
              <a:gd name="connsiteY0" fmla="*/ 79562 h 477360"/>
              <a:gd name="connsiteX1" fmla="*/ 79562 w 3528392"/>
              <a:gd name="connsiteY1" fmla="*/ 0 h 477360"/>
              <a:gd name="connsiteX2" fmla="*/ 3448830 w 3528392"/>
              <a:gd name="connsiteY2" fmla="*/ 0 h 477360"/>
              <a:gd name="connsiteX3" fmla="*/ 3528392 w 3528392"/>
              <a:gd name="connsiteY3" fmla="*/ 79562 h 477360"/>
              <a:gd name="connsiteX4" fmla="*/ 3528392 w 3528392"/>
              <a:gd name="connsiteY4" fmla="*/ 397798 h 477360"/>
              <a:gd name="connsiteX5" fmla="*/ 3448830 w 3528392"/>
              <a:gd name="connsiteY5" fmla="*/ 477360 h 477360"/>
              <a:gd name="connsiteX6" fmla="*/ 79562 w 3528392"/>
              <a:gd name="connsiteY6" fmla="*/ 477360 h 477360"/>
              <a:gd name="connsiteX7" fmla="*/ 0 w 3528392"/>
              <a:gd name="connsiteY7" fmla="*/ 397798 h 477360"/>
              <a:gd name="connsiteX8" fmla="*/ 0 w 3528392"/>
              <a:gd name="connsiteY8" fmla="*/ 79562 h 47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8392" h="477360">
                <a:moveTo>
                  <a:pt x="0" y="79562"/>
                </a:moveTo>
                <a:cubicBezTo>
                  <a:pt x="0" y="35621"/>
                  <a:pt x="35621" y="0"/>
                  <a:pt x="79562" y="0"/>
                </a:cubicBezTo>
                <a:lnTo>
                  <a:pt x="3448830" y="0"/>
                </a:lnTo>
                <a:cubicBezTo>
                  <a:pt x="3492771" y="0"/>
                  <a:pt x="3528392" y="35621"/>
                  <a:pt x="3528392" y="79562"/>
                </a:cubicBezTo>
                <a:lnTo>
                  <a:pt x="3528392" y="397798"/>
                </a:lnTo>
                <a:cubicBezTo>
                  <a:pt x="3528392" y="441739"/>
                  <a:pt x="3492771" y="477360"/>
                  <a:pt x="3448830" y="477360"/>
                </a:cubicBezTo>
                <a:lnTo>
                  <a:pt x="79562" y="477360"/>
                </a:lnTo>
                <a:cubicBezTo>
                  <a:pt x="35621" y="477360"/>
                  <a:pt x="0" y="441739"/>
                  <a:pt x="0" y="397798"/>
                </a:cubicBezTo>
                <a:lnTo>
                  <a:pt x="0" y="79562"/>
                </a:lnTo>
                <a:close/>
              </a:path>
            </a:pathLst>
          </a:custGeom>
          <a:solidFill>
            <a:srgbClr val="CC3366"/>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8073" tIns="88073" rIns="88073" bIns="88073" numCol="1" spcCol="1270" anchor="ctr" anchorCtr="0">
            <a:noAutofit/>
          </a:bodyPr>
          <a:lstStyle/>
          <a:p>
            <a:pPr algn="ctr">
              <a:lnSpc>
                <a:spcPct val="107000"/>
              </a:lnSpc>
              <a:spcAft>
                <a:spcPts val="800"/>
              </a:spcAft>
            </a:pPr>
            <a:r>
              <a:rPr lang="el-GR" sz="1600" b="1" dirty="0" smtClean="0">
                <a:ea typeface="Calibri"/>
                <a:cs typeface="Times New Roman"/>
              </a:rPr>
              <a:t>ΑΞΙΟΛΟΓΗΣΗ  ΜΕΛΕΤΩΝ  ΠΕΡΙΒΑΛΛΟΝΤΙΚΩΝ  ΕΠΙΠΤΩΣΕΩΝ</a:t>
            </a:r>
            <a:endParaRPr lang="en-US" sz="1600" b="1" dirty="0">
              <a:ea typeface="Calibri"/>
              <a:cs typeface="Times New Roman"/>
            </a:endParaRPr>
          </a:p>
        </p:txBody>
      </p:sp>
      <p:sp>
        <p:nvSpPr>
          <p:cNvPr id="8" name="Text Placeholder 2"/>
          <p:cNvSpPr txBox="1">
            <a:spLocks/>
          </p:cNvSpPr>
          <p:nvPr/>
        </p:nvSpPr>
        <p:spPr>
          <a:xfrm>
            <a:off x="1192256" y="6259945"/>
            <a:ext cx="4270375" cy="4318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l-GR" altLang="en-US" sz="900" dirty="0" smtClean="0">
                <a:cs typeface="Arial" charset="0"/>
              </a:rPr>
              <a:t>Το Πρόγραμμα αυτό έλαβε χρηματοδότηση από την Ευρωπαϊκή Ένωση στα πλαίσια του Προγράμματος έρευνας και καινοτομίας</a:t>
            </a:r>
            <a:r>
              <a:rPr lang="en-US" altLang="en-US" sz="900" dirty="0" smtClean="0">
                <a:cs typeface="Arial" charset="0"/>
              </a:rPr>
              <a:t> HORIZON  2020 </a:t>
            </a:r>
            <a:r>
              <a:rPr lang="el-GR" altLang="en-US" sz="900" dirty="0" smtClean="0">
                <a:cs typeface="Arial" charset="0"/>
              </a:rPr>
              <a:t>με αρ. 649493</a:t>
            </a:r>
            <a:r>
              <a:rPr lang="en-US" altLang="en-US" sz="900" dirty="0" smtClean="0">
                <a:cs typeface="Arial" charset="0"/>
              </a:rPr>
              <a:t> </a:t>
            </a:r>
            <a:endParaRPr lang="el-GR" altLang="en-US" sz="900" dirty="0">
              <a:cs typeface="Arial" charset="0"/>
            </a:endParaRPr>
          </a:p>
        </p:txBody>
      </p:sp>
    </p:spTree>
    <p:extLst>
      <p:ext uri="{BB962C8B-B14F-4D97-AF65-F5344CB8AC3E}">
        <p14:creationId xmlns:p14="http://schemas.microsoft.com/office/powerpoint/2010/main" xmlns="" val="107536536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STEP_presentation template (1)" id="{401AD936-7A15-49B1-8AF9-335D3260FF53}" vid="{B5578CD6-D420-43BA-913A-9A97742D9602}"/>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TEP_presentation template (1)" id="{401AD936-7A15-49B1-8AF9-335D3260FF53}" vid="{B5578CD6-D420-43BA-913A-9A97742D9602}"/>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TEP_presentation template (1)" id="{401AD936-7A15-49B1-8AF9-335D3260FF53}" vid="{B5578CD6-D420-43BA-913A-9A97742D9602}"/>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TEP_presentation template (1)" id="{401AD936-7A15-49B1-8AF9-335D3260FF53}" vid="{B5578CD6-D420-43BA-913A-9A97742D960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WP7_Dissemination at European level</Template>
  <TotalTime>2437</TotalTime>
  <Words>1635</Words>
  <Application>Microsoft Office PowerPoint</Application>
  <PresentationFormat>Προβολή στην οθόνη (4:3)</PresentationFormat>
  <Paragraphs>200</Paragraphs>
  <Slides>21</Slides>
  <Notes>19</Notes>
  <HiddenSlides>1</HiddenSlides>
  <MMClips>0</MMClips>
  <ScaleCrop>false</ScaleCrop>
  <HeadingPairs>
    <vt:vector size="4" baseType="variant">
      <vt:variant>
        <vt:lpstr>Θέμα</vt:lpstr>
      </vt:variant>
      <vt:variant>
        <vt:i4>4</vt:i4>
      </vt:variant>
      <vt:variant>
        <vt:lpstr>Τίτλοι διαφανειών</vt:lpstr>
      </vt:variant>
      <vt:variant>
        <vt:i4>21</vt:i4>
      </vt:variant>
    </vt:vector>
  </HeadingPairs>
  <TitlesOfParts>
    <vt:vector size="25" baseType="lpstr">
      <vt:lpstr>Office Theme</vt:lpstr>
      <vt:lpstr>1_Office Theme</vt:lpstr>
      <vt:lpstr>2_Office Theme</vt:lpstr>
      <vt:lpstr>3_Office Theme</vt:lpstr>
      <vt:lpstr>Διαφάνεια 1</vt:lpstr>
      <vt:lpstr>Περιβαλλοντική διαβούλευση και e-συμμετοχή στην Περιφέρεια Κρήτης:  Η διαδικτυακή πλατφόρμα του προγράμματος «STEP-Κοινωνική και πολιτική συμμετοχή των νέων σε περιβαλλοντικά θέματα»</vt:lpstr>
      <vt:lpstr>Τα δεδομένα</vt:lpstr>
      <vt:lpstr>Oι Στόχοι </vt:lpstr>
      <vt:lpstr>Οι Στόχοι </vt:lpstr>
      <vt:lpstr>Τα μέσα</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Societal &amp; Political Engagement of Young People in Environmental Issues</dc:title>
  <dc:creator>yee</dc:creator>
  <cp:lastModifiedBy>Αγγελογιαννάκη Ελένη</cp:lastModifiedBy>
  <cp:revision>311</cp:revision>
  <dcterms:created xsi:type="dcterms:W3CDTF">2016-06-08T07:22:04Z</dcterms:created>
  <dcterms:modified xsi:type="dcterms:W3CDTF">2017-09-08T10:41:40Z</dcterms:modified>
</cp:coreProperties>
</file>