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77" r:id="rId3"/>
    <p:sldId id="286" r:id="rId4"/>
    <p:sldId id="276" r:id="rId5"/>
    <p:sldId id="278" r:id="rId6"/>
    <p:sldId id="291" r:id="rId7"/>
    <p:sldId id="280" r:id="rId8"/>
    <p:sldId id="281" r:id="rId9"/>
    <p:sldId id="266" r:id="rId10"/>
    <p:sldId id="290" r:id="rId11"/>
    <p:sldId id="267" r:id="rId12"/>
  </p:sldIdLst>
  <p:sldSz cx="9144000" cy="6858000" type="screen4x3"/>
  <p:notesSz cx="6669088" cy="9928225"/>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74E"/>
    <a:srgbClr val="CB5235"/>
    <a:srgbClr val="FFE947"/>
    <a:srgbClr val="FFE525"/>
    <a:srgbClr val="EED200"/>
    <a:srgbClr val="C4AD00"/>
    <a:srgbClr val="F5F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4" autoAdjust="0"/>
    <p:restoredTop sz="93489" autoAdjust="0"/>
  </p:normalViewPr>
  <p:slideViewPr>
    <p:cSldViewPr>
      <p:cViewPr varScale="1">
        <p:scale>
          <a:sx n="78" d="100"/>
          <a:sy n="78" d="100"/>
        </p:scale>
        <p:origin x="1242" y="96"/>
      </p:cViewPr>
      <p:guideLst>
        <p:guide orient="horz" pos="2160"/>
        <p:guide pos="2880"/>
      </p:guideLst>
    </p:cSldViewPr>
  </p:slideViewPr>
  <p:outlineViewPr>
    <p:cViewPr>
      <p:scale>
        <a:sx n="33" d="100"/>
        <a:sy n="33" d="100"/>
      </p:scale>
      <p:origin x="0" y="12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ruser16\Desktop\&#916;&#925;&#931;&#919;%20&#928;&#917;&#929;&#921;&#914;&#913;&#923;&#923;&#927;&#925;&#932;&#927;&#931;\&#931;&#933;&#925;&#917;&#916;&#929;&#921;&#927;%20&#920;&#917;&#924;&#921;&#931;\&#922;&#913;&#932;&#913;&#915;&#915;&#917;&#923;&#921;&#917;&#931;-analysis.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peruser16\Desktop\&#916;&#925;&#931;&#919;%20&#928;&#917;&#929;&#921;&#914;&#913;&#923;&#923;&#927;&#925;&#932;&#927;&#931;\&#931;&#933;&#925;&#917;&#916;&#929;&#921;&#927;%20&#920;&#917;&#924;&#921;&#931;\&#922;&#913;&#932;&#913;&#915;&#915;&#917;&#923;&#921;&#917;&#931;-analysi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eruser16\Desktop\&#916;&#925;&#931;&#919;%20&#928;&#917;&#929;&#921;&#914;&#913;&#923;&#923;&#927;&#925;&#932;&#927;&#931;\&#931;&#933;&#925;&#917;&#916;&#929;&#921;&#927;%20&#920;&#917;&#924;&#921;&#931;\&#922;&#913;&#932;&#913;&#915;&#915;&#917;&#923;&#921;&#917;&#931;-analysi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peruser16\Desktop\&#916;&#925;&#931;&#919;%20&#928;&#917;&#929;&#921;&#914;&#913;&#923;&#923;&#927;&#925;&#932;&#927;&#931;\&#931;&#933;&#925;&#917;&#916;&#929;&#921;&#927;%20&#920;&#917;&#924;&#921;&#931;\&#922;&#913;&#932;&#913;&#915;&#915;&#917;&#923;&#921;&#917;&#931;-analysi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peruser16\Desktop\&#916;&#925;&#931;&#919;%20&#928;&#917;&#929;&#921;&#914;&#913;&#923;&#923;&#927;&#925;&#932;&#927;&#931;\&#931;&#933;&#925;&#917;&#916;&#929;&#921;&#927;%20&#920;&#917;&#924;&#921;&#931;\&#922;&#913;&#932;&#913;&#915;&#915;&#917;&#923;&#921;&#917;&#931;-analysi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0"/>
      <c:perspective val="0"/>
    </c:view3D>
    <c:floor>
      <c:thickness val="0"/>
    </c:floor>
    <c:sideWall>
      <c:thickness val="0"/>
    </c:sideWall>
    <c:backWall>
      <c:thickness val="0"/>
    </c:backWall>
    <c:plotArea>
      <c:layout>
        <c:manualLayout>
          <c:layoutTarget val="inner"/>
          <c:xMode val="edge"/>
          <c:yMode val="edge"/>
          <c:x val="7.8898822810176086E-2"/>
          <c:y val="4.3625694963861997E-2"/>
          <c:w val="0.892889965038696"/>
          <c:h val="0.86421498992492141"/>
        </c:manualLayout>
      </c:layout>
      <c:pie3DChart>
        <c:varyColors val="1"/>
        <c:ser>
          <c:idx val="0"/>
          <c:order val="0"/>
          <c:dLbls>
            <c:spPr>
              <a:noFill/>
              <a:ln>
                <a:noFill/>
              </a:ln>
              <a:effectLst/>
            </c:spPr>
            <c:txPr>
              <a:bodyPr/>
              <a:lstStyle/>
              <a:p>
                <a:pPr algn="ctr">
                  <a:defRPr lang="el-GR" sz="1200" b="1" i="0" u="none" strike="noStrike" kern="1200" baseline="0">
                    <a:solidFill>
                      <a:sysClr val="windowText" lastClr="000000"/>
                    </a:solidFill>
                    <a:latin typeface="+mn-lt"/>
                    <a:ea typeface="+mn-ea"/>
                    <a:cs typeface="+mn-cs"/>
                  </a:defRPr>
                </a:pPr>
                <a:endParaRPr lang="el-GR"/>
              </a:p>
            </c:txPr>
            <c:showLegendKey val="0"/>
            <c:showVal val="0"/>
            <c:showCatName val="1"/>
            <c:showSerName val="0"/>
            <c:showPercent val="1"/>
            <c:showBubbleSize val="0"/>
            <c:showLeaderLines val="1"/>
            <c:extLst>
              <c:ext xmlns:c15="http://schemas.microsoft.com/office/drawing/2012/chart" uri="{CE6537A1-D6FC-4f65-9D91-7224C49458BB}"/>
            </c:extLst>
          </c:dLbls>
          <c:cat>
            <c:strRef>
              <c:f>ΣΧΗΜΑΤΑ!$N$55:$N$110</c:f>
              <c:strCache>
                <c:ptCount val="4"/>
                <c:pt idx="0">
                  <c:v>ΟΧΛΗΣΕΙΣ ΣΤΟ ΑΣΤΙΚΟ ΠΕΡΙΒΑΛΛΟΝ</c:v>
                </c:pt>
                <c:pt idx="1">
                  <c:v>ΟΧΛΗΣΕΙΣ ΣΤΟ ΦΥΣΙΚΟ ΠΕΡΙΒΑΛΛΟΝ</c:v>
                </c:pt>
                <c:pt idx="2">
                  <c:v>ΟΧΛΗΣΕΙΣ ΑΠΟ ΒΙΟΜΗΧΑΝΙΕΣ ΚΑΙ ΔΙΑΦΟΡΕΣ ΕΓΚΑΤΑΣΤΑΣΕΙΣ</c:v>
                </c:pt>
                <c:pt idx="3">
                  <c:v>ΕΠΕΜΒΑΣΕΙΣ ΣΕ ΡΕΜΑΤΑ</c:v>
                </c:pt>
              </c:strCache>
            </c:strRef>
          </c:cat>
          <c:val>
            <c:numRef>
              <c:f>ΣΧΗΜΑΤΑ!$O$55:$O$110</c:f>
              <c:numCache>
                <c:formatCode>General</c:formatCode>
                <c:ptCount val="4"/>
                <c:pt idx="0">
                  <c:v>183</c:v>
                </c:pt>
                <c:pt idx="1">
                  <c:v>176</c:v>
                </c:pt>
                <c:pt idx="2">
                  <c:v>106</c:v>
                </c:pt>
                <c:pt idx="3">
                  <c:v>87</c:v>
                </c:pt>
              </c:numCache>
            </c:numRef>
          </c:val>
          <c:extLst>
            <c:ext xmlns:c16="http://schemas.microsoft.com/office/drawing/2014/chart" uri="{C3380CC4-5D6E-409C-BE32-E72D297353CC}">
              <c16:uniqueId val="{00000000-5BBA-4FBA-ACD1-A5188B9CA8D8}"/>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330348938964452"/>
          <c:y val="9.2558091648853549E-2"/>
          <c:w val="0.48881581159887644"/>
          <c:h val="0.81989350275276329"/>
        </c:manualLayout>
      </c:layout>
      <c:pieChart>
        <c:varyColors val="1"/>
        <c:ser>
          <c:idx val="0"/>
          <c:order val="0"/>
          <c:dLbls>
            <c:dLbl>
              <c:idx val="7"/>
              <c:layout>
                <c:manualLayout>
                  <c:x val="8.9927986493322565E-2"/>
                  <c:y val="1.83526101056018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581-44F9-A1CF-168AB29114F9}"/>
                </c:ext>
              </c:extLst>
            </c:dLbl>
            <c:spPr>
              <a:noFill/>
              <a:ln>
                <a:noFill/>
              </a:ln>
              <a:effectLst/>
            </c:spPr>
            <c:txPr>
              <a:bodyPr/>
              <a:lstStyle/>
              <a:p>
                <a:pPr>
                  <a:defRPr sz="1200" b="1"/>
                </a:pPr>
                <a:endParaRPr lang="el-GR"/>
              </a:p>
            </c:txPr>
            <c:showLegendKey val="0"/>
            <c:showVal val="0"/>
            <c:showCatName val="1"/>
            <c:showSerName val="0"/>
            <c:showPercent val="1"/>
            <c:showBubbleSize val="0"/>
            <c:showLeaderLines val="1"/>
            <c:extLst>
              <c:ext xmlns:c15="http://schemas.microsoft.com/office/drawing/2012/chart" uri="{CE6537A1-D6FC-4f65-9D91-7224C49458BB}"/>
            </c:extLst>
          </c:dLbls>
          <c:cat>
            <c:strRef>
              <c:f>ΣΧΗΜΑΤΑ!$R$87:$R$177</c:f>
              <c:strCache>
                <c:ptCount val="8"/>
                <c:pt idx="0">
                  <c:v>ΗΧΟΡΡΥΠΑΝΣΗ</c:v>
                </c:pt>
                <c:pt idx="1">
                  <c:v>ΑΕΡΙΑ ΡΥΠΑΝΣΗ - ΚΑΜΙΝΑΔΕΣ</c:v>
                </c:pt>
                <c:pt idx="2">
                  <c:v>ΣΤΑΘΜΟΙ ΚΕΡΑΙΩΝ ΚΙΝΗΤΗΣ ΤΗΛΕΦΩΝΙΑΣ</c:v>
                </c:pt>
                <c:pt idx="3">
                  <c:v> ΠΟΛΕΟΔΟΜΙΚΑ</c:v>
                </c:pt>
                <c:pt idx="4">
                  <c:v>ΔΙΑΦΟΡΑ</c:v>
                </c:pt>
                <c:pt idx="5">
                  <c:v>ΒΟΘΡΟΙ -ΑΠΟΧΕΤΕΥΣΕΙΣ</c:v>
                </c:pt>
                <c:pt idx="6">
                  <c:v>ΟΧΛΗΣΗ ΑΠΌ ΣΥΝΕΡΓΕΙΑ - ΠΡΑΤΗΡΙΑ - ΠΛΥΝΤΗΡΙΑ ΑΥΤΟΚΙΝΗΤΩΝ</c:v>
                </c:pt>
                <c:pt idx="7">
                  <c:v>ΣΚΡΑΠ - ΜΑΝΤΡΕΣ -ΟΤΚΖ</c:v>
                </c:pt>
              </c:strCache>
            </c:strRef>
          </c:cat>
          <c:val>
            <c:numRef>
              <c:f>ΣΧΗΜΑΤΑ!$S$87:$S$177</c:f>
              <c:numCache>
                <c:formatCode>General</c:formatCode>
                <c:ptCount val="8"/>
                <c:pt idx="0">
                  <c:v>66</c:v>
                </c:pt>
                <c:pt idx="1">
                  <c:v>31</c:v>
                </c:pt>
                <c:pt idx="2">
                  <c:v>25</c:v>
                </c:pt>
                <c:pt idx="3">
                  <c:v>15</c:v>
                </c:pt>
                <c:pt idx="4">
                  <c:v>15</c:v>
                </c:pt>
                <c:pt idx="5">
                  <c:v>13</c:v>
                </c:pt>
                <c:pt idx="6">
                  <c:v>12</c:v>
                </c:pt>
                <c:pt idx="7">
                  <c:v>12</c:v>
                </c:pt>
              </c:numCache>
            </c:numRef>
          </c:val>
          <c:extLst>
            <c:ext xmlns:c16="http://schemas.microsoft.com/office/drawing/2014/chart" uri="{C3380CC4-5D6E-409C-BE32-E72D297353CC}">
              <c16:uniqueId val="{00000001-3581-44F9-A1CF-168AB29114F9}"/>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205152536888081"/>
          <c:y val="0"/>
          <c:w val="0.56673507961559921"/>
          <c:h val="1"/>
        </c:manualLayout>
      </c:layout>
      <c:pieChart>
        <c:varyColors val="1"/>
        <c:ser>
          <c:idx val="0"/>
          <c:order val="0"/>
          <c:dLbls>
            <c:dLbl>
              <c:idx val="0"/>
              <c:spPr/>
              <c:txPr>
                <a:bodyPr/>
                <a:lstStyle/>
                <a:p>
                  <a:pPr algn="ctr" rtl="0">
                    <a:defRPr lang="el-GR" sz="1200" b="1" i="0" u="none" strike="noStrike" kern="1200" baseline="0">
                      <a:solidFill>
                        <a:sysClr val="windowText" lastClr="000000"/>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0-E2FB-450B-9CDD-7131C00977A4}"/>
                </c:ext>
              </c:extLst>
            </c:dLbl>
            <c:dLbl>
              <c:idx val="1"/>
              <c:spPr/>
              <c:txPr>
                <a:bodyPr/>
                <a:lstStyle/>
                <a:p>
                  <a:pPr algn="ctr" rtl="0">
                    <a:defRPr lang="el-GR" sz="1200" b="1" i="0" u="none" strike="noStrike" kern="1200" baseline="0">
                      <a:solidFill>
                        <a:sysClr val="windowText" lastClr="000000"/>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1-E2FB-450B-9CDD-7131C00977A4}"/>
                </c:ext>
              </c:extLst>
            </c:dLbl>
            <c:dLbl>
              <c:idx val="2"/>
              <c:spPr/>
              <c:txPr>
                <a:bodyPr/>
                <a:lstStyle/>
                <a:p>
                  <a:pPr algn="ctr" rtl="0">
                    <a:defRPr lang="el-GR" sz="1200" b="1" i="0" u="none" strike="noStrike" kern="1200" baseline="0">
                      <a:solidFill>
                        <a:sysClr val="windowText" lastClr="000000"/>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2-E2FB-450B-9CDD-7131C00977A4}"/>
                </c:ext>
              </c:extLst>
            </c:dLbl>
            <c:dLbl>
              <c:idx val="3"/>
              <c:layout>
                <c:manualLayout>
                  <c:x val="-1.2509529273664924E-2"/>
                  <c:y val="2.549750744358769E-2"/>
                </c:manualLayout>
              </c:layout>
              <c:tx>
                <c:rich>
                  <a:bodyPr/>
                  <a:lstStyle/>
                  <a:p>
                    <a:r>
                      <a:rPr lang="el-GR" sz="1200" b="1"/>
                      <a:t>ΕΠΙΚΙΝΔΥΝΑ ΑΠΟΒΛΗΤΑ
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FB-450B-9CDD-7131C00977A4}"/>
                </c:ext>
              </c:extLst>
            </c:dLbl>
            <c:spPr>
              <a:noFill/>
              <a:ln>
                <a:noFill/>
              </a:ln>
              <a:effectLst/>
            </c:spPr>
            <c:txPr>
              <a:bodyPr/>
              <a:lstStyle/>
              <a:p>
                <a:pPr algn="ctr">
                  <a:defRPr lang="el-GR" sz="1000" b="0" i="0" u="none" strike="noStrike" kern="1200" baseline="0">
                    <a:solidFill>
                      <a:sysClr val="windowText" lastClr="000000"/>
                    </a:solidFill>
                    <a:latin typeface="+mn-lt"/>
                    <a:ea typeface="+mn-ea"/>
                    <a:cs typeface="+mn-cs"/>
                  </a:defRPr>
                </a:pPr>
                <a:endParaRPr lang="el-GR"/>
              </a:p>
            </c:txPr>
            <c:showLegendKey val="0"/>
            <c:showVal val="0"/>
            <c:showCatName val="1"/>
            <c:showSerName val="0"/>
            <c:showPercent val="1"/>
            <c:showBubbleSize val="0"/>
            <c:showLeaderLines val="1"/>
            <c:extLst>
              <c:ext xmlns:c15="http://schemas.microsoft.com/office/drawing/2012/chart" uri="{CE6537A1-D6FC-4f65-9D91-7224C49458BB}"/>
            </c:extLst>
          </c:dLbls>
          <c:cat>
            <c:strRef>
              <c:f>ΣΧΗΜΑΤΑ!$T$55:$T$110</c:f>
              <c:strCache>
                <c:ptCount val="4"/>
                <c:pt idx="0">
                  <c:v>ΑΕΚΚ-ΧΑΔΑ</c:v>
                </c:pt>
                <c:pt idx="1">
                  <c:v>ΑΛΛΟΙΩΣΗ ΤΟΥ ΦΥΣΙΚΟΥ ΠΕΡΙΒΑΛΛΟΝΤΟΣ </c:v>
                </c:pt>
                <c:pt idx="2">
                  <c:v>ΑΝΕΞΕΛΕΚΤΗ ΔΙΑΘΕΣΗ ΛΥΜΑΤΩΝ - ΒΟΘΡΟΛΥΜΑΤΩΝ</c:v>
                </c:pt>
                <c:pt idx="3">
                  <c:v>ΕΠΙΚΙΝΔΥΝΑ ΑΠΟΒΛΗΤΑ</c:v>
                </c:pt>
              </c:strCache>
            </c:strRef>
          </c:cat>
          <c:val>
            <c:numRef>
              <c:f>ΣΧΗΜΑΤΑ!$U$55:$U$110</c:f>
              <c:numCache>
                <c:formatCode>General</c:formatCode>
                <c:ptCount val="4"/>
                <c:pt idx="0">
                  <c:v>60</c:v>
                </c:pt>
                <c:pt idx="1">
                  <c:v>36</c:v>
                </c:pt>
                <c:pt idx="2">
                  <c:v>29</c:v>
                </c:pt>
                <c:pt idx="3">
                  <c:v>7</c:v>
                </c:pt>
              </c:numCache>
            </c:numRef>
          </c:val>
          <c:extLst>
            <c:ext xmlns:c16="http://schemas.microsoft.com/office/drawing/2014/chart" uri="{C3380CC4-5D6E-409C-BE32-E72D297353CC}">
              <c16:uniqueId val="{00000004-E2FB-450B-9CDD-7131C00977A4}"/>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269687959354987"/>
          <c:y val="0"/>
          <c:w val="0.58241549683816451"/>
          <c:h val="1"/>
        </c:manualLayout>
      </c:layout>
      <c:pieChart>
        <c:varyColors val="1"/>
        <c:ser>
          <c:idx val="0"/>
          <c:order val="0"/>
          <c:dLbls>
            <c:dLbl>
              <c:idx val="0"/>
              <c:layout>
                <c:manualLayout>
                  <c:x val="-0.11863233909316775"/>
                  <c:y val="-0.2908337552192721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FB2-4220-A955-98F6E8C137E8}"/>
                </c:ext>
              </c:extLst>
            </c:dLbl>
            <c:spPr>
              <a:noFill/>
              <a:ln>
                <a:noFill/>
              </a:ln>
              <a:effectLst/>
            </c:spPr>
            <c:txPr>
              <a:bodyPr/>
              <a:lstStyle/>
              <a:p>
                <a:pPr>
                  <a:defRPr sz="1200" b="1"/>
                </a:pPr>
                <a:endParaRPr lang="el-GR"/>
              </a:p>
            </c:txPr>
            <c:showLegendKey val="0"/>
            <c:showVal val="0"/>
            <c:showCatName val="1"/>
            <c:showSerName val="0"/>
            <c:showPercent val="1"/>
            <c:showBubbleSize val="0"/>
            <c:showLeaderLines val="1"/>
            <c:extLst>
              <c:ext xmlns:c15="http://schemas.microsoft.com/office/drawing/2012/chart" uri="{CE6537A1-D6FC-4f65-9D91-7224C49458BB}"/>
            </c:extLst>
          </c:dLbls>
          <c:cat>
            <c:strRef>
              <c:f>ΣΧΗΜΑΤΑ!$V$55:$V$119</c:f>
              <c:strCache>
                <c:ptCount val="5"/>
                <c:pt idx="0">
                  <c:v>ΕΛΑΙΟΥΡΓΕΙΑ  - ΠΥΡΗΝΕΛΑΙΟΥΡΓΕΙΑ
</c:v>
                </c:pt>
                <c:pt idx="1">
                  <c:v>ΟΧΛΗΣΕΙΣ ΑΠΌ ΒΙΟΜΗΧΑΝΙΕΣ- ΒΙΟΤΕΧΝΙΕΣ</c:v>
                </c:pt>
                <c:pt idx="2">
                  <c:v>ΟΧΛΗΣΗ ΞΕΝΟΔΟΧΕΙΟΥ - ΛΥΜΑΤΑ</c:v>
                </c:pt>
                <c:pt idx="3">
                  <c:v>ΟΧΛΗΣΕΙΣ ΑΠΌ ΚΤΗΝΟΤΡΟΦΙΚΕΣ ΜΟΝΑΔΕΣ</c:v>
                </c:pt>
                <c:pt idx="4">
                  <c:v>ΡΥΠΑΝΣΗ ΑΠΌ ΣΦΑΓΕΙΑ, ΤΥΡΟΚΟΜΕΙΑ, ΧΥΤΑ</c:v>
                </c:pt>
              </c:strCache>
            </c:strRef>
          </c:cat>
          <c:val>
            <c:numRef>
              <c:f>ΣΧΗΜΑΤΑ!$W$55:$W$119</c:f>
              <c:numCache>
                <c:formatCode>General</c:formatCode>
                <c:ptCount val="5"/>
                <c:pt idx="0">
                  <c:v>54</c:v>
                </c:pt>
                <c:pt idx="1">
                  <c:v>20</c:v>
                </c:pt>
                <c:pt idx="2">
                  <c:v>15</c:v>
                </c:pt>
                <c:pt idx="3">
                  <c:v>9</c:v>
                </c:pt>
                <c:pt idx="4">
                  <c:v>8</c:v>
                </c:pt>
              </c:numCache>
            </c:numRef>
          </c:val>
          <c:extLst>
            <c:ext xmlns:c16="http://schemas.microsoft.com/office/drawing/2014/chart" uri="{C3380CC4-5D6E-409C-BE32-E72D297353CC}">
              <c16:uniqueId val="{00000001-CFB2-4220-A955-98F6E8C137E8}"/>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E55C-4FBD-891B-57F5DEA9F84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55C-4FBD-891B-57F5DEA9F84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E55C-4FBD-891B-57F5DEA9F84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l-G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ΣΧΗΜΑΤΑ!$G$55:$G$92</c:f>
              <c:strCache>
                <c:ptCount val="3"/>
                <c:pt idx="0">
                  <c:v>ΕΠΕΜΒΑΣΕΙΣ ΣΕ ΡΕΜΑ</c:v>
                </c:pt>
                <c:pt idx="1">
                  <c:v>ΥΓΡΑ ΑΠΟΒΛΗΤΑ ΣΕ ΡΕΜΑ</c:v>
                </c:pt>
                <c:pt idx="2">
                  <c:v>ΣΤΕΡΕΑ ΑΠΟΒΛΗΤΑ ΣΕ ΡΕΜΑ</c:v>
                </c:pt>
              </c:strCache>
            </c:strRef>
          </c:cat>
          <c:val>
            <c:numRef>
              <c:f>ΣΧΗΜΑΤΑ!$H$55:$H$92</c:f>
              <c:numCache>
                <c:formatCode>General</c:formatCode>
                <c:ptCount val="3"/>
                <c:pt idx="0">
                  <c:v>24</c:v>
                </c:pt>
                <c:pt idx="1">
                  <c:v>25</c:v>
                </c:pt>
                <c:pt idx="2">
                  <c:v>38</c:v>
                </c:pt>
              </c:numCache>
            </c:numRef>
          </c:val>
          <c:extLst>
            <c:ext xmlns:c16="http://schemas.microsoft.com/office/drawing/2014/chart" uri="{C3380CC4-5D6E-409C-BE32-E72D297353CC}">
              <c16:uniqueId val="{00000000-7490-4958-8F7C-0D3685FC8B57}"/>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l-GR"/>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l-GR"/>
    </a:p>
  </c:txPr>
  <c:externalData r:id="rId2">
    <c:autoUpdate val="0"/>
  </c:externalData>
</c:chartSpace>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0.18886</cdr:x>
      <cdr:y>0.3609</cdr:y>
    </cdr:from>
    <cdr:to>
      <cdr:x>0.34974</cdr:x>
      <cdr:y>0.54553</cdr:y>
    </cdr:to>
    <cdr:sp macro="" textlink="">
      <cdr:nvSpPr>
        <cdr:cNvPr id="2" name="1 - TextBox"/>
        <cdr:cNvSpPr txBox="1"/>
      </cdr:nvSpPr>
      <cdr:spPr>
        <a:xfrm xmlns:a="http://schemas.openxmlformats.org/drawingml/2006/main">
          <a:off x="1606079" y="1829818"/>
          <a:ext cx="1368152" cy="936104"/>
        </a:xfrm>
        <a:prstGeom xmlns:a="http://schemas.openxmlformats.org/drawingml/2006/main" prst="rect">
          <a:avLst/>
        </a:prstGeom>
        <a:solidFill xmlns:a="http://schemas.openxmlformats.org/drawingml/2006/main">
          <a:srgbClr val="92D050"/>
        </a:solidFill>
      </cdr:spPr>
      <cdr:txBody>
        <a:bodyPr xmlns:a="http://schemas.openxmlformats.org/drawingml/2006/main" vertOverflow="clip" wrap="square" rtlCol="0"/>
        <a:lstStyle xmlns:a="http://schemas.openxmlformats.org/drawingml/2006/main"/>
        <a:p xmlns:a="http://schemas.openxmlformats.org/drawingml/2006/main">
          <a:r>
            <a:rPr lang="el-GR" sz="1100" dirty="0"/>
            <a:t>ΟΣΜΕΣ, ΑΜΙΑΝΤΟΣ, ΟΙΚΟΣΙΤΑ ΖΩΑ, ΑΠΟΡΡΙΜΜΑΤΑ, ΚΛΠ</a:t>
          </a:r>
        </a:p>
      </cdr:txBody>
    </cdr:sp>
  </cdr:relSizeAnchor>
  <cdr:relSizeAnchor xmlns:cdr="http://schemas.openxmlformats.org/drawingml/2006/chartDrawing">
    <cdr:from>
      <cdr:x>0.31587</cdr:x>
      <cdr:y>0.51712</cdr:y>
    </cdr:from>
    <cdr:to>
      <cdr:x>0.44288</cdr:x>
      <cdr:y>0.57393</cdr:y>
    </cdr:to>
    <cdr:sp macro="" textlink="">
      <cdr:nvSpPr>
        <cdr:cNvPr id="4" name="3 - Καμπύλο βέλος προς τα επάνω"/>
        <cdr:cNvSpPr/>
      </cdr:nvSpPr>
      <cdr:spPr>
        <a:xfrm xmlns:a="http://schemas.openxmlformats.org/drawingml/2006/main">
          <a:off x="2686199" y="2621906"/>
          <a:ext cx="1080120" cy="288032"/>
        </a:xfrm>
        <a:prstGeom xmlns:a="http://schemas.openxmlformats.org/drawingml/2006/main" prst="curvedUpArrow">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l-G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0.00315</cdr:x>
      <cdr:y>0.00431</cdr:y>
    </cdr:to>
    <cdr:pic>
      <cdr:nvPicPr>
        <cdr:cNvPr id="2" name="chart">
          <a:extLst xmlns:a="http://schemas.openxmlformats.org/drawingml/2006/main">
            <a:ext uri="{FF2B5EF4-FFF2-40B4-BE49-F238E27FC236}">
              <a16:creationId xmlns:a16="http://schemas.microsoft.com/office/drawing/2014/main" id="{D12BA508-2CE8-4187-B2D3-C352A9D32F1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0.00315</cdr:x>
      <cdr:y>0.00431</cdr:y>
    </cdr:to>
    <cdr:pic>
      <cdr:nvPicPr>
        <cdr:cNvPr id="3" name="chart">
          <a:extLst xmlns:a="http://schemas.openxmlformats.org/drawingml/2006/main">
            <a:ext uri="{FF2B5EF4-FFF2-40B4-BE49-F238E27FC236}">
              <a16:creationId xmlns:a16="http://schemas.microsoft.com/office/drawing/2014/main" id="{2466180E-79AA-47D9-9537-6D01B6B10C1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0.10086</cdr:x>
      <cdr:y>0.09091</cdr:y>
    </cdr:from>
    <cdr:to>
      <cdr:x>0.31119</cdr:x>
      <cdr:y>0.58586</cdr:y>
    </cdr:to>
    <cdr:sp macro="" textlink="">
      <cdr:nvSpPr>
        <cdr:cNvPr id="4" name="3 - TextBox"/>
        <cdr:cNvSpPr txBox="1"/>
      </cdr:nvSpPr>
      <cdr:spPr>
        <a:xfrm xmlns:a="http://schemas.openxmlformats.org/drawingml/2006/main">
          <a:off x="781050" y="514351"/>
          <a:ext cx="1628775" cy="2800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cdr:x>
      <cdr:y>0</cdr:y>
    </cdr:from>
    <cdr:to>
      <cdr:x>0.00322</cdr:x>
      <cdr:y>0.00478</cdr:y>
    </cdr:to>
    <cdr:pic>
      <cdr:nvPicPr>
        <cdr:cNvPr id="6" name="chart">
          <a:extLst xmlns:a="http://schemas.openxmlformats.org/drawingml/2006/main">
            <a:ext uri="{FF2B5EF4-FFF2-40B4-BE49-F238E27FC236}">
              <a16:creationId xmlns:a16="http://schemas.microsoft.com/office/drawing/2014/main" id="{7C494027-C998-4E66-AA88-653453FA8FD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0.11329</cdr:x>
      <cdr:y>0.25287</cdr:y>
    </cdr:from>
    <cdr:to>
      <cdr:x>0.33344</cdr:x>
      <cdr:y>0.63086</cdr:y>
    </cdr:to>
    <cdr:sp macro="" textlink="">
      <cdr:nvSpPr>
        <cdr:cNvPr id="7" name="1 - TextBox"/>
        <cdr:cNvSpPr txBox="1"/>
      </cdr:nvSpPr>
      <cdr:spPr>
        <a:xfrm xmlns:a="http://schemas.openxmlformats.org/drawingml/2006/main">
          <a:off x="963464" y="1156118"/>
          <a:ext cx="1872208" cy="1728170"/>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r>
            <a:rPr lang="el-GR" sz="1400" kern="1200" dirty="0">
              <a:latin typeface="Calibri" pitchFamily="34" charset="0"/>
            </a:rPr>
            <a:t>ΕΚΣΚΑΦΕΣ, ΕΞΟΡΥΞΕΙΣ, ΕΚΣΧΕΡΣΩΣΕΙΣ, ΑΜΜΟΛΗΨΙΕΣ ΔΙΑΝΟΙΞΕΙΣ ΔΡΟΜΩΝ, ΕΠΕΜΒΑΣΕΙΣ ΣΕ ΑΙΓΙΑΛΟ ΚΑΙ ΑΡΧΑΙΟΛ. ΧΩΡΟΥΣ, ΚΛΠ</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AC5000F4-583B-416D-AE9E-307489ECA763}" type="datetimeFigureOut">
              <a:rPr lang="el-GR"/>
              <a:pPr>
                <a:defRPr/>
              </a:pPr>
              <a:t>9/9/2017</a:t>
            </a:fld>
            <a:endParaRPr lang="el-GR"/>
          </a:p>
        </p:txBody>
      </p:sp>
      <p:sp>
        <p:nvSpPr>
          <p:cNvPr id="4" name="3 - Θέση εικόνας διαφάνειας"/>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pPr>
              <a:defRPr/>
            </a:pPr>
            <a:fld id="{B20726CF-4F48-4510-BA00-13ABCCFDC39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969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2970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5D6209-22F1-4C07-8BEF-3E5770289E30}"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rtl="0" eaLnBrk="0" fontAlgn="base" hangingPunct="0"/>
            <a:r>
              <a:rPr lang="el-GR" sz="1200" dirty="0">
                <a:cs typeface="Tahoma" pitchFamily="34" charset="0"/>
              </a:rPr>
              <a:t>Διαχωρισμός υποθέσεων που προσομοιάζουν σε αστικές</a:t>
            </a:r>
          </a:p>
          <a:p>
            <a:pPr rtl="0" eaLnBrk="0" fontAlgn="base" hangingPunct="0"/>
            <a:r>
              <a:rPr lang="el-GR" sz="1200" kern="1200" dirty="0">
                <a:solidFill>
                  <a:schemeClr val="tx1"/>
                </a:solidFill>
                <a:latin typeface="+mn-lt"/>
                <a:ea typeface="+mn-ea"/>
                <a:cs typeface="+mn-cs"/>
              </a:rPr>
              <a:t>Σαφής διαχωρισμός των αρμοδιοτήτων</a:t>
            </a:r>
          </a:p>
          <a:p>
            <a:pPr rtl="0" eaLnBrk="0" fontAlgn="base" hangingPunct="0"/>
            <a:r>
              <a:rPr lang="el-GR" sz="1200" kern="1200" dirty="0">
                <a:solidFill>
                  <a:schemeClr val="tx1"/>
                </a:solidFill>
                <a:latin typeface="+mn-lt"/>
                <a:ea typeface="+mn-ea"/>
                <a:cs typeface="+mn-cs"/>
              </a:rPr>
              <a:t>Κωδικοποίηση διαδικασιών, ενιαία έντυπα </a:t>
            </a:r>
            <a:r>
              <a:rPr lang="el-GR" sz="1200" kern="1200" dirty="0" err="1">
                <a:solidFill>
                  <a:schemeClr val="tx1"/>
                </a:solidFill>
                <a:latin typeface="+mn-lt"/>
                <a:ea typeface="+mn-ea"/>
                <a:cs typeface="+mn-cs"/>
              </a:rPr>
              <a:t>αλέ</a:t>
            </a:r>
            <a:endParaRPr lang="el-GR" sz="1200" kern="1200" dirty="0">
              <a:solidFill>
                <a:schemeClr val="tx1"/>
              </a:solidFill>
              <a:latin typeface="+mn-lt"/>
              <a:ea typeface="+mn-ea"/>
              <a:cs typeface="+mn-cs"/>
            </a:endParaRPr>
          </a:p>
          <a:p>
            <a:r>
              <a:rPr lang="el-GR" dirty="0"/>
              <a:t>Χρειαζόμαστε</a:t>
            </a:r>
            <a:r>
              <a:rPr lang="el-GR" baseline="0" dirty="0"/>
              <a:t> εκπαίδευση για κάθε</a:t>
            </a:r>
            <a:endParaRPr lang="el-GR" dirty="0"/>
          </a:p>
        </p:txBody>
      </p:sp>
      <p:sp>
        <p:nvSpPr>
          <p:cNvPr id="4" name="3 - Θέση αριθμού διαφάνειας"/>
          <p:cNvSpPr>
            <a:spLocks noGrp="1"/>
          </p:cNvSpPr>
          <p:nvPr>
            <p:ph type="sldNum" sz="quarter" idx="10"/>
          </p:nvPr>
        </p:nvSpPr>
        <p:spPr/>
        <p:txBody>
          <a:bodyPr/>
          <a:lstStyle/>
          <a:p>
            <a:pPr>
              <a:defRPr/>
            </a:pPr>
            <a:fld id="{B20726CF-4F48-4510-BA00-13ABCCFDC39F}" type="slidenum">
              <a:rPr lang="el-GR" smtClean="0"/>
              <a:pPr>
                <a:defRPr/>
              </a:pPr>
              <a:t>10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0723"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dirty="0"/>
              <a:t>Αποτελεί ένας από τους ελεγκτικούς μηχανισμούς της Διοίκησης για την περιβαλλοντική παραβατικότητα</a:t>
            </a:r>
          </a:p>
          <a:p>
            <a:r>
              <a:rPr lang="el-GR" dirty="0"/>
              <a:t>Προληπτικές</a:t>
            </a:r>
            <a:r>
              <a:rPr lang="el-GR" baseline="0" dirty="0"/>
              <a:t> κατά την διαδικασία </a:t>
            </a:r>
            <a:r>
              <a:rPr lang="el-GR" baseline="0" dirty="0" err="1"/>
              <a:t>αδειοδότησης</a:t>
            </a:r>
            <a:r>
              <a:rPr lang="el-GR" baseline="0" dirty="0"/>
              <a:t> για τη διασφάλιση των προτεινόμενων μέτρων, τακτικές βάση σχεδιασμού σε προγραμματισμένο χρόνο και έκτακτες μετά από καταγγελίες</a:t>
            </a:r>
            <a:endParaRPr lang="el-GR" dirty="0"/>
          </a:p>
          <a:p>
            <a:r>
              <a:rPr lang="el-GR" dirty="0"/>
              <a:t>Καταγγέλλοντες: πολίτες, ομάδες ή συλλογικότητες πολιτών και  δημόσιες αρχές</a:t>
            </a: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a:t>Για την διαπίστωση της καταγγελλόμενης παράβασης, γίνεται αυτοψία, ζητείται συμμόρφωση και απόψεις και δίνεται χρονικό περιθώριο  για την αποκατάσταση και</a:t>
            </a:r>
            <a:r>
              <a:rPr lang="el-GR" sz="1200" baseline="0" dirty="0"/>
              <a:t> αν </a:t>
            </a:r>
            <a:endParaRPr lang="el-GR" sz="1200" dirty="0"/>
          </a:p>
          <a:p>
            <a:endParaRPr lang="el-GR" dirty="0"/>
          </a:p>
        </p:txBody>
      </p:sp>
      <p:sp>
        <p:nvSpPr>
          <p:cNvPr id="3072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0288F6-E998-4F1B-A723-32658AE3FA34}"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a:solidFill>
                  <a:schemeClr val="tx1"/>
                </a:solidFill>
                <a:latin typeface="+mn-lt"/>
                <a:ea typeface="+mn-ea"/>
                <a:cs typeface="+mn-cs"/>
              </a:rPr>
              <a:t>Ο νομός Ηρακλείου αντιστοιχεί στο 31,8% της συνολικής επιφάνειας της Κρήτης, </a:t>
            </a:r>
            <a:r>
              <a:rPr lang="en-US" sz="1200" kern="1200" dirty="0">
                <a:solidFill>
                  <a:schemeClr val="tx1"/>
                </a:solidFill>
                <a:latin typeface="+mn-lt"/>
                <a:ea typeface="+mn-ea"/>
                <a:cs typeface="+mn-cs"/>
              </a:rPr>
              <a:t>e</a:t>
            </a:r>
            <a:r>
              <a:rPr lang="el-GR" sz="1200" kern="1200" dirty="0" err="1">
                <a:solidFill>
                  <a:schemeClr val="tx1"/>
                </a:solidFill>
                <a:latin typeface="+mn-lt"/>
                <a:ea typeface="+mn-ea"/>
                <a:cs typeface="+mn-cs"/>
              </a:rPr>
              <a:t>ίναι</a:t>
            </a:r>
            <a:r>
              <a:rPr lang="el-GR" sz="1200" kern="1200" dirty="0">
                <a:solidFill>
                  <a:schemeClr val="tx1"/>
                </a:solidFill>
                <a:latin typeface="+mn-lt"/>
                <a:ea typeface="+mn-ea"/>
                <a:cs typeface="+mn-cs"/>
              </a:rPr>
              <a:t> ο πιο πυκνοκατοικημένος και έχει το υψηλότερο εισόδημα. Η οικονομία του στηρίζεται κυρίως στη γεωργία, καθώς συγκεντρώνει τη μισή από την καλλιεργούμενη έκταση της Κρήτης. επίσης η κτηνοτροφία.  Στην πόλη του Ηρακλείου έχει </a:t>
            </a:r>
            <a:r>
              <a:rPr lang="el-GR" sz="1200" kern="1200" dirty="0" err="1">
                <a:solidFill>
                  <a:schemeClr val="tx1"/>
                </a:solidFill>
                <a:latin typeface="+mn-lt"/>
                <a:ea typeface="+mn-ea"/>
                <a:cs typeface="+mn-cs"/>
              </a:rPr>
              <a:t>συσσωρευθεί</a:t>
            </a:r>
            <a:r>
              <a:rPr lang="el-GR" sz="1200" kern="1200" dirty="0">
                <a:solidFill>
                  <a:schemeClr val="tx1"/>
                </a:solidFill>
                <a:latin typeface="+mn-lt"/>
                <a:ea typeface="+mn-ea"/>
                <a:cs typeface="+mn-cs"/>
              </a:rPr>
              <a:t> σημαντικό μέρος της βιομηχανίας και της βιοτεχνίας της Κρήτης.  Στον τριτογενή τομέα της οικονομίας δεσπόζει ο τουρισμός. Οι ποικίλες αυτές δραστηριότητες, σε συνδυασμό με το φυσικό περιβάλλον του νομού, και η ανάπτυξη του μεγάλου αστικού κέντρου του Ηρακλείου, παρουσιάζουν ενδιαφέρον ως προς τα κρούσματα περιβαλλοντικής παραβατικότητας που καταγράφονται.    </a:t>
            </a:r>
          </a:p>
          <a:p>
            <a:r>
              <a:rPr lang="el-GR" sz="1200" kern="1200" dirty="0" err="1">
                <a:solidFill>
                  <a:schemeClr val="tx1"/>
                </a:solidFill>
                <a:latin typeface="+mn-lt"/>
                <a:ea typeface="+mn-ea"/>
                <a:cs typeface="+mn-cs"/>
              </a:rPr>
              <a:t>Συνδυαζει</a:t>
            </a:r>
            <a:r>
              <a:rPr lang="el-GR" sz="1200" kern="1200" baseline="0" dirty="0">
                <a:solidFill>
                  <a:schemeClr val="tx1"/>
                </a:solidFill>
                <a:latin typeface="+mn-lt"/>
                <a:ea typeface="+mn-ea"/>
                <a:cs typeface="+mn-cs"/>
              </a:rPr>
              <a:t> τα </a:t>
            </a:r>
            <a:r>
              <a:rPr lang="el-GR" sz="1200" kern="1200" baseline="0" dirty="0" err="1">
                <a:solidFill>
                  <a:schemeClr val="tx1"/>
                </a:solidFill>
                <a:latin typeface="+mn-lt"/>
                <a:ea typeface="+mn-ea"/>
                <a:cs typeface="+mn-cs"/>
              </a:rPr>
              <a:t>αγοοικοσυστήματα</a:t>
            </a:r>
            <a:r>
              <a:rPr lang="el-GR" sz="1200" kern="1200" baseline="0" dirty="0">
                <a:solidFill>
                  <a:schemeClr val="tx1"/>
                </a:solidFill>
                <a:latin typeface="+mn-lt"/>
                <a:ea typeface="+mn-ea"/>
                <a:cs typeface="+mn-cs"/>
              </a:rPr>
              <a:t> με το φυσικό περιβάλλον</a:t>
            </a:r>
            <a:endParaRPr lang="el-GR" dirty="0"/>
          </a:p>
        </p:txBody>
      </p:sp>
      <p:sp>
        <p:nvSpPr>
          <p:cNvPr id="4" name="3 - Θέση αριθμού διαφάνειας"/>
          <p:cNvSpPr>
            <a:spLocks noGrp="1"/>
          </p:cNvSpPr>
          <p:nvPr>
            <p:ph type="sldNum" sz="quarter" idx="10"/>
          </p:nvPr>
        </p:nvSpPr>
        <p:spPr/>
        <p:txBody>
          <a:bodyPr/>
          <a:lstStyle/>
          <a:p>
            <a:pPr>
              <a:defRPr/>
            </a:pPr>
            <a:fld id="{B20726CF-4F48-4510-BA00-13ABCCFDC39F}" type="slidenum">
              <a:rPr lang="el-GR" smtClean="0"/>
              <a:pPr>
                <a:defRPr/>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Από την ανάλυση που έγινε στις καταγγελίες των τελευταίων 10 ετών στην υπηρεσία, είδαμε ότι το μεγαλύτερο ποσοστό αφορά σε διάφορες παραβάσεις στο αστικό περιβάλλον</a:t>
            </a:r>
          </a:p>
          <a:p>
            <a:r>
              <a:rPr lang="el-GR" dirty="0"/>
              <a:t>Περίπου ισοδύναμο</a:t>
            </a:r>
            <a:r>
              <a:rPr lang="el-GR" baseline="0" dirty="0"/>
              <a:t> είναι το ποσοστό που αφορά ρύπανση και υποβάθμιση του φυσικού περιβάλλοντος</a:t>
            </a:r>
          </a:p>
          <a:p>
            <a:r>
              <a:rPr lang="el-GR" baseline="0" dirty="0"/>
              <a:t>Μια ξεχωριστή κατηγορία, μικρότερη όμως είναι οι παραβάσεις από βιομηχανίες και διάφορες άλλες οικ. Δραστηριότητες σε οργανωμένους υποδοχείς (ΒΙΠΕ, κλπ) αλλά και μεμονωμένες στην ύπαιθρο και στο αστικό περιβάλλον</a:t>
            </a:r>
          </a:p>
          <a:p>
            <a:r>
              <a:rPr lang="el-GR" baseline="0" dirty="0"/>
              <a:t>Εξέχουσα θέση κατέχουν και οι παραβάσεις που αφορούν θέματα</a:t>
            </a:r>
            <a:endParaRPr lang="el-GR" dirty="0"/>
          </a:p>
        </p:txBody>
      </p:sp>
      <p:sp>
        <p:nvSpPr>
          <p:cNvPr id="4" name="3 - Θέση αριθμού διαφάνειας"/>
          <p:cNvSpPr>
            <a:spLocks noGrp="1"/>
          </p:cNvSpPr>
          <p:nvPr>
            <p:ph type="sldNum" sz="quarter" idx="10"/>
          </p:nvPr>
        </p:nvSpPr>
        <p:spPr/>
        <p:txBody>
          <a:bodyPr/>
          <a:lstStyle/>
          <a:p>
            <a:pPr>
              <a:defRPr/>
            </a:pPr>
            <a:fld id="{B20726CF-4F48-4510-BA00-13ABCCFDC39F}" type="slidenum">
              <a:rPr lang="el-GR" smtClean="0"/>
              <a:pPr>
                <a:defRPr/>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77500" lnSpcReduction="20000"/>
          </a:bodyPr>
          <a:lstStyle/>
          <a:p>
            <a:r>
              <a:rPr lang="el-GR" dirty="0"/>
              <a:t>Ηχορύπανση: χρήση μηχανολογικού εξοπλισμού σε καταστήματα όπως ψυκτικά </a:t>
            </a:r>
            <a:r>
              <a:rPr lang="el-GR" dirty="0" err="1"/>
              <a:t>μηχ</a:t>
            </a:r>
            <a:r>
              <a:rPr lang="el-GR" dirty="0"/>
              <a:t> και εξωτερικές</a:t>
            </a:r>
            <a:r>
              <a:rPr lang="el-GR" baseline="0" dirty="0"/>
              <a:t> μονάδες κλιματιστικών – συνεργεία και πλυντήρια αυτοκινήτων – αλλά και σε οικίες από πιεστικά και κλιματιστικά. Εντείνονται την θερινή περίοδο. </a:t>
            </a:r>
          </a:p>
          <a:p>
            <a:r>
              <a:rPr lang="el-GR" baseline="0" dirty="0"/>
              <a:t>Αέρια ρύπανση: εντείνονται τον χειμώνα – οι καταγγέλλοντες δεν διαμαρτύρονται για την έκλυση ρύπων στην ατμόσφαιρά αλλά για την γειτνίαση τους με καμινάδες και την διασπορά αέριων ρύπων προς αυτούς. Εφόσον διαπιστωθεί ότι τα προβλήματα οφείλονται στις θέσεις και στο ύψος των καμινάδων γίνονται συστάσεις για την αλλαγή θέσης και για υπερύψωση των καμινάδων και παραπέμπονται στην πολεοδομική υπηρεσία.</a:t>
            </a:r>
          </a:p>
          <a:p>
            <a:r>
              <a:rPr lang="el-GR" baseline="0" dirty="0"/>
              <a:t>Κινητή τηλεφωνία: ο αριθμός είναι δηλωτικός της ανησυχίας των πολιτών για τις επιπτώσεις στην έκθεση σε πηγές ηλεκτρομαγνητικής ακτινοβολίας ( κάποιοι νομίζουν ότι πρόκειται για ραδιενέργεια)</a:t>
            </a:r>
          </a:p>
          <a:p>
            <a:r>
              <a:rPr lang="el-GR" baseline="0" dirty="0"/>
              <a:t> Ενημερώνουμε γι νομιμότητα κεραιών από την βάση της ΕΕΤΤ, διενεργούμε αυτοψία για…</a:t>
            </a:r>
          </a:p>
          <a:p>
            <a:r>
              <a:rPr lang="el-GR" baseline="0" dirty="0"/>
              <a:t>Πολεοδομικές: αυθαίρετες κατασκευές και επεμβάσεις ενημέρωση Πολεοδομία</a:t>
            </a:r>
          </a:p>
          <a:p>
            <a:r>
              <a:rPr lang="el-GR" baseline="0" dirty="0"/>
              <a:t>Βόθροι και αποχετεύσεις εντός πόλεως, κακή λειτουργία βόθρων  </a:t>
            </a:r>
          </a:p>
          <a:p>
            <a:endParaRPr lang="el-GR" baseline="0" dirty="0"/>
          </a:p>
          <a:p>
            <a:r>
              <a:rPr lang="el-GR" dirty="0"/>
              <a:t>Περίπου οι μισές καταγγελίες στο αστικό περιβάλλον αφορούν προβλήματα κακής γειτονίας οικιών που απασχολούν όμως την</a:t>
            </a:r>
            <a:r>
              <a:rPr lang="el-GR" baseline="0" dirty="0"/>
              <a:t> υπηρεσία όπως σε άλλες περιπτώσεις ρύπανσης ή όχλησης που προβλέπεται </a:t>
            </a:r>
            <a:r>
              <a:rPr lang="el-GR" baseline="0" dirty="0" err="1"/>
              <a:t>περιβ</a:t>
            </a:r>
            <a:r>
              <a:rPr lang="el-GR" baseline="0" dirty="0"/>
              <a:t>. </a:t>
            </a:r>
            <a:r>
              <a:rPr lang="el-GR" baseline="0" dirty="0" err="1"/>
              <a:t>Αδειοδότηση</a:t>
            </a:r>
            <a:r>
              <a:rPr lang="el-GR" baseline="0" dirty="0"/>
              <a:t>.</a:t>
            </a: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a:t>Υποκειμενικότητα στην ευαισθησία των κατοίκων: ως </a:t>
            </a:r>
            <a:r>
              <a:rPr lang="el-GR" sz="1200" dirty="0" err="1"/>
              <a:t>προε</a:t>
            </a:r>
            <a:r>
              <a:rPr lang="el-GR" sz="1200" dirty="0"/>
              <a:t> τον θόρυβο,</a:t>
            </a: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a:t>Χρήσεις γης δεν είναι ρυθμισμένες </a:t>
            </a:r>
            <a:r>
              <a:rPr lang="el-GR" sz="1200" dirty="0" err="1"/>
              <a:t>επαρκως</a:t>
            </a:r>
            <a:endParaRPr lang="el-GR"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a:t>Ελλιπής Νομοθεσία ως προς τα όρια και ως τις εξειδικεύσεις σε ήδη επιβαρυμένες περιοχές ως προς την στάθμη θορύβου.</a:t>
            </a: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a:t>Καταγγελίες για αυθαίρετες επεμβάσεις σε κατασκευές</a:t>
            </a:r>
            <a:r>
              <a:rPr lang="el-GR" sz="1200" baseline="0" dirty="0"/>
              <a:t> που είναι αμιγώς πολεοδομικές παραβάσεις και </a:t>
            </a:r>
            <a:r>
              <a:rPr lang="el-GR" sz="1200" baseline="0" dirty="0" err="1"/>
              <a:t>παραπέμπτονται</a:t>
            </a:r>
            <a:r>
              <a:rPr lang="el-GR" sz="1200" baseline="0" dirty="0"/>
              <a:t>, όμως απασχολούν την υπηρεσία με έγγραφα και αυτοψίες.</a:t>
            </a: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baseline="0" dirty="0"/>
              <a:t>Βόθροι και προβλήματα </a:t>
            </a:r>
            <a:r>
              <a:rPr lang="el-GR" sz="1200" baseline="0" dirty="0" err="1"/>
              <a:t>ποχέτευσης</a:t>
            </a:r>
            <a:r>
              <a:rPr lang="el-GR" sz="1200" baseline="0" dirty="0"/>
              <a:t> τα οποία </a:t>
            </a:r>
            <a:r>
              <a:rPr lang="el-GR" sz="1200" baseline="0" dirty="0" err="1"/>
              <a:t>παραπέμπτονατι</a:t>
            </a:r>
            <a:r>
              <a:rPr lang="el-GR" sz="1200" baseline="0" dirty="0"/>
              <a:t> στην πολεοδομία ή  στις ΔΕΥΑ ή κακή λειτουργία του</a:t>
            </a:r>
            <a:endParaRPr lang="el-GR" sz="1200" dirty="0"/>
          </a:p>
          <a:p>
            <a:r>
              <a:rPr lang="el-GR" baseline="0" dirty="0"/>
              <a:t>Πολεοδομικά (διάφορες πρόχειρες κατασκευές, παραπήγματα, </a:t>
            </a:r>
            <a:r>
              <a:rPr lang="el-GR" baseline="0" dirty="0" err="1"/>
              <a:t>ημιτελης</a:t>
            </a:r>
            <a:r>
              <a:rPr lang="el-GR" baseline="0" dirty="0"/>
              <a:t> </a:t>
            </a:r>
            <a:r>
              <a:rPr lang="el-GR" baseline="0" dirty="0" err="1"/>
              <a:t>οικλιες</a:t>
            </a:r>
            <a:r>
              <a:rPr lang="el-GR" baseline="0" dirty="0"/>
              <a:t>, διαφημιστικές πινακίδες, κλπ)</a:t>
            </a:r>
          </a:p>
          <a:p>
            <a:r>
              <a:rPr lang="el-GR" dirty="0"/>
              <a:t>Αρμοδιότητες υπηρεσιών</a:t>
            </a:r>
            <a:r>
              <a:rPr lang="el-GR" baseline="0" dirty="0"/>
              <a:t> (Δημοτική υπηρεσία, Αστυνομία Δ/νση Υγείας, </a:t>
            </a:r>
            <a:r>
              <a:rPr lang="el-GR" baseline="0" dirty="0" err="1"/>
              <a:t>Δημος</a:t>
            </a:r>
            <a:r>
              <a:rPr lang="el-GR" baseline="0" dirty="0"/>
              <a:t>)</a:t>
            </a: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a:t>Θα ήταν χρήσιμη και αποτελεσματική η τροποποίηση του νομικού πλαισίου ώστε να υπάρχει ένας πιο ευέλικτος τοπικής αρμοδιότητας ελεγκτικός </a:t>
            </a:r>
            <a:r>
              <a:rPr lang="el-GR" sz="1200" dirty="0" err="1"/>
              <a:t>μηανισμός</a:t>
            </a:r>
            <a:r>
              <a:rPr lang="el-GR" sz="1200" dirty="0"/>
              <a:t> σε επίπεδο δήμων που να επιλαμβάνεται σε περιπτώσεις καταγγελίας οχλήσεων που προσομοιάζουν σε αστικές διαφορές.</a:t>
            </a:r>
          </a:p>
          <a:p>
            <a:endParaRPr lang="el-GR" dirty="0"/>
          </a:p>
        </p:txBody>
      </p:sp>
      <p:sp>
        <p:nvSpPr>
          <p:cNvPr id="4" name="3 - Θέση αριθμού διαφάνειας"/>
          <p:cNvSpPr>
            <a:spLocks noGrp="1"/>
          </p:cNvSpPr>
          <p:nvPr>
            <p:ph type="sldNum" sz="quarter" idx="10"/>
          </p:nvPr>
        </p:nvSpPr>
        <p:spPr/>
        <p:txBody>
          <a:bodyPr/>
          <a:lstStyle/>
          <a:p>
            <a:pPr>
              <a:defRPr/>
            </a:pPr>
            <a:fld id="{B20726CF-4F48-4510-BA00-13ABCCFDC39F}" type="slidenum">
              <a:rPr lang="el-GR" smtClean="0"/>
              <a:pPr>
                <a:defRPr/>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a:solidFill>
                  <a:schemeClr val="tx1"/>
                </a:solidFill>
                <a:latin typeface="+mn-lt"/>
                <a:ea typeface="+mn-ea"/>
                <a:cs typeface="+mn-cs"/>
              </a:rPr>
              <a:t>Η περιβαλλοντική παραβατικότητα που προκαλεί βλάβες στο φυσικό περιβάλλον αφορά στην ανεξέλεγκτη διάθεση στερεών αποβλήτων κάθε είδους, από αστικών τύπου, αποβλήτων ηλεκτρικού και ηλεκτρονικού εξοπλισμού, αλλά κυρίως αποβλήτων εκσκαφών, καθαιρέσεων και κατεδαφίσεων. Η συσσώρευση μεγάλων ποσοτήτων στερεών αποβλήτων σε συγκεκριμένες θέσεις δημιουργεί χώρους ανεξέλεγκτης διάθεσης απορριμμάτων, για την αποκατάσταση των οποίων απαιτείται σχέδιο και λήψη ειδικών μέτρων ανάσχεσης της ρύπανσης. </a:t>
            </a:r>
          </a:p>
          <a:p>
            <a:r>
              <a:rPr lang="el-GR" sz="1200" kern="1200" dirty="0" err="1">
                <a:solidFill>
                  <a:schemeClr val="tx1"/>
                </a:solidFill>
                <a:latin typeface="+mn-lt"/>
                <a:ea typeface="+mn-ea"/>
                <a:cs typeface="+mn-cs"/>
              </a:rPr>
              <a:t>Ρύ</a:t>
            </a:r>
            <a:r>
              <a:rPr lang="en-US" sz="1200" kern="1200" dirty="0">
                <a:solidFill>
                  <a:schemeClr val="tx1"/>
                </a:solidFill>
                <a:latin typeface="+mn-lt"/>
                <a:ea typeface="+mn-ea"/>
                <a:cs typeface="+mn-cs"/>
              </a:rPr>
              <a:t>p</a:t>
            </a:r>
            <a:r>
              <a:rPr lang="el-GR" sz="1200" kern="1200" dirty="0" err="1">
                <a:solidFill>
                  <a:schemeClr val="tx1"/>
                </a:solidFill>
                <a:latin typeface="+mn-lt"/>
                <a:ea typeface="+mn-ea"/>
                <a:cs typeface="+mn-cs"/>
              </a:rPr>
              <a:t>ανση</a:t>
            </a:r>
            <a:r>
              <a:rPr lang="el-GR" sz="1200" kern="1200" dirty="0">
                <a:solidFill>
                  <a:schemeClr val="tx1"/>
                </a:solidFill>
                <a:latin typeface="+mn-lt"/>
                <a:ea typeface="+mn-ea"/>
                <a:cs typeface="+mn-cs"/>
              </a:rPr>
              <a:t> στο φυσικό περιβάλλον προκαλείται και από ανεξέλεγκτη διάθεση λυμάτων, από αποχετευτικούς αγωγούς οι οποίοι καταλήγουν σε ρέματα ή από μεταφορά και διάθεση των λυμάτων με βυτιοφόρα οχήματα σε ρέματα ή καλλιεργούμενες εκτάσεις. </a:t>
            </a:r>
          </a:p>
          <a:p>
            <a:r>
              <a:rPr lang="el-GR" sz="1200" kern="1200" dirty="0">
                <a:solidFill>
                  <a:schemeClr val="tx1"/>
                </a:solidFill>
                <a:latin typeface="+mn-lt"/>
                <a:ea typeface="+mn-ea"/>
                <a:cs typeface="+mn-cs"/>
              </a:rPr>
              <a:t>Αλλοιώσεις του φυσικού περιβάλλοντος προκαλούνται από παράνομες εκχερσώσεις και παράνομες εξορύξεις αδρανών και αμμοληψίες, διανοίξεις δρόμων χωρίς σχεδιασμό και περιβαλλοντική </a:t>
            </a:r>
            <a:r>
              <a:rPr lang="el-GR" sz="1200" kern="1200" dirty="0" err="1">
                <a:solidFill>
                  <a:schemeClr val="tx1"/>
                </a:solidFill>
                <a:latin typeface="+mn-lt"/>
                <a:ea typeface="+mn-ea"/>
                <a:cs typeface="+mn-cs"/>
              </a:rPr>
              <a:t>αδειοδότηση</a:t>
            </a:r>
            <a:r>
              <a:rPr lang="el-GR" sz="1200" kern="1200" dirty="0">
                <a:solidFill>
                  <a:schemeClr val="tx1"/>
                </a:solidFill>
                <a:latin typeface="+mn-lt"/>
                <a:ea typeface="+mn-ea"/>
                <a:cs typeface="+mn-cs"/>
              </a:rPr>
              <a:t>, από διάφορες επεμβάσεις σε δασικές και αρχαιολογικές περιοχές. Τέλος, οι επεμβάσεις στον αιγιαλό, με καταπάτηση και μόνιμες κατασκευές ή αλλοιώσεις, αποτελούν τη σημαντικότερη περιβαλλοντική ζημία στα ευαίσθητα και δυναμικά συστήματα της παράκτιας ζώνης.     </a:t>
            </a:r>
          </a:p>
          <a:p>
            <a:endParaRPr lang="el-GR" dirty="0"/>
          </a:p>
        </p:txBody>
      </p:sp>
      <p:sp>
        <p:nvSpPr>
          <p:cNvPr id="4" name="3 - Θέση αριθμού διαφάνειας"/>
          <p:cNvSpPr>
            <a:spLocks noGrp="1"/>
          </p:cNvSpPr>
          <p:nvPr>
            <p:ph type="sldNum" sz="quarter" idx="10"/>
          </p:nvPr>
        </p:nvSpPr>
        <p:spPr/>
        <p:txBody>
          <a:bodyPr/>
          <a:lstStyle/>
          <a:p>
            <a:pPr>
              <a:defRPr/>
            </a:pPr>
            <a:fld id="{B20726CF-4F48-4510-BA00-13ABCCFDC39F}" type="slidenum">
              <a:rPr lang="el-GR" smtClean="0"/>
              <a:pPr>
                <a:defRPr/>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20000"/>
          </a:bodyPr>
          <a:lstStyle/>
          <a:p>
            <a:r>
              <a:rPr lang="el-GR" dirty="0"/>
              <a:t>Στον πρωτογενή τομέα εντάσσονται η γεωργία, η κτηνοτροφία, </a:t>
            </a:r>
          </a:p>
          <a:p>
            <a:r>
              <a:rPr lang="el-GR" dirty="0"/>
              <a:t>Στον δευτερογενή τομέα εντάσσονται η βιοτεχνία, η βιομηχανία </a:t>
            </a:r>
          </a:p>
          <a:p>
            <a:r>
              <a:rPr lang="el-GR" dirty="0"/>
              <a:t>Στον τριτογενή τομέα εντάσσονται ο τουρισμός, </a:t>
            </a:r>
            <a:endParaRPr lang="el-GR"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l-GR" sz="1200" kern="1200" dirty="0">
                <a:solidFill>
                  <a:schemeClr val="tx1"/>
                </a:solidFill>
                <a:latin typeface="+mn-lt"/>
                <a:ea typeface="+mn-ea"/>
                <a:cs typeface="+mn-cs"/>
              </a:rPr>
              <a:t>Περιβαλλοντική παραβατικότητα καταγράφεται και στις δραστηριότητες της τοπικής οικονομίας. Ελαιουργεία, τα οποία είναι περίπου 250 στο νομό Ηρακλείου, και </a:t>
            </a:r>
            <a:r>
              <a:rPr lang="el-GR" sz="1200" kern="1200" dirty="0" err="1">
                <a:solidFill>
                  <a:schemeClr val="tx1"/>
                </a:solidFill>
                <a:latin typeface="+mn-lt"/>
                <a:ea typeface="+mn-ea"/>
                <a:cs typeface="+mn-cs"/>
              </a:rPr>
              <a:t>πυρηνελαιουργεία</a:t>
            </a:r>
            <a:r>
              <a:rPr lang="el-GR" sz="1200" kern="1200" dirty="0">
                <a:solidFill>
                  <a:schemeClr val="tx1"/>
                </a:solidFill>
                <a:latin typeface="+mn-lt"/>
                <a:ea typeface="+mn-ea"/>
                <a:cs typeface="+mn-cs"/>
              </a:rPr>
              <a:t> είναι οι σπουδαιότεροι ρυπαντές μεταξύ των μεταποιητικών δραστηριοτήτων. Οχλήσεις από άλλες βιομηχανίες και βιοτεχνίες αφορούν σε έκλυση αερίων ρύπων και οσμών, ανεξέλεγκτη διάθεση υγρών αποβλήτων και λιγότερο από θόρυβο.</a:t>
            </a:r>
          </a:p>
          <a:p>
            <a:r>
              <a:rPr lang="el-GR" sz="1200" kern="1200" dirty="0">
                <a:solidFill>
                  <a:schemeClr val="tx1"/>
                </a:solidFill>
                <a:latin typeface="+mn-lt"/>
                <a:ea typeface="+mn-ea"/>
                <a:cs typeface="+mn-cs"/>
              </a:rPr>
              <a:t>Οι κτηνοτροφικές μονάδες αλλά και ο </a:t>
            </a:r>
            <a:r>
              <a:rPr lang="el-GR" sz="1200" kern="1200" dirty="0" err="1">
                <a:solidFill>
                  <a:schemeClr val="tx1"/>
                </a:solidFill>
                <a:latin typeface="+mn-lt"/>
                <a:ea typeface="+mn-ea"/>
                <a:cs typeface="+mn-cs"/>
              </a:rPr>
              <a:t>σταβλισμός</a:t>
            </a:r>
            <a:r>
              <a:rPr lang="el-GR" sz="1200" kern="1200" dirty="0">
                <a:solidFill>
                  <a:schemeClr val="tx1"/>
                </a:solidFill>
                <a:latin typeface="+mn-lt"/>
                <a:ea typeface="+mn-ea"/>
                <a:cs typeface="+mn-cs"/>
              </a:rPr>
              <a:t> μικρού αριθμού οικόσιτων ζώων εντός των οικισμών προκαλούν προβλήματα από την έκλυση οσμών και τη διαχείριση της κόπρου.</a:t>
            </a:r>
          </a:p>
          <a:p>
            <a:r>
              <a:rPr lang="el-GR" sz="1200" kern="1200" dirty="0">
                <a:solidFill>
                  <a:schemeClr val="tx1"/>
                </a:solidFill>
                <a:latin typeface="+mn-lt"/>
                <a:ea typeface="+mn-ea"/>
                <a:cs typeface="+mn-cs"/>
              </a:rPr>
              <a:t>Ξενοδοχειακές μονάδες καταγγέλλονται για υπέρβαση του ορίου θορύβου από τη λειτουργία των κλιματιστικών μηχανημάτων τους, καθώς και για την παράνομη διάθεση των λυμάτων τους. </a:t>
            </a:r>
          </a:p>
          <a:p>
            <a:r>
              <a:rPr lang="el-GR" sz="1200" kern="1200" dirty="0">
                <a:solidFill>
                  <a:schemeClr val="tx1"/>
                </a:solidFill>
                <a:latin typeface="+mn-lt"/>
                <a:ea typeface="+mn-ea"/>
                <a:cs typeface="+mn-cs"/>
              </a:rPr>
              <a:t>Τα σφαγεία συχνά αντιμετωπίζουν προβλήματα με τη διαχείριση των ζωικών υποπροϊόντων αλλά και των υγρών αποβλήτων τους, λόγω ελλείψεων ή ανεπάρκειας του εξοπλισμού τους για την ορθή διαχείριση των αποβλήτων αυτών. </a:t>
            </a:r>
          </a:p>
          <a:p>
            <a:endParaRPr lang="el-GR" sz="1200" kern="1200" dirty="0">
              <a:solidFill>
                <a:schemeClr val="tx1"/>
              </a:solidFill>
              <a:latin typeface="+mn-lt"/>
              <a:ea typeface="+mn-ea"/>
              <a:cs typeface="+mn-cs"/>
            </a:endParaRPr>
          </a:p>
          <a:p>
            <a:r>
              <a:rPr lang="el-GR" sz="1200" dirty="0">
                <a:latin typeface="+mn-lt"/>
              </a:rPr>
              <a:t>Έλεγχοι &gt;100 ελαιουργεία στην ΠΕ Ηρακλείου (</a:t>
            </a:r>
            <a:r>
              <a:rPr lang="el-GR" sz="1200" dirty="0">
                <a:latin typeface="+mn-lt"/>
                <a:cs typeface="Tahoma" pitchFamily="34" charset="0"/>
              </a:rPr>
              <a:t>80% των ελεγχθέντων ελαιουργείων δεν διαχειρίζονται ορθά τα απόβλητά τους (στερεά, υγρά) - </a:t>
            </a:r>
          </a:p>
          <a:p>
            <a:pPr eaLnBrk="1" hangingPunct="1"/>
            <a:r>
              <a:rPr lang="el-GR" sz="1200" dirty="0">
                <a:latin typeface="+mn-lt"/>
                <a:cs typeface="Tahoma" pitchFamily="34" charset="0"/>
              </a:rPr>
              <a:t>70% των ελεγχθέντων ελαιουργείων δεν διαχειρίζονται ορθά τα ΥΑΕ</a:t>
            </a:r>
          </a:p>
          <a:p>
            <a:pPr eaLnBrk="1" hangingPunct="1"/>
            <a:r>
              <a:rPr lang="el-GR" sz="1200" dirty="0">
                <a:latin typeface="+mn-lt"/>
                <a:cs typeface="Tahoma" pitchFamily="34" charset="0"/>
              </a:rPr>
              <a:t>Από τα μέχρι τώρα στοιχεία για την ποιότητα των νερών, φαίνεται ότι η ρύπανση στα υπόγεια ύδατα είναι μικρού βαθμού		</a:t>
            </a:r>
          </a:p>
          <a:p>
            <a:pPr eaLnBrk="1" hangingPunct="1"/>
            <a:r>
              <a:rPr lang="el-GR" sz="1200" dirty="0">
                <a:latin typeface="+mn-lt"/>
                <a:cs typeface="Tahoma" pitchFamily="34" charset="0"/>
              </a:rPr>
              <a:t>Το 70% των ελαιουργείων που διενεργήθηκε επανέλεγχος </a:t>
            </a:r>
            <a:r>
              <a:rPr lang="el-GR" sz="1200" b="1" u="sng" dirty="0">
                <a:latin typeface="+mn-lt"/>
                <a:cs typeface="Tahoma" pitchFamily="34" charset="0"/>
              </a:rPr>
              <a:t>συμμορφώθηκαν</a:t>
            </a:r>
          </a:p>
          <a:p>
            <a:endParaRPr lang="el-GR" sz="1200" kern="1200" dirty="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pPr>
              <a:defRPr/>
            </a:pPr>
            <a:fld id="{B20726CF-4F48-4510-BA00-13ABCCFDC39F}" type="slidenum">
              <a:rPr lang="el-GR" smtClean="0"/>
              <a:pPr>
                <a:defRPr/>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a:solidFill>
                  <a:schemeClr val="tx1"/>
                </a:solidFill>
                <a:latin typeface="+mn-lt"/>
                <a:ea typeface="+mn-ea"/>
                <a:cs typeface="+mn-cs"/>
              </a:rPr>
              <a:t>Το πλέον «πολύπαθο» κοινό στοιχείο φυσικού και δομημένου περιβάλλοντος είναι τα ρέματα, τα οποία υφίστανται επιχωματώσεις, επεμβάσεις καταστροφής της κοίτης και της όχθης, καθώς και απομάκρυνσης της φυσικής βλάστησης, αλλά και ρύπανση από στερεά και υγρά απόβλητα. </a:t>
            </a:r>
          </a:p>
          <a:p>
            <a:endParaRPr lang="en-US" sz="1200" kern="1200" dirty="0">
              <a:solidFill>
                <a:schemeClr val="tx1"/>
              </a:solidFill>
              <a:latin typeface="+mn-lt"/>
              <a:ea typeface="+mn-ea"/>
              <a:cs typeface="+mn-cs"/>
            </a:endParaRPr>
          </a:p>
          <a:p>
            <a:r>
              <a:rPr lang="el-GR" sz="1200" dirty="0"/>
              <a:t>Η προστασία των </a:t>
            </a:r>
            <a:r>
              <a:rPr lang="el-GR" sz="1200" dirty="0" err="1"/>
              <a:t>ρεµάτων</a:t>
            </a:r>
            <a:r>
              <a:rPr lang="el-GR" sz="1200" dirty="0"/>
              <a:t> διασφαλίζεται από την Πολιτεία µε µια σειρά από </a:t>
            </a:r>
            <a:r>
              <a:rPr lang="el-GR" sz="1200" dirty="0" err="1"/>
              <a:t>νόµους</a:t>
            </a:r>
            <a:r>
              <a:rPr lang="el-GR" sz="1200" dirty="0"/>
              <a:t> και </a:t>
            </a:r>
            <a:r>
              <a:rPr lang="el-GR" sz="1200" dirty="0" err="1"/>
              <a:t>διατάγµατα</a:t>
            </a:r>
            <a:r>
              <a:rPr lang="el-GR" sz="1200" dirty="0"/>
              <a:t>, τα πιο πολλά από τα οποία έχουν εκδοθεί στο σχετικά µακρινό παρελθόν. </a:t>
            </a:r>
          </a:p>
          <a:p>
            <a:r>
              <a:rPr lang="el-GR" sz="1200" dirty="0"/>
              <a:t>Το σπουδαιότερο </a:t>
            </a:r>
            <a:r>
              <a:rPr lang="el-GR" sz="1200" dirty="0" err="1"/>
              <a:t>βήµα</a:t>
            </a:r>
            <a:r>
              <a:rPr lang="el-GR" sz="1200" dirty="0"/>
              <a:t> για την προστασία των </a:t>
            </a:r>
            <a:r>
              <a:rPr lang="el-GR" sz="1200" dirty="0" err="1"/>
              <a:t>ρεµάτων</a:t>
            </a:r>
            <a:r>
              <a:rPr lang="el-GR" sz="1200" dirty="0"/>
              <a:t> είναι η οριοθέτησή τους, η οποία καλύπτεται </a:t>
            </a:r>
            <a:r>
              <a:rPr lang="el-GR" sz="1200" dirty="0" err="1"/>
              <a:t>νοµοθετικά</a:t>
            </a:r>
            <a:r>
              <a:rPr lang="el-GR" sz="1200" dirty="0"/>
              <a:t> από τις διατάξεις του </a:t>
            </a:r>
          </a:p>
          <a:p>
            <a:r>
              <a:rPr lang="el-GR" sz="1200" dirty="0" err="1"/>
              <a:t>Εκσυγχρονισµού</a:t>
            </a:r>
            <a:r>
              <a:rPr lang="el-GR" sz="1200" dirty="0"/>
              <a:t> της </a:t>
            </a:r>
            <a:r>
              <a:rPr lang="el-GR" sz="1200" dirty="0" err="1"/>
              <a:t>νοµοθεσίας</a:t>
            </a:r>
            <a:r>
              <a:rPr lang="el-GR" sz="1200" dirty="0"/>
              <a:t>, κρατώντας </a:t>
            </a:r>
            <a:r>
              <a:rPr lang="el-GR" sz="1200" dirty="0" err="1"/>
              <a:t>όµως</a:t>
            </a:r>
            <a:r>
              <a:rPr lang="el-GR" sz="1200" dirty="0"/>
              <a:t> πάρα πολλές διατάξεις από την ισχύουσα </a:t>
            </a:r>
            <a:r>
              <a:rPr lang="el-GR" sz="1200" dirty="0" err="1"/>
              <a:t>νοµοθεσία</a:t>
            </a:r>
            <a:r>
              <a:rPr lang="el-GR" sz="1200" dirty="0"/>
              <a:t>, στις οποίες αρκεί να γίνει </a:t>
            </a:r>
            <a:r>
              <a:rPr lang="el-GR" sz="1200" dirty="0" err="1"/>
              <a:t>εµπλουτισµός</a:t>
            </a:r>
            <a:r>
              <a:rPr lang="el-GR" sz="1200" dirty="0"/>
              <a:t> και ενημέρωση µε βάση τις τωρινές συνθήκες. </a:t>
            </a: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a:t>Τέλος, θα πρέπει να γίνει αξιολόγηση, σε πολύ υψηλότερο επίπεδο, των προγραμμάτων για την κατασκευή των έργων </a:t>
            </a:r>
            <a:r>
              <a:rPr lang="el-GR" sz="1200" dirty="0" err="1"/>
              <a:t>αντιπληµµυρικής</a:t>
            </a:r>
            <a:r>
              <a:rPr lang="el-GR" sz="1200" dirty="0"/>
              <a:t> προστασίας και την εκτέλεση καθηκόντων </a:t>
            </a:r>
            <a:r>
              <a:rPr lang="el-GR" sz="1200" dirty="0" err="1"/>
              <a:t>αστυνόµευσης</a:t>
            </a:r>
            <a:r>
              <a:rPr lang="el-GR" sz="1200" dirty="0"/>
              <a:t>, µε την διάθεση </a:t>
            </a:r>
            <a:r>
              <a:rPr lang="el-GR" sz="1200" dirty="0" err="1"/>
              <a:t>δραµατικά</a:t>
            </a:r>
            <a:r>
              <a:rPr lang="el-GR" sz="1200" dirty="0"/>
              <a:t> περισσότερων  πιστώσεων και την στελέχωση των </a:t>
            </a:r>
            <a:r>
              <a:rPr lang="el-GR" sz="1200" dirty="0" err="1"/>
              <a:t>αρµόδιων</a:t>
            </a:r>
            <a:r>
              <a:rPr lang="el-GR" sz="1200" dirty="0"/>
              <a:t> Υπηρεσιών µε προσωπικό και </a:t>
            </a:r>
            <a:r>
              <a:rPr lang="el-GR" sz="1200" dirty="0" err="1"/>
              <a:t>εξοπλισµό</a:t>
            </a:r>
            <a:r>
              <a:rPr lang="el-GR" sz="1200" dirty="0"/>
              <a:t> (µ</a:t>
            </a:r>
            <a:r>
              <a:rPr lang="el-GR" sz="1200" dirty="0" err="1"/>
              <a:t>ηχανήµατα</a:t>
            </a:r>
            <a:r>
              <a:rPr lang="el-GR" sz="1200" dirty="0"/>
              <a:t> µ</a:t>
            </a:r>
            <a:r>
              <a:rPr lang="el-GR" sz="1200" dirty="0" err="1"/>
              <a:t>ετρήσεων</a:t>
            </a:r>
            <a:r>
              <a:rPr lang="el-GR" sz="1200" dirty="0"/>
              <a:t>, </a:t>
            </a:r>
            <a:r>
              <a:rPr lang="el-GR" sz="1200" dirty="0" err="1"/>
              <a:t>λογισµικά</a:t>
            </a:r>
            <a:r>
              <a:rPr lang="el-GR" sz="1200" dirty="0"/>
              <a:t> </a:t>
            </a:r>
            <a:r>
              <a:rPr lang="el-GR" sz="1200" dirty="0" err="1"/>
              <a:t>προγράµµατα</a:t>
            </a:r>
            <a:r>
              <a:rPr lang="el-GR" sz="1200" dirty="0"/>
              <a:t>, αυτοκίνητα πορείας</a:t>
            </a:r>
            <a:r>
              <a:rPr lang="el-GR" dirty="0"/>
              <a:t>)     </a:t>
            </a:r>
          </a:p>
          <a:p>
            <a:endParaRPr lang="el-GR" dirty="0"/>
          </a:p>
        </p:txBody>
      </p:sp>
      <p:sp>
        <p:nvSpPr>
          <p:cNvPr id="4" name="3 - Θέση αριθμού διαφάνειας"/>
          <p:cNvSpPr>
            <a:spLocks noGrp="1"/>
          </p:cNvSpPr>
          <p:nvPr>
            <p:ph type="sldNum" sz="quarter" idx="10"/>
          </p:nvPr>
        </p:nvSpPr>
        <p:spPr/>
        <p:txBody>
          <a:bodyPr/>
          <a:lstStyle/>
          <a:p>
            <a:pPr>
              <a:defRPr/>
            </a:pPr>
            <a:fld id="{B20726CF-4F48-4510-BA00-13ABCCFDC39F}" type="slidenum">
              <a:rPr lang="el-GR" smtClean="0"/>
              <a:pPr>
                <a:defRP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a:p>
            <a:endParaRPr lang="el-GR" dirty="0"/>
          </a:p>
          <a:p>
            <a:r>
              <a:rPr lang="el-GR" dirty="0"/>
              <a:t>Δεν υπάρχει </a:t>
            </a:r>
            <a:r>
              <a:rPr lang="el-GR" dirty="0" err="1"/>
              <a:t>ιχνηλασιμότητα</a:t>
            </a:r>
            <a:endParaRPr lang="el-GR" dirty="0"/>
          </a:p>
          <a:p>
            <a:r>
              <a:rPr lang="el-GR" dirty="0" err="1"/>
              <a:t>Μπαζα</a:t>
            </a:r>
            <a:endParaRPr lang="el-GR" dirty="0"/>
          </a:p>
          <a:p>
            <a:r>
              <a:rPr lang="el-GR" dirty="0" err="1"/>
              <a:t>Βιολογικοι</a:t>
            </a:r>
            <a:r>
              <a:rPr lang="el-GR" dirty="0"/>
              <a:t> και </a:t>
            </a:r>
            <a:r>
              <a:rPr lang="el-GR" dirty="0" err="1"/>
              <a:t>αποχετευσεις</a:t>
            </a:r>
            <a:r>
              <a:rPr lang="el-GR" dirty="0"/>
              <a:t>, μπάζωμα μονάδες</a:t>
            </a:r>
            <a:r>
              <a:rPr lang="el-GR" baseline="0" dirty="0"/>
              <a:t> ανακύκλωσης για ΑΕΚΚ….</a:t>
            </a:r>
          </a:p>
          <a:p>
            <a:endParaRPr lang="el-GR" dirty="0"/>
          </a:p>
          <a:p>
            <a:r>
              <a:rPr lang="el-GR" dirty="0"/>
              <a:t>ΗΜΑ είναι ένα βήμα αλλά είναι σε αρχικό στάδιο, πρέπει να </a:t>
            </a:r>
            <a:r>
              <a:rPr lang="el-GR" dirty="0" err="1"/>
              <a:t>βρεθέι</a:t>
            </a:r>
            <a:r>
              <a:rPr lang="el-GR" dirty="0"/>
              <a:t> τρόπος διασφάλισης της πορείας του αποβλήτου όχι μόνο η καταγραφή των αποβλήτων των </a:t>
            </a:r>
            <a:r>
              <a:rPr lang="el-GR" dirty="0" err="1"/>
              <a:t>επιχειρησεων</a:t>
            </a:r>
            <a:endParaRPr lang="el-GR" dirty="0"/>
          </a:p>
        </p:txBody>
      </p:sp>
      <p:sp>
        <p:nvSpPr>
          <p:cNvPr id="4" name="3 - Θέση αριθμού διαφάνειας"/>
          <p:cNvSpPr>
            <a:spLocks noGrp="1"/>
          </p:cNvSpPr>
          <p:nvPr>
            <p:ph type="sldNum" sz="quarter" idx="10"/>
          </p:nvPr>
        </p:nvSpPr>
        <p:spPr/>
        <p:txBody>
          <a:bodyPr/>
          <a:lstStyle/>
          <a:p>
            <a:pPr>
              <a:defRPr/>
            </a:pPr>
            <a:fld id="{B20726CF-4F48-4510-BA00-13ABCCFDC39F}" type="slidenum">
              <a:rPr lang="el-GR" smtClean="0"/>
              <a:pPr>
                <a:defRPr/>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3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 Ορθογώνιο"/>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 Ευθεία γραμμή σύνδεσης"/>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 Ορθογώνιο"/>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2 - Έλλειψη"/>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 Έλλειψη"/>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8" name="7 - Τίτλος"/>
          <p:cNvSpPr>
            <a:spLocks noGrp="1"/>
          </p:cNvSpPr>
          <p:nvPr>
            <p:ph type="ctrTitle"/>
          </p:nvPr>
        </p:nvSpPr>
        <p:spPr>
          <a:xfrm>
            <a:off x="685800" y="381000"/>
            <a:ext cx="7772400" cy="1752600"/>
          </a:xfrm>
        </p:spPr>
        <p:txBody>
          <a:bodyPr/>
          <a:lstStyle>
            <a:lvl1pPr>
              <a:defRPr sz="4200">
                <a:solidFill>
                  <a:schemeClr val="accent1"/>
                </a:solidFill>
              </a:defRPr>
            </a:lvl1pPr>
          </a:lstStyle>
          <a:p>
            <a:r>
              <a:rPr lang="el-GR"/>
              <a:t>Kλικ για επεξεργασία του τίτλου</a:t>
            </a:r>
            <a:endParaRPr lang="en-US"/>
          </a:p>
        </p:txBody>
      </p:sp>
      <p:sp>
        <p:nvSpPr>
          <p:cNvPr id="15" name="27 - Θέση ημερομηνίας"/>
          <p:cNvSpPr>
            <a:spLocks noGrp="1"/>
          </p:cNvSpPr>
          <p:nvPr>
            <p:ph type="dt" sz="half" idx="10"/>
          </p:nvPr>
        </p:nvSpPr>
        <p:spPr/>
        <p:txBody>
          <a:bodyPr/>
          <a:lstStyle>
            <a:lvl1pPr>
              <a:defRPr/>
            </a:lvl1pPr>
          </a:lstStyle>
          <a:p>
            <a:pPr>
              <a:defRPr/>
            </a:pPr>
            <a:fld id="{A5C6474D-1866-4B82-A0E2-2118E869D009}" type="datetimeFigureOut">
              <a:rPr lang="el-GR"/>
              <a:pPr>
                <a:defRPr/>
              </a:pPr>
              <a:t>9/9/2017</a:t>
            </a:fld>
            <a:endParaRPr lang="el-GR"/>
          </a:p>
        </p:txBody>
      </p:sp>
      <p:sp>
        <p:nvSpPr>
          <p:cNvPr id="16" name="16 - Θέση υποσέλιδου"/>
          <p:cNvSpPr>
            <a:spLocks noGrp="1"/>
          </p:cNvSpPr>
          <p:nvPr>
            <p:ph type="ftr" sz="quarter" idx="11"/>
          </p:nvPr>
        </p:nvSpPr>
        <p:spPr/>
        <p:txBody>
          <a:bodyPr/>
          <a:lstStyle>
            <a:lvl1pPr>
              <a:defRPr/>
            </a:lvl1pPr>
          </a:lstStyle>
          <a:p>
            <a:pPr>
              <a:defRPr/>
            </a:pPr>
            <a:endParaRPr lang="el-GR"/>
          </a:p>
        </p:txBody>
      </p:sp>
      <p:sp>
        <p:nvSpPr>
          <p:cNvPr id="17" name="28 - Θέση αριθμού διαφάνειας"/>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E7E599F-99F2-4CFD-B29B-990D8ECA71B6}"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fld id="{8C69006A-71DA-43E7-B40E-D8601EFC55EE}" type="datetimeFigureOut">
              <a:rPr lang="el-GR"/>
              <a:pPr>
                <a:defRPr/>
              </a:pPr>
              <a:t>9/9/2017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A43B1DD-3F76-454D-90F1-AE1F8A34F474}"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4" name="3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 Ορθογώνιο"/>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 Ευθεία γραμμή σύνδεσης"/>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 Έλλειψη"/>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 Έλλειψη"/>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lang="el-GR"/>
              <a:t>Kλικ για επεξεργασία του τίτλου</a:t>
            </a:r>
            <a:endParaRPr lang="en-US"/>
          </a:p>
        </p:txBody>
      </p:sp>
      <p:sp>
        <p:nvSpPr>
          <p:cNvPr id="13" name="5 - Θέση αριθμού διαφάνειας"/>
          <p:cNvSpPr>
            <a:spLocks noGrp="1"/>
          </p:cNvSpPr>
          <p:nvPr>
            <p:ph type="sldNum" sz="quarter" idx="10"/>
          </p:nvPr>
        </p:nvSpPr>
        <p:spPr>
          <a:xfrm>
            <a:off x="6915150" y="3009900"/>
            <a:ext cx="457200" cy="441325"/>
          </a:xfrm>
        </p:spPr>
        <p:txBody>
          <a:bodyPr/>
          <a:lstStyle>
            <a:lvl1pPr>
              <a:defRPr/>
            </a:lvl1pPr>
          </a:lstStyle>
          <a:p>
            <a:pPr>
              <a:defRPr/>
            </a:pPr>
            <a:fld id="{AD89809D-C57B-42B2-9DD9-DAD678A07DB4}" type="slidenum">
              <a:rPr lang="el-GR"/>
              <a:pPr>
                <a:defRPr/>
              </a:pPr>
              <a:t>‹#›</a:t>
            </a:fld>
            <a:endParaRPr lang="el-GR"/>
          </a:p>
        </p:txBody>
      </p:sp>
      <p:sp>
        <p:nvSpPr>
          <p:cNvPr id="14" name="3 - Θέση ημερομηνίας"/>
          <p:cNvSpPr>
            <a:spLocks noGrp="1"/>
          </p:cNvSpPr>
          <p:nvPr>
            <p:ph type="dt" sz="half" idx="11"/>
          </p:nvPr>
        </p:nvSpPr>
        <p:spPr/>
        <p:txBody>
          <a:bodyPr/>
          <a:lstStyle>
            <a:lvl1pPr>
              <a:defRPr/>
            </a:lvl1pPr>
          </a:lstStyle>
          <a:p>
            <a:pPr>
              <a:defRPr/>
            </a:pPr>
            <a:fld id="{CAB56552-8BCD-48B9-96C4-545134B2548F}" type="datetimeFigureOut">
              <a:rPr lang="el-GR"/>
              <a:pPr>
                <a:defRPr/>
              </a:pPr>
              <a:t>9/9/2017</a:t>
            </a:fld>
            <a:endParaRPr lang="el-GR"/>
          </a:p>
        </p:txBody>
      </p:sp>
      <p:sp>
        <p:nvSpPr>
          <p:cNvPr id="15" name="4 - Θέση υποσέλιδου"/>
          <p:cNvSpPr>
            <a:spLocks noGrp="1"/>
          </p:cNvSpPr>
          <p:nvPr>
            <p:ph type="ftr" sz="quarter" idx="12"/>
          </p:nvPr>
        </p:nvSpPr>
        <p:spPr/>
        <p:txBody>
          <a:bodyPr/>
          <a:lstStyle>
            <a:lvl1pPr>
              <a:defRPr/>
            </a:lvl1pPr>
          </a:lstStyle>
          <a:p>
            <a:pPr>
              <a:defRPr/>
            </a:pP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lang="el-GR"/>
              <a:t>Kλικ για επεξεργασία του τίτλου</a:t>
            </a:r>
            <a:endParaRPr lang="en-US"/>
          </a:p>
        </p:txBody>
      </p:sp>
      <p:sp>
        <p:nvSpPr>
          <p:cNvPr id="8" name="7 - Θέση περιεχομένου"/>
          <p:cNvSpPr>
            <a:spLocks noGrp="1"/>
          </p:cNvSpPr>
          <p:nvPr>
            <p:ph sz="quarter" idx="1"/>
          </p:nvPr>
        </p:nvSpPr>
        <p:spPr>
          <a:xfrm>
            <a:off x="301752" y="1527048"/>
            <a:ext cx="850392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fld id="{9D0DB6E7-790A-4714-B6A4-FE4706F523F5}" type="datetimeFigureOut">
              <a:rPr lang="el-GR"/>
              <a:pPr>
                <a:defRPr/>
              </a:pPr>
              <a:t>9/9/2017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4362450" y="1027113"/>
            <a:ext cx="457200" cy="441325"/>
          </a:xfrm>
        </p:spPr>
        <p:txBody>
          <a:bodyPr/>
          <a:lstStyle>
            <a:lvl1pPr>
              <a:defRPr/>
            </a:lvl1pPr>
          </a:lstStyle>
          <a:p>
            <a:pPr>
              <a:defRPr/>
            </a:pPr>
            <a:fld id="{015863FC-653A-4D5B-8BED-375D7988C25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 Ορθογώνιο"/>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 Ορθογώνιο"/>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 Ορθογώνιο"/>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11 - Ευθεία γραμμή σύνδεσης"/>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12 - Έλλειψη"/>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 Έλλειψη"/>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 Θέση κειμένου"/>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2" name="1 - Τίτλος"/>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l-GR"/>
              <a:t>Kλικ για επεξεργασία του τίτλου</a:t>
            </a:r>
            <a:endParaRPr lang="en-US"/>
          </a:p>
        </p:txBody>
      </p:sp>
      <p:sp>
        <p:nvSpPr>
          <p:cNvPr id="15" name="4 - Θέση υποσέλιδου"/>
          <p:cNvSpPr>
            <a:spLocks noGrp="1"/>
          </p:cNvSpPr>
          <p:nvPr>
            <p:ph type="ftr" sz="quarter" idx="10"/>
          </p:nvPr>
        </p:nvSpPr>
        <p:spPr/>
        <p:txBody>
          <a:bodyPr/>
          <a:lstStyle>
            <a:lvl1pPr>
              <a:defRPr/>
            </a:lvl1pPr>
          </a:lstStyle>
          <a:p>
            <a:pPr>
              <a:defRPr/>
            </a:pPr>
            <a:endParaRPr lang="el-GR"/>
          </a:p>
        </p:txBody>
      </p:sp>
      <p:sp>
        <p:nvSpPr>
          <p:cNvPr id="16" name="3 - Θέση ημερομηνίας"/>
          <p:cNvSpPr>
            <a:spLocks noGrp="1"/>
          </p:cNvSpPr>
          <p:nvPr>
            <p:ph type="dt" sz="half" idx="11"/>
          </p:nvPr>
        </p:nvSpPr>
        <p:spPr/>
        <p:txBody>
          <a:bodyPr/>
          <a:lstStyle>
            <a:lvl1pPr>
              <a:defRPr/>
            </a:lvl1pPr>
          </a:lstStyle>
          <a:p>
            <a:pPr>
              <a:defRPr/>
            </a:pPr>
            <a:fld id="{4DAE28DF-9550-4F5A-A1FE-8638440C0BF8}" type="datetimeFigureOut">
              <a:rPr lang="el-GR"/>
              <a:pPr>
                <a:defRPr/>
              </a:pPr>
              <a:t>9/9/2017</a:t>
            </a:fld>
            <a:endParaRPr lang="el-GR"/>
          </a:p>
        </p:txBody>
      </p:sp>
      <p:sp>
        <p:nvSpPr>
          <p:cNvPr id="17" name="5 - Θέση αριθμού διαφάνειας"/>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96243FF-D3EB-4CD8-BF18-ADB4C93920AE}"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Ευθεία γραμμή σύνδεσης"/>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301752" y="228600"/>
            <a:ext cx="8534400" cy="758952"/>
          </a:xfrm>
        </p:spPr>
        <p:txBody>
          <a:bodyPr/>
          <a:lstStyle/>
          <a:p>
            <a:r>
              <a:rPr lang="el-GR"/>
              <a:t>Kλικ για επεξεργασία του τίτλου</a:t>
            </a:r>
            <a:endParaRPr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4 - Θέση ημερομηνίας"/>
          <p:cNvSpPr>
            <a:spLocks noGrp="1"/>
          </p:cNvSpPr>
          <p:nvPr>
            <p:ph type="dt" sz="half" idx="10"/>
          </p:nvPr>
        </p:nvSpPr>
        <p:spPr>
          <a:xfrm>
            <a:off x="5791200" y="6410325"/>
            <a:ext cx="3044825" cy="365125"/>
          </a:xfrm>
        </p:spPr>
        <p:txBody>
          <a:bodyPr/>
          <a:lstStyle>
            <a:lvl1pPr>
              <a:defRPr/>
            </a:lvl1pPr>
          </a:lstStyle>
          <a:p>
            <a:pPr>
              <a:defRPr/>
            </a:pPr>
            <a:fld id="{A8812A3D-5FCA-4468-96BE-4B977C3B8848}" type="datetimeFigureOut">
              <a:rPr lang="el-GR"/>
              <a:pPr>
                <a:defRPr/>
              </a:pPr>
              <a:t>9/9/2017</a:t>
            </a:fld>
            <a:endParaRPr lang="el-GR"/>
          </a:p>
        </p:txBody>
      </p:sp>
      <p:sp>
        <p:nvSpPr>
          <p:cNvPr id="7" name="5 - Θέση υποσέλιδου"/>
          <p:cNvSpPr>
            <a:spLocks noGrp="1"/>
          </p:cNvSpPr>
          <p:nvPr>
            <p:ph type="ftr" sz="quarter" idx="11"/>
          </p:nvPr>
        </p:nvSpPr>
        <p:spPr/>
        <p:txBody>
          <a:bodyPr/>
          <a:lstStyle>
            <a:lvl1pPr>
              <a:defRPr/>
            </a:lvl1pPr>
          </a:lstStyle>
          <a:p>
            <a:pPr>
              <a:defRPr/>
            </a:pPr>
            <a:endParaRPr lang="el-GR"/>
          </a:p>
        </p:txBody>
      </p:sp>
      <p:sp>
        <p:nvSpPr>
          <p:cNvPr id="8" name="6 - Θέση αριθμού διαφάνειας"/>
          <p:cNvSpPr>
            <a:spLocks noGrp="1"/>
          </p:cNvSpPr>
          <p:nvPr>
            <p:ph type="sldNum" sz="quarter" idx="12"/>
          </p:nvPr>
        </p:nvSpPr>
        <p:spPr/>
        <p:txBody>
          <a:bodyPr/>
          <a:lstStyle>
            <a:lvl1pPr>
              <a:defRPr/>
            </a:lvl1pPr>
          </a:lstStyle>
          <a:p>
            <a:pPr>
              <a:defRPr/>
            </a:pPr>
            <a:fld id="{FA998D2C-56E2-4BC0-8FF6-2C749BB59F4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 Ορθογώνιο"/>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2 - Ορθογώνιο"/>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3 - Ευθεία γραμμή σύνδεσης"/>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14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15 - Έλλειψη"/>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16 - Έλλειψη"/>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24" name="23 - Θέση περιεχομένου"/>
          <p:cNvSpPr>
            <a:spLocks noGrp="1"/>
          </p:cNvSpPr>
          <p:nvPr>
            <p:ph sz="quarter" idx="2"/>
          </p:nvPr>
        </p:nvSpPr>
        <p:spPr>
          <a:xfrm>
            <a:off x="301752" y="2471383"/>
            <a:ext cx="4041648" cy="3818404"/>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26" name="25 - Θέση περιεχομένου"/>
          <p:cNvSpPr>
            <a:spLocks noGrp="1"/>
          </p:cNvSpPr>
          <p:nvPr>
            <p:ph sz="quarter" idx="4"/>
          </p:nvPr>
        </p:nvSpPr>
        <p:spPr>
          <a:xfrm>
            <a:off x="4800600" y="2471383"/>
            <a:ext cx="4038600" cy="382219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23" name="22 - Τίτλος"/>
          <p:cNvSpPr>
            <a:spLocks noGrp="1"/>
          </p:cNvSpPr>
          <p:nvPr>
            <p:ph type="title"/>
          </p:nvPr>
        </p:nvSpPr>
        <p:spPr/>
        <p:txBody>
          <a:bodyPr rtlCol="0"/>
          <a:lstStyle/>
          <a:p>
            <a:r>
              <a:rPr lang="el-GR"/>
              <a:t>Kλικ για επεξεργασία του τίτλου</a:t>
            </a:r>
            <a:endParaRPr lang="en-US"/>
          </a:p>
        </p:txBody>
      </p:sp>
      <p:sp>
        <p:nvSpPr>
          <p:cNvPr id="18" name="6 - Θέση ημερομηνίας"/>
          <p:cNvSpPr>
            <a:spLocks noGrp="1"/>
          </p:cNvSpPr>
          <p:nvPr>
            <p:ph type="dt" sz="half" idx="10"/>
          </p:nvPr>
        </p:nvSpPr>
        <p:spPr/>
        <p:txBody>
          <a:bodyPr/>
          <a:lstStyle>
            <a:lvl1pPr>
              <a:defRPr/>
            </a:lvl1pPr>
          </a:lstStyle>
          <a:p>
            <a:pPr>
              <a:defRPr/>
            </a:pPr>
            <a:fld id="{970CD10A-9D30-4AD5-B4AB-527A9F9B2CBE}" type="datetimeFigureOut">
              <a:rPr lang="el-GR"/>
              <a:pPr>
                <a:defRPr/>
              </a:pPr>
              <a:t>9/9/2017</a:t>
            </a:fld>
            <a:endParaRPr lang="el-GR"/>
          </a:p>
        </p:txBody>
      </p:sp>
      <p:sp>
        <p:nvSpPr>
          <p:cNvPr id="19" name="7 - Θέση υποσέλιδου"/>
          <p:cNvSpPr>
            <a:spLocks noGrp="1"/>
          </p:cNvSpPr>
          <p:nvPr>
            <p:ph type="ftr" sz="quarter" idx="11"/>
          </p:nvPr>
        </p:nvSpPr>
        <p:spPr>
          <a:xfrm>
            <a:off x="304800" y="6410325"/>
            <a:ext cx="3581400" cy="365125"/>
          </a:xfrm>
        </p:spPr>
        <p:txBody>
          <a:bodyPr/>
          <a:lstStyle>
            <a:lvl1pPr>
              <a:defRPr/>
            </a:lvl1pPr>
          </a:lstStyle>
          <a:p>
            <a:pPr>
              <a:defRPr/>
            </a:pPr>
            <a:endParaRPr lang="el-GR"/>
          </a:p>
        </p:txBody>
      </p:sp>
      <p:sp>
        <p:nvSpPr>
          <p:cNvPr id="20" name="8 - Θέση αριθμού διαφάνειας"/>
          <p:cNvSpPr>
            <a:spLocks noGrp="1"/>
          </p:cNvSpPr>
          <p:nvPr>
            <p:ph type="sldNum" sz="quarter" idx="12"/>
          </p:nvPr>
        </p:nvSpPr>
        <p:spPr>
          <a:xfrm>
            <a:off x="4343400" y="1042988"/>
            <a:ext cx="457200" cy="441325"/>
          </a:xfrm>
        </p:spPr>
        <p:txBody>
          <a:bodyPr/>
          <a:lstStyle>
            <a:lvl1pPr algn="ctr">
              <a:defRPr/>
            </a:lvl1pPr>
          </a:lstStyle>
          <a:p>
            <a:pPr>
              <a:defRPr/>
            </a:pPr>
            <a:fld id="{38989299-691E-4634-87E6-CB176DC9DB97}"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ημερομηνίας"/>
          <p:cNvSpPr>
            <a:spLocks noGrp="1"/>
          </p:cNvSpPr>
          <p:nvPr>
            <p:ph type="dt" sz="half" idx="10"/>
          </p:nvPr>
        </p:nvSpPr>
        <p:spPr/>
        <p:txBody>
          <a:bodyPr/>
          <a:lstStyle>
            <a:lvl1pPr>
              <a:defRPr/>
            </a:lvl1pPr>
          </a:lstStyle>
          <a:p>
            <a:pPr>
              <a:defRPr/>
            </a:pPr>
            <a:fld id="{34C97C86-6F94-4446-BF9F-D1E47BD5FC56}" type="datetimeFigureOut">
              <a:rPr lang="el-GR"/>
              <a:pPr>
                <a:defRPr/>
              </a:pPr>
              <a:t>9/9/2017</a:t>
            </a:fld>
            <a:endParaRPr lang="el-GR"/>
          </a:p>
        </p:txBody>
      </p:sp>
      <p:sp>
        <p:nvSpPr>
          <p:cNvPr id="4" name="3 - Θέση υποσέλιδου"/>
          <p:cNvSpPr>
            <a:spLocks noGrp="1"/>
          </p:cNvSpPr>
          <p:nvPr>
            <p:ph type="ftr" sz="quarter" idx="11"/>
          </p:nvPr>
        </p:nvSpPr>
        <p:spPr/>
        <p:txBody>
          <a:bodyPr/>
          <a:lstStyle>
            <a:lvl1pPr>
              <a:defRPr/>
            </a:lvl1pPr>
          </a:lstStyle>
          <a:p>
            <a:pPr>
              <a:defRPr/>
            </a:pPr>
            <a:endParaRPr lang="el-GR"/>
          </a:p>
        </p:txBody>
      </p:sp>
      <p:sp>
        <p:nvSpPr>
          <p:cNvPr id="5" name="4 - Θέση αριθμού διαφάνειας"/>
          <p:cNvSpPr>
            <a:spLocks noGrp="1"/>
          </p:cNvSpPr>
          <p:nvPr>
            <p:ph type="sldNum" sz="quarter" idx="12"/>
          </p:nvPr>
        </p:nvSpPr>
        <p:spPr>
          <a:xfrm>
            <a:off x="4343400" y="1036638"/>
            <a:ext cx="457200" cy="441325"/>
          </a:xfrm>
        </p:spPr>
        <p:txBody>
          <a:bodyPr/>
          <a:lstStyle>
            <a:lvl1pPr>
              <a:defRPr/>
            </a:lvl1pPr>
          </a:lstStyle>
          <a:p>
            <a:pPr>
              <a:defRPr/>
            </a:pPr>
            <a:fld id="{5C4D2C0A-CE04-46C0-86EB-12885C546B7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2 - Ορθογώνιο"/>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3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 Ορθογώνιο"/>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1 - Θέση ημερομηνίας"/>
          <p:cNvSpPr>
            <a:spLocks noGrp="1"/>
          </p:cNvSpPr>
          <p:nvPr>
            <p:ph type="dt" sz="half" idx="10"/>
          </p:nvPr>
        </p:nvSpPr>
        <p:spPr/>
        <p:txBody>
          <a:bodyPr/>
          <a:lstStyle>
            <a:lvl1pPr>
              <a:defRPr/>
            </a:lvl1pPr>
          </a:lstStyle>
          <a:p>
            <a:pPr>
              <a:defRPr/>
            </a:pPr>
            <a:fld id="{2254D247-7F76-413C-B262-9E547F857B25}" type="datetimeFigureOut">
              <a:rPr lang="el-GR"/>
              <a:pPr>
                <a:defRPr/>
              </a:pPr>
              <a:t>9/9/2017</a:t>
            </a:fld>
            <a:endParaRPr lang="el-GR"/>
          </a:p>
        </p:txBody>
      </p:sp>
      <p:sp>
        <p:nvSpPr>
          <p:cNvPr id="9" name="2 - Θέση υποσέλιδου"/>
          <p:cNvSpPr>
            <a:spLocks noGrp="1"/>
          </p:cNvSpPr>
          <p:nvPr>
            <p:ph type="ftr" sz="quarter" idx="11"/>
          </p:nvPr>
        </p:nvSpPr>
        <p:spPr/>
        <p:txBody>
          <a:bodyPr/>
          <a:lstStyle>
            <a:lvl1pPr>
              <a:defRPr/>
            </a:lvl1pPr>
          </a:lstStyle>
          <a:p>
            <a:pPr>
              <a:defRPr/>
            </a:pPr>
            <a:endParaRPr lang="el-GR"/>
          </a:p>
        </p:txBody>
      </p:sp>
      <p:sp>
        <p:nvSpPr>
          <p:cNvPr id="10" name="3 - Θέση αριθμού διαφάνειας"/>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16D95061-B04C-498A-BEA1-8E6BC9D8C4E5}"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4 - Ορθογώνιο"/>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 Ορθογώνιο"/>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 Ορθογώνιο"/>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11 - Ευθεία γραμμή σύνδεσης"/>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12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 Έλλειψη"/>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 Ορθογώνιο"/>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l-GR"/>
              <a:t>Kλικ για επεξεργασία των στυλ του υποδείγματος</a:t>
            </a:r>
          </a:p>
        </p:txBody>
      </p:sp>
      <p:sp>
        <p:nvSpPr>
          <p:cNvPr id="20" name="19 - Θέση περιεχομένου"/>
          <p:cNvSpPr>
            <a:spLocks noGrp="1"/>
          </p:cNvSpPr>
          <p:nvPr>
            <p:ph sz="quarter" idx="1"/>
          </p:nvPr>
        </p:nvSpPr>
        <p:spPr>
          <a:xfrm>
            <a:off x="3124200" y="685800"/>
            <a:ext cx="5638800" cy="5410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6" name="6 - Θέση αριθμού διαφάνειας"/>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55CE4D61-968D-42EE-800C-6915F1678391}" type="slidenum">
              <a:rPr lang="el-GR"/>
              <a:pPr>
                <a:defRPr/>
              </a:pPr>
              <a:t>‹#›</a:t>
            </a:fld>
            <a:endParaRPr lang="el-GR"/>
          </a:p>
        </p:txBody>
      </p:sp>
      <p:sp>
        <p:nvSpPr>
          <p:cNvPr id="17" name="4 - Θέση ημερομηνίας"/>
          <p:cNvSpPr>
            <a:spLocks noGrp="1"/>
          </p:cNvSpPr>
          <p:nvPr>
            <p:ph type="dt" sz="half" idx="11"/>
          </p:nvPr>
        </p:nvSpPr>
        <p:spPr/>
        <p:txBody>
          <a:bodyPr/>
          <a:lstStyle>
            <a:lvl1pPr>
              <a:defRPr/>
            </a:lvl1pPr>
          </a:lstStyle>
          <a:p>
            <a:pPr>
              <a:defRPr/>
            </a:pPr>
            <a:fld id="{794B52FA-F3D3-4F90-B4E3-47446D125C16}" type="datetimeFigureOut">
              <a:rPr lang="el-GR"/>
              <a:pPr>
                <a:defRPr/>
              </a:pPr>
              <a:t>9/9/2017</a:t>
            </a:fld>
            <a:endParaRPr lang="el-GR"/>
          </a:p>
        </p:txBody>
      </p:sp>
      <p:sp>
        <p:nvSpPr>
          <p:cNvPr id="18" name="5 - Θέση υποσέλιδου"/>
          <p:cNvSpPr>
            <a:spLocks noGrp="1"/>
          </p:cNvSpPr>
          <p:nvPr>
            <p:ph type="ftr" sz="quarter" idx="12"/>
          </p:nvPr>
        </p:nvSpPr>
        <p:spPr>
          <a:xfrm>
            <a:off x="301625" y="6410325"/>
            <a:ext cx="3382963" cy="366713"/>
          </a:xfrm>
        </p:spPr>
        <p:txBody>
          <a:bodyPr/>
          <a:lstStyle>
            <a:lvl1pPr>
              <a:defRPr/>
            </a:lvl1pPr>
          </a:lstStyle>
          <a:p>
            <a:pPr>
              <a:defRPr/>
            </a:pP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4 - Ευθεία γραμμή σύνδεσης"/>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 Ορθογώνιο"/>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2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 Έλλειψη"/>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 Ορθογώνιο"/>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16" name="6 - Θέση αριθμού διαφάνειας"/>
          <p:cNvSpPr>
            <a:spLocks noGrp="1"/>
          </p:cNvSpPr>
          <p:nvPr>
            <p:ph type="sldNum" sz="quarter" idx="10"/>
          </p:nvPr>
        </p:nvSpPr>
        <p:spPr>
          <a:xfrm>
            <a:off x="1371600" y="312738"/>
            <a:ext cx="457200" cy="441325"/>
          </a:xfrm>
        </p:spPr>
        <p:txBody>
          <a:bodyPr/>
          <a:lstStyle>
            <a:lvl1pPr>
              <a:defRPr/>
            </a:lvl1pPr>
          </a:lstStyle>
          <a:p>
            <a:pPr>
              <a:defRPr/>
            </a:pPr>
            <a:fld id="{EF99FB6C-50FE-4018-9F78-CE0CC5EABCB8}" type="slidenum">
              <a:rPr lang="el-GR"/>
              <a:pPr>
                <a:defRPr/>
              </a:pPr>
              <a:t>‹#›</a:t>
            </a:fld>
            <a:endParaRPr lang="el-GR"/>
          </a:p>
        </p:txBody>
      </p:sp>
      <p:sp>
        <p:nvSpPr>
          <p:cNvPr id="17" name="4 - Θέση ημερομηνίας"/>
          <p:cNvSpPr>
            <a:spLocks noGrp="1"/>
          </p:cNvSpPr>
          <p:nvPr>
            <p:ph type="dt" sz="half" idx="11"/>
          </p:nvPr>
        </p:nvSpPr>
        <p:spPr>
          <a:xfrm>
            <a:off x="5788025" y="6405563"/>
            <a:ext cx="3044825" cy="365125"/>
          </a:xfrm>
        </p:spPr>
        <p:txBody>
          <a:bodyPr/>
          <a:lstStyle>
            <a:lvl1pPr>
              <a:defRPr/>
            </a:lvl1pPr>
          </a:lstStyle>
          <a:p>
            <a:pPr>
              <a:defRPr/>
            </a:pPr>
            <a:fld id="{DB574B3B-3554-4A8A-8D65-9A84E46471B6}" type="datetimeFigureOut">
              <a:rPr lang="el-GR"/>
              <a:pPr>
                <a:defRPr/>
              </a:pPr>
              <a:t>9/9/2017</a:t>
            </a:fld>
            <a:endParaRPr lang="el-GR"/>
          </a:p>
        </p:txBody>
      </p:sp>
      <p:sp>
        <p:nvSpPr>
          <p:cNvPr id="18" name="5 - Θέση υποσέλιδου"/>
          <p:cNvSpPr>
            <a:spLocks noGrp="1"/>
          </p:cNvSpPr>
          <p:nvPr>
            <p:ph type="ftr" sz="quarter" idx="12"/>
          </p:nvPr>
        </p:nvSpPr>
        <p:spPr>
          <a:xfrm>
            <a:off x="301625" y="6410325"/>
            <a:ext cx="3584575" cy="366713"/>
          </a:xfrm>
        </p:spPr>
        <p:txBody>
          <a:bodyPr/>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15 - Ορθογώνιο"/>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 Ορθογώνιο"/>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3 - Θέση ημερομηνίας"/>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A3AF89B5-C946-416F-BF0C-ED1C5F7A2381}" type="datetimeFigureOut">
              <a:rPr lang="el-GR"/>
              <a:pPr>
                <a:defRPr/>
              </a:pPr>
              <a:t>9/9/2017</a:t>
            </a:fld>
            <a:endParaRPr lang="el-GR"/>
          </a:p>
        </p:txBody>
      </p:sp>
      <p:sp>
        <p:nvSpPr>
          <p:cNvPr id="3" name="2 - Θέση υποσέλιδου"/>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l-GR"/>
          </a:p>
        </p:txBody>
      </p:sp>
      <p:sp>
        <p:nvSpPr>
          <p:cNvPr id="8" name="7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 Ευθεία γραμμή σύνδεσης"/>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 Έλλειψη"/>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 Έλλειψη"/>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 Θέση αριθμού διαφάνειας"/>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323E50C0-B121-45E7-8A6A-08E7759C3A0E}" type="slidenum">
              <a:rPr lang="el-GR"/>
              <a:pPr>
                <a:defRPr/>
              </a:pPr>
              <a:t>‹#›</a:t>
            </a:fld>
            <a:endParaRPr lang="el-GR"/>
          </a:p>
        </p:txBody>
      </p:sp>
      <p:sp>
        <p:nvSpPr>
          <p:cNvPr id="1038" name="21 - Θέση τίτλου"/>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a:t>Kλικ για επεξεργασία του τίτλου</a:t>
            </a:r>
            <a:endParaRPr lang="en-US"/>
          </a:p>
        </p:txBody>
      </p:sp>
      <p:sp>
        <p:nvSpPr>
          <p:cNvPr id="1039" name="12 - Θέση κειμένου"/>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50825" y="2924175"/>
            <a:ext cx="8496300" cy="3168650"/>
          </a:xfrm>
        </p:spPr>
        <p:txBody>
          <a:bodyPr>
            <a:normAutofit/>
          </a:bodyPr>
          <a:lstStyle/>
          <a:p>
            <a:pPr eaLnBrk="1" hangingPunct="1">
              <a:lnSpc>
                <a:spcPct val="80000"/>
              </a:lnSpc>
              <a:defRPr/>
            </a:pPr>
            <a:r>
              <a:rPr lang="el-GR" sz="900" cap="none" dirty="0"/>
              <a:t> </a:t>
            </a:r>
            <a:br>
              <a:rPr lang="el-GR" sz="900" cap="none" dirty="0"/>
            </a:br>
            <a:r>
              <a:rPr lang="el-GR" sz="2200" b="0" u="sng" cap="none" dirty="0">
                <a:solidFill>
                  <a:schemeClr val="tx1"/>
                </a:solidFill>
                <a:ea typeface="Tahoma" pitchFamily="34" charset="0"/>
                <a:cs typeface="Tahoma" pitchFamily="34" charset="0"/>
              </a:rPr>
              <a:t>Κ.</a:t>
            </a:r>
            <a:r>
              <a:rPr lang="en-US" sz="2200" b="0" u="sng" cap="none" dirty="0">
                <a:solidFill>
                  <a:schemeClr val="tx1"/>
                </a:solidFill>
                <a:ea typeface="Tahoma" pitchFamily="34" charset="0"/>
                <a:cs typeface="Tahoma" pitchFamily="34" charset="0"/>
              </a:rPr>
              <a:t> </a:t>
            </a:r>
            <a:r>
              <a:rPr lang="el-GR" sz="2200" b="0" u="sng" cap="none" dirty="0" err="1">
                <a:solidFill>
                  <a:schemeClr val="tx1"/>
                </a:solidFill>
                <a:ea typeface="Tahoma" pitchFamily="34" charset="0"/>
                <a:cs typeface="Tahoma" pitchFamily="34" charset="0"/>
              </a:rPr>
              <a:t>Βαβαδάκη</a:t>
            </a:r>
            <a:r>
              <a:rPr lang="el-GR" sz="2200" b="0" cap="none" dirty="0">
                <a:solidFill>
                  <a:schemeClr val="tx1"/>
                </a:solidFill>
                <a:ea typeface="Tahoma" pitchFamily="34" charset="0"/>
                <a:cs typeface="Tahoma" pitchFamily="34" charset="0"/>
              </a:rPr>
              <a:t>, Α.</a:t>
            </a:r>
            <a:r>
              <a:rPr lang="en-US" sz="2200" b="0" cap="none" dirty="0">
                <a:solidFill>
                  <a:schemeClr val="tx1"/>
                </a:solidFill>
                <a:ea typeface="Tahoma" pitchFamily="34" charset="0"/>
                <a:cs typeface="Tahoma" pitchFamily="34" charset="0"/>
              </a:rPr>
              <a:t> </a:t>
            </a:r>
            <a:r>
              <a:rPr lang="el-GR" sz="2200" b="0" cap="none" dirty="0" err="1">
                <a:solidFill>
                  <a:schemeClr val="tx1"/>
                </a:solidFill>
                <a:ea typeface="Tahoma" pitchFamily="34" charset="0"/>
                <a:cs typeface="Tahoma" pitchFamily="34" charset="0"/>
              </a:rPr>
              <a:t>Καγιαμπάκη</a:t>
            </a:r>
            <a:br>
              <a:rPr lang="el-GR" sz="2200" b="0" cap="none" dirty="0">
                <a:solidFill>
                  <a:schemeClr val="tx1"/>
                </a:solidFill>
                <a:ea typeface="Tahoma" pitchFamily="34" charset="0"/>
                <a:cs typeface="Tahoma" pitchFamily="34" charset="0"/>
              </a:rPr>
            </a:br>
            <a:r>
              <a:rPr lang="el-GR" sz="2200" b="0" cap="none" dirty="0">
                <a:solidFill>
                  <a:schemeClr val="tx1"/>
                </a:solidFill>
                <a:ea typeface="Tahoma" pitchFamily="34" charset="0"/>
                <a:cs typeface="Tahoma" pitchFamily="34" charset="0"/>
              </a:rPr>
              <a:t> </a:t>
            </a:r>
            <a:br>
              <a:rPr lang="el-GR" sz="2200" b="0" cap="none" dirty="0">
                <a:solidFill>
                  <a:schemeClr val="tx1"/>
                </a:solidFill>
                <a:ea typeface="Tahoma" pitchFamily="34" charset="0"/>
                <a:cs typeface="Tahoma" pitchFamily="34" charset="0"/>
              </a:rPr>
            </a:br>
            <a:endParaRPr lang="el-GR" sz="2200" b="0" cap="none" dirty="0">
              <a:solidFill>
                <a:schemeClr val="tx1"/>
              </a:solidFill>
              <a:ea typeface="Tahoma" pitchFamily="34" charset="0"/>
              <a:cs typeface="Tahoma" pitchFamily="34" charset="0"/>
            </a:endParaRPr>
          </a:p>
          <a:p>
            <a:pPr eaLnBrk="1" hangingPunct="1">
              <a:lnSpc>
                <a:spcPct val="80000"/>
              </a:lnSpc>
              <a:defRPr/>
            </a:pPr>
            <a:r>
              <a:rPr lang="el-GR" sz="2200" b="0" cap="none" dirty="0">
                <a:solidFill>
                  <a:schemeClr val="tx1"/>
                </a:solidFill>
                <a:ea typeface="Tahoma" pitchFamily="34" charset="0"/>
                <a:cs typeface="Tahoma" pitchFamily="34" charset="0"/>
              </a:rPr>
              <a:t>Περιφέρεια Κρήτης</a:t>
            </a:r>
            <a:endParaRPr lang="en-US" sz="2200" b="0" cap="none" dirty="0">
              <a:solidFill>
                <a:schemeClr val="tx1"/>
              </a:solidFill>
              <a:ea typeface="Tahoma" pitchFamily="34" charset="0"/>
              <a:cs typeface="Tahoma" pitchFamily="34" charset="0"/>
            </a:endParaRPr>
          </a:p>
          <a:p>
            <a:pPr eaLnBrk="1" hangingPunct="1">
              <a:lnSpc>
                <a:spcPct val="80000"/>
              </a:lnSpc>
              <a:defRPr/>
            </a:pPr>
            <a:r>
              <a:rPr lang="el-GR" sz="2200" b="0" cap="none" dirty="0">
                <a:solidFill>
                  <a:schemeClr val="tx1"/>
                </a:solidFill>
                <a:ea typeface="Tahoma" pitchFamily="34" charset="0"/>
                <a:cs typeface="Tahoma" pitchFamily="34" charset="0"/>
              </a:rPr>
              <a:t>Διεύθυνση Περιβάλλοντος &amp; Χωρικού Σχεδιασμού </a:t>
            </a:r>
            <a:endParaRPr lang="en-US" sz="2200" b="0" cap="none" dirty="0">
              <a:solidFill>
                <a:schemeClr val="tx1"/>
              </a:solidFill>
              <a:ea typeface="Tahoma" pitchFamily="34" charset="0"/>
              <a:cs typeface="Tahoma" pitchFamily="34" charset="0"/>
            </a:endParaRPr>
          </a:p>
          <a:p>
            <a:pPr eaLnBrk="1" hangingPunct="1">
              <a:lnSpc>
                <a:spcPct val="80000"/>
              </a:lnSpc>
              <a:defRPr/>
            </a:pPr>
            <a:r>
              <a:rPr lang="el-GR" sz="2200" b="0" cap="none" dirty="0">
                <a:solidFill>
                  <a:schemeClr val="tx1"/>
                </a:solidFill>
                <a:ea typeface="Tahoma" pitchFamily="34" charset="0"/>
                <a:cs typeface="Tahoma" pitchFamily="34" charset="0"/>
              </a:rPr>
              <a:t>Τμήμα Περιβάλλοντος &amp; Υδροοικονομίας</a:t>
            </a:r>
          </a:p>
          <a:p>
            <a:pPr eaLnBrk="1" hangingPunct="1">
              <a:lnSpc>
                <a:spcPct val="80000"/>
              </a:lnSpc>
              <a:defRPr/>
            </a:pPr>
            <a:r>
              <a:rPr lang="el-GR" sz="2200" b="0" cap="none" dirty="0">
                <a:solidFill>
                  <a:schemeClr val="tx1"/>
                </a:solidFill>
                <a:ea typeface="Tahoma" pitchFamily="34" charset="0"/>
                <a:cs typeface="Tahoma" pitchFamily="34" charset="0"/>
              </a:rPr>
              <a:t>ΠΕ Ηρακλείου</a:t>
            </a:r>
          </a:p>
          <a:p>
            <a:pPr eaLnBrk="1" hangingPunct="1">
              <a:lnSpc>
                <a:spcPct val="80000"/>
              </a:lnSpc>
              <a:defRPr/>
            </a:pPr>
            <a:endParaRPr lang="el-GR" sz="2200" b="0" cap="none" dirty="0">
              <a:solidFill>
                <a:schemeClr val="tx1"/>
              </a:solidFill>
              <a:ea typeface="Tahoma" pitchFamily="34" charset="0"/>
              <a:cs typeface="Tahoma" pitchFamily="34" charset="0"/>
            </a:endParaRPr>
          </a:p>
        </p:txBody>
      </p:sp>
      <p:sp>
        <p:nvSpPr>
          <p:cNvPr id="13315" name="1 - Τίτλος"/>
          <p:cNvSpPr>
            <a:spLocks noGrp="1"/>
          </p:cNvSpPr>
          <p:nvPr>
            <p:ph type="ctrTitle"/>
          </p:nvPr>
        </p:nvSpPr>
        <p:spPr>
          <a:xfrm>
            <a:off x="287338" y="188913"/>
            <a:ext cx="8856662" cy="2017712"/>
          </a:xfrm>
        </p:spPr>
        <p:txBody>
          <a:bodyPr/>
          <a:lstStyle/>
          <a:p>
            <a:pPr>
              <a:defRPr/>
            </a:pPr>
            <a:r>
              <a:rPr lang="el-GR" sz="3300" b="1" dirty="0">
                <a:solidFill>
                  <a:schemeClr val="accent3">
                    <a:shade val="75000"/>
                  </a:schemeClr>
                </a:solidFill>
              </a:rPr>
              <a:t>Το φάσμα της περιβαλλοντικής παραβατικότητας</a:t>
            </a:r>
            <a:br>
              <a:rPr lang="el-GR" sz="3300" b="1" dirty="0">
                <a:solidFill>
                  <a:schemeClr val="accent3">
                    <a:shade val="75000"/>
                  </a:schemeClr>
                </a:solidFill>
              </a:rPr>
            </a:br>
            <a:r>
              <a:rPr lang="el-GR" sz="3300" b="1" dirty="0">
                <a:solidFill>
                  <a:schemeClr val="accent3">
                    <a:shade val="75000"/>
                  </a:schemeClr>
                </a:solidFill>
              </a:rPr>
              <a:t>μέσα από την εμπειρία της Περιφερειακής Ενότητας Ηρακλείου</a:t>
            </a:r>
          </a:p>
        </p:txBody>
      </p:sp>
      <p:pic>
        <p:nvPicPr>
          <p:cNvPr id="2050" name="Picture 2" descr="C:\Users\peruser16\Desktop\ΔΝΣΗ ΠΕΡΙΒΑΛΛΟΝΤΟΣ\ΣΥΝΕΔΡΙΟ ΘΕΜΙΣ\περιφερεια.jpg"/>
          <p:cNvPicPr>
            <a:picLocks noChangeAspect="1" noChangeArrowheads="1"/>
          </p:cNvPicPr>
          <p:nvPr/>
        </p:nvPicPr>
        <p:blipFill>
          <a:blip r:embed="rId3" cstate="print"/>
          <a:srcRect/>
          <a:stretch>
            <a:fillRect/>
          </a:stretch>
        </p:blipFill>
        <p:spPr bwMode="auto">
          <a:xfrm>
            <a:off x="6084168" y="5085184"/>
            <a:ext cx="2664296" cy="1277427"/>
          </a:xfrm>
          <a:prstGeom prst="rect">
            <a:avLst/>
          </a:prstGeom>
          <a:noFill/>
        </p:spPr>
      </p:pic>
      <p:pic>
        <p:nvPicPr>
          <p:cNvPr id="2051" name="Picture 3" descr="C:\Users\peruser16\Desktop\ΔΝΣΗ ΠΕΡΙΒΑΛΛΟΝΤΟΣ\ΣΥΝΕΔΡΙΟ ΘΕΜΙΣ\περιφερεια2.jpg"/>
          <p:cNvPicPr>
            <a:picLocks noChangeAspect="1" noChangeArrowheads="1"/>
          </p:cNvPicPr>
          <p:nvPr/>
        </p:nvPicPr>
        <p:blipFill>
          <a:blip r:embed="rId4" cstate="print"/>
          <a:srcRect/>
          <a:stretch>
            <a:fillRect/>
          </a:stretch>
        </p:blipFill>
        <p:spPr bwMode="auto">
          <a:xfrm>
            <a:off x="395536" y="5013176"/>
            <a:ext cx="2160239" cy="13558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pPr eaLnBrk="1" hangingPunct="1"/>
            <a:r>
              <a:rPr lang="el-GR" sz="4000" b="1" dirty="0">
                <a:solidFill>
                  <a:srgbClr val="7B9899"/>
                </a:solidFill>
                <a:cs typeface="Tahoma" pitchFamily="34" charset="0"/>
              </a:rPr>
              <a:t>Προτάσεις</a:t>
            </a:r>
          </a:p>
        </p:txBody>
      </p:sp>
      <p:sp>
        <p:nvSpPr>
          <p:cNvPr id="24579" name="2 - Θέση περιεχομένου"/>
          <p:cNvSpPr>
            <a:spLocks noGrp="1"/>
          </p:cNvSpPr>
          <p:nvPr>
            <p:ph sz="quarter" idx="1"/>
          </p:nvPr>
        </p:nvSpPr>
        <p:spPr>
          <a:xfrm>
            <a:off x="250825" y="1571644"/>
            <a:ext cx="8504238" cy="4572000"/>
          </a:xfrm>
        </p:spPr>
        <p:txBody>
          <a:bodyPr/>
          <a:lstStyle/>
          <a:p>
            <a:pPr eaLnBrk="1" hangingPunct="1">
              <a:lnSpc>
                <a:spcPct val="150000"/>
              </a:lnSpc>
            </a:pPr>
            <a:r>
              <a:rPr lang="el-GR" sz="2200" dirty="0">
                <a:cs typeface="Tahoma" pitchFamily="34" charset="0"/>
              </a:rPr>
              <a:t>Δημιουργία ελεγκτικού μηχανισμού σε τοπικό επίπεδο</a:t>
            </a:r>
          </a:p>
          <a:p>
            <a:pPr eaLnBrk="1" hangingPunct="1">
              <a:lnSpc>
                <a:spcPct val="150000"/>
              </a:lnSpc>
            </a:pPr>
            <a:r>
              <a:rPr lang="el-GR" sz="2200" dirty="0">
                <a:cs typeface="Tahoma" pitchFamily="34" charset="0"/>
              </a:rPr>
              <a:t>Σαφής Διαχωρισμός αρμοδιοτήτων</a:t>
            </a:r>
          </a:p>
          <a:p>
            <a:pPr eaLnBrk="1" hangingPunct="1">
              <a:lnSpc>
                <a:spcPct val="150000"/>
              </a:lnSpc>
            </a:pPr>
            <a:r>
              <a:rPr lang="el-GR" sz="2200" dirty="0">
                <a:cs typeface="Tahoma" pitchFamily="34" charset="0"/>
              </a:rPr>
              <a:t>Ενίσχυση του περιβαλλοντικού μηχανισμού</a:t>
            </a:r>
          </a:p>
          <a:p>
            <a:pPr eaLnBrk="1" hangingPunct="1">
              <a:lnSpc>
                <a:spcPct val="150000"/>
              </a:lnSpc>
            </a:pPr>
            <a:r>
              <a:rPr lang="el-GR" sz="2200" dirty="0">
                <a:cs typeface="Tahoma" pitchFamily="34" charset="0"/>
              </a:rPr>
              <a:t>Δημιουργία βάσης δεδομένων που ενημερώνεται συνέχεια και Δημιουργία </a:t>
            </a:r>
            <a:r>
              <a:rPr lang="el-GR" sz="2200" dirty="0" err="1">
                <a:cs typeface="Tahoma" pitchFamily="34" charset="0"/>
              </a:rPr>
              <a:t>διαδραστικών</a:t>
            </a:r>
            <a:r>
              <a:rPr lang="el-GR" sz="2200" dirty="0">
                <a:cs typeface="Tahoma" pitchFamily="34" charset="0"/>
              </a:rPr>
              <a:t> χαρτών (</a:t>
            </a:r>
            <a:r>
              <a:rPr lang="en-US" sz="2200" dirty="0">
                <a:cs typeface="Tahoma" pitchFamily="34" charset="0"/>
              </a:rPr>
              <a:t>GIS) </a:t>
            </a:r>
            <a:endParaRPr lang="el-GR" sz="2200" dirty="0">
              <a:cs typeface="Tahoma" pitchFamily="34" charset="0"/>
            </a:endParaRPr>
          </a:p>
          <a:p>
            <a:pPr eaLnBrk="1" hangingPunct="1">
              <a:lnSpc>
                <a:spcPct val="150000"/>
              </a:lnSpc>
            </a:pPr>
            <a:r>
              <a:rPr lang="el-GR" sz="2200" dirty="0">
                <a:cs typeface="Tahoma" pitchFamily="34" charset="0"/>
              </a:rPr>
              <a:t>Νομοθεσία: κωδικοποίηση - εκσυγχρονισμός</a:t>
            </a:r>
          </a:p>
          <a:p>
            <a:pPr eaLnBrk="1" hangingPunct="1">
              <a:lnSpc>
                <a:spcPct val="150000"/>
              </a:lnSpc>
            </a:pPr>
            <a:r>
              <a:rPr lang="el-GR" sz="2200" dirty="0">
                <a:cs typeface="Tahoma" pitchFamily="34" charset="0"/>
              </a:rPr>
              <a:t>Ενημέρωση και ευαισθητοποίηση</a:t>
            </a:r>
            <a:r>
              <a:rPr lang="en-US" sz="2200" dirty="0">
                <a:cs typeface="Tahoma" pitchFamily="34" charset="0"/>
              </a:rPr>
              <a:t> </a:t>
            </a:r>
            <a:r>
              <a:rPr lang="el-GR" sz="2200" dirty="0">
                <a:cs typeface="Tahoma" pitchFamily="34" charset="0"/>
              </a:rPr>
              <a:t>πολιτών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3 - Τίτλος"/>
          <p:cNvSpPr>
            <a:spLocks noGrp="1"/>
          </p:cNvSpPr>
          <p:nvPr>
            <p:ph type="ctrTitle"/>
          </p:nvPr>
        </p:nvSpPr>
        <p:spPr>
          <a:xfrm>
            <a:off x="755650" y="908050"/>
            <a:ext cx="7772400" cy="750888"/>
          </a:xfrm>
        </p:spPr>
        <p:txBody>
          <a:bodyPr/>
          <a:lstStyle/>
          <a:p>
            <a:pPr eaLnBrk="1" hangingPunct="1"/>
            <a:r>
              <a:rPr lang="el-GR" sz="4000" dirty="0">
                <a:latin typeface="+mn-lt"/>
                <a:cs typeface="Tahoma" pitchFamily="34" charset="0"/>
              </a:rPr>
              <a:t>Σας ευχαριστούμε!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850" y="333375"/>
            <a:ext cx="8534400" cy="758825"/>
          </a:xfrm>
        </p:spPr>
        <p:txBody>
          <a:bodyPr/>
          <a:lstStyle/>
          <a:p>
            <a:pPr>
              <a:defRPr/>
            </a:pPr>
            <a:r>
              <a:rPr lang="el-GR" sz="2400" b="1" dirty="0"/>
              <a:t>Διεύθυνση Περιβάλλοντος και Χωρικού Σχεδιασμού της Περιφέρειας Κρήτης</a:t>
            </a:r>
          </a:p>
        </p:txBody>
      </p:sp>
      <p:sp>
        <p:nvSpPr>
          <p:cNvPr id="14339" name="2 - Θέση περιεχομένου"/>
          <p:cNvSpPr>
            <a:spLocks noGrp="1"/>
          </p:cNvSpPr>
          <p:nvPr>
            <p:ph sz="quarter" idx="1"/>
          </p:nvPr>
        </p:nvSpPr>
        <p:spPr>
          <a:xfrm>
            <a:off x="301624" y="1741489"/>
            <a:ext cx="8628093" cy="4402155"/>
          </a:xfrm>
        </p:spPr>
        <p:txBody>
          <a:bodyPr/>
          <a:lstStyle/>
          <a:p>
            <a:pPr>
              <a:lnSpc>
                <a:spcPct val="150000"/>
              </a:lnSpc>
            </a:pPr>
            <a:r>
              <a:rPr lang="el-GR" sz="1800" dirty="0"/>
              <a:t>Διενέργεια περιβαλλοντικών επιθεωρήσεων σύμφωνα με το άρθρο 20 του Νόμου 4014/2011</a:t>
            </a:r>
            <a:r>
              <a:rPr lang="en-US" sz="1800" dirty="0"/>
              <a:t> </a:t>
            </a:r>
            <a:r>
              <a:rPr lang="el-GR" sz="1800" dirty="0"/>
              <a:t>εντός της χωρικής αρμοδιότητας της Περιφέρειας σε δημόσια και ιδιωτικά έργα και δραστηριότητες, ανεξαρτήτως του είδους και του μεγέθους τους.</a:t>
            </a:r>
          </a:p>
          <a:p>
            <a:pPr>
              <a:lnSpc>
                <a:spcPct val="150000"/>
              </a:lnSpc>
            </a:pPr>
            <a:r>
              <a:rPr lang="el-GR" sz="1800" dirty="0"/>
              <a:t>Περιβαλλοντικές Επιθεωρήσεις: Προληπτικές, τακτικές και έκτακτες</a:t>
            </a:r>
          </a:p>
          <a:p>
            <a:pPr>
              <a:lnSpc>
                <a:spcPct val="150000"/>
              </a:lnSpc>
            </a:pPr>
            <a:r>
              <a:rPr lang="el-GR" sz="1800" dirty="0"/>
              <a:t>Τμήμα Περιβάλλοντος &amp; Χωρικού Σχεδιασμού ΠΕ Ηρακλείου: δέχεται καθημερινά καταγγελίες και διενεργεί έκτακτες επιθεωρήσεις.</a:t>
            </a:r>
          </a:p>
          <a:p>
            <a:pPr>
              <a:lnSpc>
                <a:spcPct val="150000"/>
              </a:lnSpc>
            </a:pPr>
            <a:r>
              <a:rPr lang="el-GR" sz="1800" dirty="0"/>
              <a:t>Καταγγέλλοντες: πολίτες, ομάδες ή συλλογικότητες πολιτών και  δημόσιες αρχές</a:t>
            </a:r>
          </a:p>
          <a:p>
            <a:pPr>
              <a:lnSpc>
                <a:spcPct val="150000"/>
              </a:lnSpc>
            </a:pPr>
            <a:r>
              <a:rPr lang="el-GR" sz="1800" dirty="0"/>
              <a:t>Περιβαλλοντική Επιθεώρηση της Υπηρεσίας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2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20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20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2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534400" cy="758825"/>
          </a:xfrm>
        </p:spPr>
        <p:txBody>
          <a:bodyPr/>
          <a:lstStyle/>
          <a:p>
            <a:r>
              <a:rPr lang="el-GR" b="1" dirty="0"/>
              <a:t>Χαρακτηριστικά ΠΕ Ηρακλείου</a:t>
            </a:r>
          </a:p>
        </p:txBody>
      </p:sp>
      <p:pic>
        <p:nvPicPr>
          <p:cNvPr id="44034" name="Picture 2" descr="C:\Users\peruser16\Desktop\ΔΝΣΗ ΠΕΡΙΒΑΛΛΟΝΤΟΣ\ΣΥΝΕΔΡΙΟ ΘΕΜΙΣ\gis data\crete.bmp"/>
          <p:cNvPicPr>
            <a:picLocks noGrp="1" noChangeAspect="1" noChangeArrowheads="1"/>
          </p:cNvPicPr>
          <p:nvPr>
            <p:ph sz="quarter" idx="1"/>
          </p:nvPr>
        </p:nvPicPr>
        <p:blipFill>
          <a:blip r:embed="rId3" cstate="print"/>
          <a:srcRect/>
          <a:stretch>
            <a:fillRect/>
          </a:stretch>
        </p:blipFill>
        <p:spPr bwMode="auto">
          <a:xfrm>
            <a:off x="251520" y="1556792"/>
            <a:ext cx="8446839" cy="4536504"/>
          </a:xfrm>
          <a:prstGeom prst="rect">
            <a:avLst/>
          </a:prstGeom>
          <a:noFill/>
        </p:spPr>
      </p:pic>
      <p:sp>
        <p:nvSpPr>
          <p:cNvPr id="5" name="4 - Έλλειψη"/>
          <p:cNvSpPr/>
          <p:nvPr/>
        </p:nvSpPr>
        <p:spPr>
          <a:xfrm>
            <a:off x="3779912" y="3140968"/>
            <a:ext cx="2736304" cy="2520280"/>
          </a:xfrm>
          <a:prstGeom prst="ellipse">
            <a:avLst/>
          </a:prstGeom>
          <a:solidFill>
            <a:schemeClr val="accent1">
              <a:alpha val="28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6" name="5 - TextBox"/>
          <p:cNvSpPr txBox="1"/>
          <p:nvPr/>
        </p:nvSpPr>
        <p:spPr>
          <a:xfrm>
            <a:off x="3921078" y="1643050"/>
            <a:ext cx="4722888" cy="1477328"/>
          </a:xfrm>
          <a:prstGeom prst="rect">
            <a:avLst/>
          </a:prstGeom>
          <a:noFill/>
        </p:spPr>
        <p:txBody>
          <a:bodyPr wrap="square" rtlCol="0">
            <a:spAutoFit/>
          </a:bodyPr>
          <a:lstStyle/>
          <a:p>
            <a:pPr>
              <a:spcAft>
                <a:spcPts val="300"/>
              </a:spcAft>
            </a:pPr>
            <a:r>
              <a:rPr lang="el-GR" sz="1600" dirty="0">
                <a:solidFill>
                  <a:schemeClr val="bg1"/>
                </a:solidFill>
                <a:latin typeface="+mn-lt"/>
                <a:sym typeface="Symbol"/>
              </a:rPr>
              <a:t>► </a:t>
            </a:r>
            <a:r>
              <a:rPr lang="el-GR" sz="1600" dirty="0">
                <a:solidFill>
                  <a:schemeClr val="bg1"/>
                </a:solidFill>
                <a:latin typeface="+mn-lt"/>
              </a:rPr>
              <a:t>31,8 % συνολικής έκτασης του νησιού</a:t>
            </a:r>
          </a:p>
          <a:p>
            <a:pPr>
              <a:spcAft>
                <a:spcPts val="300"/>
              </a:spcAft>
            </a:pPr>
            <a:r>
              <a:rPr lang="el-GR" sz="1600" dirty="0">
                <a:solidFill>
                  <a:schemeClr val="bg1"/>
                </a:solidFill>
                <a:sym typeface="Symbol"/>
              </a:rPr>
              <a:t>►  </a:t>
            </a:r>
            <a:r>
              <a:rPr lang="el-GR" sz="1600" dirty="0">
                <a:solidFill>
                  <a:schemeClr val="bg1"/>
                </a:solidFill>
                <a:latin typeface="+mn-lt"/>
              </a:rPr>
              <a:t>Αστικά κέντρα – υψηλότερο εισόδημα</a:t>
            </a:r>
          </a:p>
          <a:p>
            <a:pPr>
              <a:spcAft>
                <a:spcPts val="300"/>
              </a:spcAft>
            </a:pPr>
            <a:r>
              <a:rPr lang="el-GR" sz="1600" dirty="0">
                <a:solidFill>
                  <a:schemeClr val="bg1"/>
                </a:solidFill>
                <a:sym typeface="Symbol"/>
              </a:rPr>
              <a:t>►  </a:t>
            </a:r>
            <a:r>
              <a:rPr lang="el-GR" sz="1600" dirty="0">
                <a:solidFill>
                  <a:schemeClr val="bg1"/>
                </a:solidFill>
                <a:latin typeface="+mn-lt"/>
              </a:rPr>
              <a:t>Οικονομία: γεωργία, μεταποίηση, τουρισμός</a:t>
            </a:r>
          </a:p>
          <a:p>
            <a:pPr>
              <a:spcAft>
                <a:spcPts val="300"/>
              </a:spcAft>
            </a:pPr>
            <a:r>
              <a:rPr lang="el-GR" sz="1600" dirty="0">
                <a:solidFill>
                  <a:schemeClr val="bg1"/>
                </a:solidFill>
                <a:sym typeface="Symbol"/>
              </a:rPr>
              <a:t>►  </a:t>
            </a:r>
            <a:r>
              <a:rPr lang="el-GR" sz="1600" dirty="0" err="1">
                <a:solidFill>
                  <a:schemeClr val="bg1"/>
                </a:solidFill>
                <a:latin typeface="+mn-lt"/>
              </a:rPr>
              <a:t>Αγρο</a:t>
            </a:r>
            <a:r>
              <a:rPr lang="el-GR" sz="1600" dirty="0">
                <a:solidFill>
                  <a:schemeClr val="bg1"/>
                </a:solidFill>
                <a:latin typeface="+mn-lt"/>
              </a:rPr>
              <a:t>-οικοσυστήματα</a:t>
            </a:r>
          </a:p>
          <a:p>
            <a:pPr>
              <a:spcAft>
                <a:spcPts val="300"/>
              </a:spcAft>
            </a:pPr>
            <a:r>
              <a:rPr lang="el-GR" sz="1600" dirty="0">
                <a:solidFill>
                  <a:schemeClr val="bg1"/>
                </a:solidFill>
                <a:sym typeface="Symbol"/>
              </a:rPr>
              <a:t>►  </a:t>
            </a:r>
            <a:r>
              <a:rPr lang="el-GR" sz="1600" dirty="0">
                <a:solidFill>
                  <a:schemeClr val="bg1"/>
                </a:solidFill>
                <a:latin typeface="+mn-lt"/>
              </a:rPr>
              <a:t>Φυσικό περιβάλλον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5 - Γράφημα"/>
          <p:cNvGraphicFramePr>
            <a:graphicFrameLocks noGrp="1"/>
          </p:cNvGraphicFramePr>
          <p:nvPr>
            <p:ph sz="quarter" idx="1"/>
          </p:nvPr>
        </p:nvGraphicFramePr>
        <p:xfrm>
          <a:off x="323528" y="1484784"/>
          <a:ext cx="8518847" cy="4710137"/>
        </p:xfrm>
        <a:graphic>
          <a:graphicData uri="http://schemas.openxmlformats.org/drawingml/2006/chart">
            <c:chart xmlns:c="http://schemas.openxmlformats.org/drawingml/2006/chart" xmlns:r="http://schemas.openxmlformats.org/officeDocument/2006/relationships" r:id="rId3"/>
          </a:graphicData>
        </a:graphic>
      </p:graphicFrame>
      <p:sp>
        <p:nvSpPr>
          <p:cNvPr id="2" name="1 - Τίτλος"/>
          <p:cNvSpPr>
            <a:spLocks noGrp="1"/>
          </p:cNvSpPr>
          <p:nvPr>
            <p:ph type="title"/>
          </p:nvPr>
        </p:nvSpPr>
        <p:spPr>
          <a:xfrm>
            <a:off x="301625" y="260350"/>
            <a:ext cx="8534400" cy="727075"/>
          </a:xfrm>
        </p:spPr>
        <p:txBody>
          <a:bodyPr/>
          <a:lstStyle/>
          <a:p>
            <a:pPr>
              <a:defRPr/>
            </a:pPr>
            <a:r>
              <a:rPr lang="el-GR" sz="2400" b="1" dirty="0"/>
              <a:t>Το Φάσμα της Περιβαλλοντικής Παραβατικότητας στην ΠΕ Ηρακλείου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8 - Γράφημα"/>
          <p:cNvGraphicFramePr>
            <a:graphicFrameLocks noGrp="1"/>
          </p:cNvGraphicFramePr>
          <p:nvPr>
            <p:ph sz="quarter" idx="1"/>
          </p:nvPr>
        </p:nvGraphicFramePr>
        <p:xfrm>
          <a:off x="301625" y="1527174"/>
          <a:ext cx="8504238" cy="5070178"/>
        </p:xfrm>
        <a:graphic>
          <a:graphicData uri="http://schemas.openxmlformats.org/drawingml/2006/chart">
            <c:chart xmlns:c="http://schemas.openxmlformats.org/drawingml/2006/chart" xmlns:r="http://schemas.openxmlformats.org/officeDocument/2006/relationships" r:id="rId3"/>
          </a:graphicData>
        </a:graphic>
      </p:graphicFrame>
      <p:sp>
        <p:nvSpPr>
          <p:cNvPr id="6" name="1 - Τίτλος"/>
          <p:cNvSpPr>
            <a:spLocks noGrp="1"/>
          </p:cNvSpPr>
          <p:nvPr>
            <p:ph type="title"/>
          </p:nvPr>
        </p:nvSpPr>
        <p:spPr/>
        <p:txBody>
          <a:bodyPr/>
          <a:lstStyle/>
          <a:p>
            <a:pPr>
              <a:defRPr/>
            </a:pPr>
            <a:r>
              <a:rPr lang="el-GR" b="1" dirty="0"/>
              <a:t>Οχλήσεις στο Αστικό Περιβάλλον</a:t>
            </a:r>
          </a:p>
        </p:txBody>
      </p:sp>
      <p:sp>
        <p:nvSpPr>
          <p:cNvPr id="4" name="3 - TextBox"/>
          <p:cNvSpPr txBox="1"/>
          <p:nvPr/>
        </p:nvSpPr>
        <p:spPr>
          <a:xfrm>
            <a:off x="285720" y="1571612"/>
            <a:ext cx="3600400" cy="4678204"/>
          </a:xfrm>
          <a:prstGeom prst="rect">
            <a:avLst/>
          </a:prstGeom>
          <a:solidFill>
            <a:schemeClr val="accent5">
              <a:lumMod val="40000"/>
              <a:lumOff val="60000"/>
            </a:schemeClr>
          </a:solidFill>
        </p:spPr>
        <p:txBody>
          <a:bodyPr wrap="square" rtlCol="0">
            <a:spAutoFit/>
          </a:bodyPr>
          <a:lstStyle/>
          <a:p>
            <a:pPr>
              <a:spcBef>
                <a:spcPts val="0"/>
              </a:spcBef>
              <a:spcAft>
                <a:spcPts val="600"/>
              </a:spcAft>
            </a:pPr>
            <a:r>
              <a:rPr lang="el-GR" b="1" u="sng" dirty="0">
                <a:latin typeface="+mn-lt"/>
              </a:rPr>
              <a:t>Παρατηρήσεις:</a:t>
            </a:r>
          </a:p>
          <a:p>
            <a:pPr>
              <a:buFont typeface="Wingdings" pitchFamily="2" charset="2"/>
              <a:buChar char="Ø"/>
            </a:pPr>
            <a:r>
              <a:rPr lang="el-GR" dirty="0">
                <a:latin typeface="+mn-lt"/>
              </a:rPr>
              <a:t> Προβλήματα κακής γειτονίας οικιών</a:t>
            </a:r>
          </a:p>
          <a:p>
            <a:pPr>
              <a:buFont typeface="Wingdings" pitchFamily="2" charset="2"/>
              <a:buChar char="Ø"/>
            </a:pPr>
            <a:r>
              <a:rPr lang="el-GR" dirty="0">
                <a:latin typeface="+mn-lt"/>
              </a:rPr>
              <a:t> Υποκειμενικότητα στην ευαισθησία των κατοίκων  </a:t>
            </a:r>
          </a:p>
          <a:p>
            <a:pPr>
              <a:buFont typeface="Wingdings" pitchFamily="2" charset="2"/>
              <a:buChar char="Ø"/>
            </a:pPr>
            <a:r>
              <a:rPr lang="el-GR" dirty="0">
                <a:latin typeface="+mn-lt"/>
              </a:rPr>
              <a:t> Χρήσεις γης</a:t>
            </a:r>
          </a:p>
          <a:p>
            <a:pPr>
              <a:buFont typeface="Wingdings" pitchFamily="2" charset="2"/>
              <a:buChar char="Ø"/>
            </a:pPr>
            <a:r>
              <a:rPr lang="el-GR" dirty="0">
                <a:latin typeface="+mn-lt"/>
              </a:rPr>
              <a:t> Ελλιπής Νομοθεσία (π.χ. στάθμη θορύβου) </a:t>
            </a:r>
          </a:p>
          <a:p>
            <a:pPr>
              <a:buFont typeface="Wingdings" pitchFamily="2" charset="2"/>
              <a:buChar char="Ø"/>
            </a:pPr>
            <a:r>
              <a:rPr lang="el-GR" dirty="0">
                <a:latin typeface="+mn-lt"/>
              </a:rPr>
              <a:t> Πολεοδομικές παραβάσεις </a:t>
            </a:r>
          </a:p>
          <a:p>
            <a:pPr>
              <a:buFont typeface="Wingdings" pitchFamily="2" charset="2"/>
              <a:buChar char="Ø"/>
            </a:pPr>
            <a:r>
              <a:rPr lang="el-GR" dirty="0">
                <a:latin typeface="+mn-lt"/>
              </a:rPr>
              <a:t> Αρμοδιότητες υπηρεσιών</a:t>
            </a:r>
          </a:p>
          <a:p>
            <a:endParaRPr lang="el-GR" dirty="0">
              <a:latin typeface="+mn-lt"/>
            </a:endParaRPr>
          </a:p>
          <a:p>
            <a:pPr>
              <a:spcAft>
                <a:spcPts val="600"/>
              </a:spcAft>
            </a:pPr>
            <a:r>
              <a:rPr lang="el-GR" b="1" u="sng" dirty="0">
                <a:latin typeface="+mn-lt"/>
              </a:rPr>
              <a:t>Προτάσεις:</a:t>
            </a:r>
          </a:p>
          <a:p>
            <a:pPr>
              <a:buFont typeface="Wingdings" pitchFamily="2" charset="2"/>
              <a:buChar char="Ø"/>
            </a:pPr>
            <a:r>
              <a:rPr lang="el-GR" dirty="0">
                <a:latin typeface="+mn-lt"/>
              </a:rPr>
              <a:t> Ελεγκτικοί μηχανισμοί σε επίπεδο δήμων</a:t>
            </a:r>
          </a:p>
          <a:p>
            <a:pPr>
              <a:buFont typeface="Wingdings" pitchFamily="2" charset="2"/>
              <a:buChar char="Ø"/>
            </a:pPr>
            <a:r>
              <a:rPr lang="el-GR" dirty="0">
                <a:latin typeface="+mn-lt"/>
              </a:rPr>
              <a:t> Συμπλήρωση – τροποποίηση νομοθετικού πλαισίου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p:txBody>
          <a:bodyPr/>
          <a:lstStyle/>
          <a:p>
            <a:pPr>
              <a:defRPr/>
            </a:pPr>
            <a:r>
              <a:rPr lang="el-GR" b="1" dirty="0"/>
              <a:t>Οχλήσεις στο φυσικό περιβάλλον</a:t>
            </a:r>
          </a:p>
        </p:txBody>
      </p:sp>
      <p:graphicFrame>
        <p:nvGraphicFramePr>
          <p:cNvPr id="6" name="9 - Γράφημα"/>
          <p:cNvGraphicFramePr>
            <a:graphicFrameLocks noGrp="1"/>
          </p:cNvGraphicFramePr>
          <p:nvPr>
            <p:ph sz="quarter" idx="1"/>
          </p:nvPr>
        </p:nvGraphicFramePr>
        <p:xfrm>
          <a:off x="179512" y="1772816"/>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7 - Καμπύλο βέλος προς τα επάνω"/>
          <p:cNvSpPr/>
          <p:nvPr/>
        </p:nvSpPr>
        <p:spPr>
          <a:xfrm>
            <a:off x="2143108" y="4714884"/>
            <a:ext cx="1872208" cy="576064"/>
          </a:xfrm>
          <a:prstGeom prst="curved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5" name="4 - TextBox"/>
          <p:cNvSpPr txBox="1"/>
          <p:nvPr/>
        </p:nvSpPr>
        <p:spPr>
          <a:xfrm>
            <a:off x="357158" y="1879880"/>
            <a:ext cx="3643338" cy="3978012"/>
          </a:xfrm>
          <a:prstGeom prst="rect">
            <a:avLst/>
          </a:prstGeom>
          <a:solidFill>
            <a:schemeClr val="accent5">
              <a:lumMod val="40000"/>
              <a:lumOff val="60000"/>
            </a:schemeClr>
          </a:solidFill>
        </p:spPr>
        <p:txBody>
          <a:bodyPr wrap="square" rtlCol="0">
            <a:spAutoFit/>
          </a:bodyPr>
          <a:lstStyle/>
          <a:p>
            <a:pPr>
              <a:spcAft>
                <a:spcPts val="600"/>
              </a:spcAft>
            </a:pPr>
            <a:r>
              <a:rPr lang="el-GR" b="1" u="sng" dirty="0">
                <a:latin typeface="+mn-lt"/>
              </a:rPr>
              <a:t>Παρατηρήσεις:</a:t>
            </a:r>
          </a:p>
          <a:p>
            <a:pPr>
              <a:spcAft>
                <a:spcPts val="300"/>
              </a:spcAft>
              <a:buFont typeface="Wingdings" pitchFamily="2" charset="2"/>
              <a:buChar char="Ø"/>
            </a:pPr>
            <a:r>
              <a:rPr lang="el-GR" dirty="0">
                <a:latin typeface="+mn-lt"/>
              </a:rPr>
              <a:t> Έλλειψη περιβαλλοντικών δομών και υποδομών</a:t>
            </a:r>
          </a:p>
          <a:p>
            <a:pPr>
              <a:spcAft>
                <a:spcPts val="300"/>
              </a:spcAft>
              <a:buFont typeface="Wingdings" pitchFamily="2" charset="2"/>
              <a:buChar char="Ø"/>
            </a:pPr>
            <a:r>
              <a:rPr lang="el-GR" dirty="0">
                <a:latin typeface="+mn-lt"/>
              </a:rPr>
              <a:t>  Φορείς λειτουργίας θεωρούν την περιβαλλοντική νομοθεσία μια χρονοβόρα διαδικασία</a:t>
            </a:r>
          </a:p>
          <a:p>
            <a:pPr>
              <a:spcAft>
                <a:spcPts val="300"/>
              </a:spcAft>
              <a:buFont typeface="Wingdings" pitchFamily="2" charset="2"/>
              <a:buChar char="Ø"/>
            </a:pPr>
            <a:r>
              <a:rPr lang="el-GR" dirty="0">
                <a:latin typeface="+mn-lt"/>
              </a:rPr>
              <a:t> Αποκατάσταση ζημίας (απαιτητική, χρονοβόρα και δύσκολα επανέρχεται το περιβάλλον στην πρότερή του κατάσταση.</a:t>
            </a:r>
          </a:p>
          <a:p>
            <a:pPr>
              <a:spcAft>
                <a:spcPts val="300"/>
              </a:spcAft>
              <a:buFont typeface="Wingdings" pitchFamily="2" charset="2"/>
              <a:buChar char="Ø"/>
            </a:pPr>
            <a:r>
              <a:rPr lang="el-GR" dirty="0">
                <a:latin typeface="+mn-lt"/>
              </a:rPr>
              <a:t> Ελλιπής ενημέρωση πολιτών για θέματα περιβάλλοντος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251520" y="260648"/>
            <a:ext cx="8534400" cy="792088"/>
          </a:xfrm>
        </p:spPr>
        <p:txBody>
          <a:bodyPr/>
          <a:lstStyle/>
          <a:p>
            <a:pPr>
              <a:defRPr/>
            </a:pPr>
            <a:r>
              <a:rPr lang="el-GR" sz="2400" b="1" dirty="0"/>
              <a:t>ΡΥΠΑΝΣΗ ΑΠΟ ΜΟΝΑΔΕΣ ΤΩΝ ΤΡΙΩΝ ΤΟΜΕΩΝ ΤΗΣ ΟΙΚΟΝΟΜΙΑΣ</a:t>
            </a:r>
            <a:endParaRPr lang="el-GR" sz="2000" b="1" dirty="0"/>
          </a:p>
        </p:txBody>
      </p:sp>
      <p:graphicFrame>
        <p:nvGraphicFramePr>
          <p:cNvPr id="12" name="19 - Γράφημα"/>
          <p:cNvGraphicFramePr>
            <a:graphicFrameLocks noGrp="1"/>
          </p:cNvGraphicFramePr>
          <p:nvPr>
            <p:ph sz="quarter" idx="1"/>
          </p:nvPr>
        </p:nvGraphicFramePr>
        <p:xfrm>
          <a:off x="-396552" y="1412776"/>
          <a:ext cx="9540552" cy="4788024"/>
        </p:xfrm>
        <a:graphic>
          <a:graphicData uri="http://schemas.openxmlformats.org/drawingml/2006/chart">
            <c:chart xmlns:c="http://schemas.openxmlformats.org/drawingml/2006/chart" xmlns:r="http://schemas.openxmlformats.org/officeDocument/2006/relationships" r:id="rId3"/>
          </a:graphicData>
        </a:graphic>
      </p:graphicFrame>
      <p:sp>
        <p:nvSpPr>
          <p:cNvPr id="4" name="3 - TextBox"/>
          <p:cNvSpPr txBox="1"/>
          <p:nvPr/>
        </p:nvSpPr>
        <p:spPr>
          <a:xfrm>
            <a:off x="323528" y="5589240"/>
            <a:ext cx="2592287" cy="738664"/>
          </a:xfrm>
          <a:prstGeom prst="rect">
            <a:avLst/>
          </a:prstGeom>
          <a:solidFill>
            <a:schemeClr val="accent5">
              <a:lumMod val="60000"/>
              <a:lumOff val="40000"/>
            </a:schemeClr>
          </a:solidFill>
        </p:spPr>
        <p:txBody>
          <a:bodyPr wrap="square" rtlCol="0">
            <a:spAutoFit/>
          </a:bodyPr>
          <a:lstStyle/>
          <a:p>
            <a:r>
              <a:rPr lang="el-GR" sz="1400" b="1" dirty="0"/>
              <a:t>ΣΕ ΟΡΓΑΝΩΜΕΝΟΥΣ ΥΠΟΔΟΧΕΙΣ, ΑΣΤΙΚΟ ΠΕΡΙΒΑΛΛΟΝ ΚΑΙ ΥΠΑΙΘΡΟ</a:t>
            </a:r>
            <a:endParaRPr lang="el-GR" sz="1400" dirty="0"/>
          </a:p>
        </p:txBody>
      </p:sp>
      <p:sp>
        <p:nvSpPr>
          <p:cNvPr id="8" name="7 - TextBox"/>
          <p:cNvSpPr txBox="1"/>
          <p:nvPr/>
        </p:nvSpPr>
        <p:spPr>
          <a:xfrm>
            <a:off x="-1548680" y="2636912"/>
            <a:ext cx="1728192" cy="369332"/>
          </a:xfrm>
          <a:prstGeom prst="rect">
            <a:avLst/>
          </a:prstGeom>
          <a:noFill/>
        </p:spPr>
        <p:txBody>
          <a:bodyPr wrap="square" rtlCol="0">
            <a:spAutoFit/>
          </a:bodyPr>
          <a:lstStyle/>
          <a:p>
            <a:endParaRPr lang="el-GR" dirty="0"/>
          </a:p>
        </p:txBody>
      </p:sp>
      <p:sp>
        <p:nvSpPr>
          <p:cNvPr id="9" name="1 - TextBox"/>
          <p:cNvSpPr txBox="1"/>
          <p:nvPr/>
        </p:nvSpPr>
        <p:spPr>
          <a:xfrm>
            <a:off x="6156176" y="2924944"/>
            <a:ext cx="2448272" cy="30243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b="1" dirty="0">
                <a:latin typeface="+mn-lt"/>
              </a:rPr>
              <a:t>Έλεγχοι &gt;100 ελαιουργεία</a:t>
            </a:r>
          </a:p>
          <a:p>
            <a:r>
              <a:rPr lang="el-GR" sz="1400" b="1" dirty="0"/>
              <a:t>80% δεν διαχειρίζονται ορθά τα απόβλητα τους</a:t>
            </a:r>
          </a:p>
          <a:p>
            <a:r>
              <a:rPr lang="el-GR" sz="1400" b="1" dirty="0">
                <a:latin typeface="+mn-lt"/>
                <a:cs typeface="Tahoma" pitchFamily="34" charset="0"/>
              </a:rPr>
              <a:t>70% δεν διαχειρίζονται ορθά τα ΥΑΕ</a:t>
            </a:r>
          </a:p>
          <a:p>
            <a:pPr eaLnBrk="1" hangingPunct="1"/>
            <a:r>
              <a:rPr lang="el-GR" sz="1400" b="1" dirty="0">
                <a:latin typeface="+mn-lt"/>
                <a:cs typeface="Tahoma" pitchFamily="34" charset="0"/>
              </a:rPr>
              <a:t>Ποιότητα Υπόγειων υδάτων : σχετικά καλή</a:t>
            </a:r>
          </a:p>
          <a:p>
            <a:pPr eaLnBrk="1" hangingPunct="1"/>
            <a:r>
              <a:rPr lang="el-GR" sz="1400" b="1" dirty="0">
                <a:latin typeface="+mn-lt"/>
                <a:cs typeface="Tahoma" pitchFamily="34" charset="0"/>
              </a:rPr>
              <a:t>Το 70% των ελαιουργείων που διενεργήθηκε επανέλεγχος </a:t>
            </a:r>
            <a:r>
              <a:rPr lang="el-GR" sz="1400" b="1" u="sng" dirty="0">
                <a:latin typeface="+mn-lt"/>
                <a:cs typeface="Tahoma" pitchFamily="34" charset="0"/>
              </a:rPr>
              <a:t>συμμορφώθηκαν</a:t>
            </a:r>
          </a:p>
          <a:p>
            <a:endParaRPr lang="el-GR" dirty="0">
              <a:latin typeface="+mn-lt"/>
              <a:cs typeface="Tahoma" pitchFamily="34" charset="0"/>
            </a:endParaRPr>
          </a:p>
          <a:p>
            <a:endParaRPr lang="el-GR" dirty="0">
              <a:latin typeface="+mn-lt"/>
              <a:cs typeface="Tahoma" pitchFamily="34" charset="0"/>
            </a:endParaRPr>
          </a:p>
          <a:p>
            <a:endParaRPr lang="el-GR"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b="1" dirty="0"/>
              <a:t>Παραβάσεις σε Ρέματα</a:t>
            </a:r>
          </a:p>
        </p:txBody>
      </p:sp>
      <p:graphicFrame>
        <p:nvGraphicFramePr>
          <p:cNvPr id="4" name="3 - Θέση περιεχομένου">
            <a:extLst/>
          </p:cNvPr>
          <p:cNvGraphicFramePr>
            <a:graphicFrameLocks noGrp="1"/>
          </p:cNvGraphicFramePr>
          <p:nvPr>
            <p:ph sz="quarter" idx="1"/>
          </p:nvPr>
        </p:nvGraphicFramePr>
        <p:xfrm>
          <a:off x="323528" y="1628800"/>
          <a:ext cx="4680520" cy="4422105"/>
        </p:xfrm>
        <a:graphic>
          <a:graphicData uri="http://schemas.openxmlformats.org/drawingml/2006/chart">
            <c:chart xmlns:c="http://schemas.openxmlformats.org/drawingml/2006/chart" xmlns:r="http://schemas.openxmlformats.org/officeDocument/2006/relationships" r:id="rId3"/>
          </a:graphicData>
        </a:graphic>
      </p:graphicFrame>
      <p:sp>
        <p:nvSpPr>
          <p:cNvPr id="5" name="4 - TextBox"/>
          <p:cNvSpPr txBox="1"/>
          <p:nvPr/>
        </p:nvSpPr>
        <p:spPr>
          <a:xfrm>
            <a:off x="5146354" y="1714488"/>
            <a:ext cx="3711926" cy="4393510"/>
          </a:xfrm>
          <a:prstGeom prst="rect">
            <a:avLst/>
          </a:prstGeom>
          <a:noFill/>
        </p:spPr>
        <p:txBody>
          <a:bodyPr wrap="square" rtlCol="0">
            <a:spAutoFit/>
          </a:bodyPr>
          <a:lstStyle/>
          <a:p>
            <a:pPr>
              <a:spcAft>
                <a:spcPts val="600"/>
              </a:spcAft>
            </a:pPr>
            <a:r>
              <a:rPr lang="el-GR" b="1" u="sng" dirty="0">
                <a:latin typeface="+mn-lt"/>
              </a:rPr>
              <a:t>Παρατηρήσεις:</a:t>
            </a:r>
          </a:p>
          <a:p>
            <a:pPr>
              <a:spcAft>
                <a:spcPts val="300"/>
              </a:spcAft>
              <a:buFont typeface="Wingdings" pitchFamily="2" charset="2"/>
              <a:buChar char="Ø"/>
            </a:pPr>
            <a:r>
              <a:rPr lang="el-GR" dirty="0">
                <a:latin typeface="+mn-lt"/>
              </a:rPr>
              <a:t> Αποδέκτες στερεών αποβλήτων και λυμάτων</a:t>
            </a:r>
          </a:p>
          <a:p>
            <a:pPr>
              <a:spcAft>
                <a:spcPts val="300"/>
              </a:spcAft>
              <a:buFont typeface="Wingdings" pitchFamily="2" charset="2"/>
              <a:buChar char="Ø"/>
            </a:pPr>
            <a:r>
              <a:rPr lang="el-GR" dirty="0">
                <a:latin typeface="+mn-lt"/>
              </a:rPr>
              <a:t> Υποβάθμιση περιβάλλοντος</a:t>
            </a:r>
          </a:p>
          <a:p>
            <a:pPr>
              <a:spcAft>
                <a:spcPts val="300"/>
              </a:spcAft>
              <a:buFont typeface="Wingdings" pitchFamily="2" charset="2"/>
              <a:buChar char="Ø"/>
            </a:pPr>
            <a:r>
              <a:rPr lang="el-GR" dirty="0">
                <a:latin typeface="+mn-lt"/>
              </a:rPr>
              <a:t> </a:t>
            </a:r>
            <a:r>
              <a:rPr lang="el-GR" dirty="0" err="1">
                <a:latin typeface="+mn-lt"/>
              </a:rPr>
              <a:t>Πλημμυρικά</a:t>
            </a:r>
            <a:r>
              <a:rPr lang="el-GR" dirty="0">
                <a:latin typeface="+mn-lt"/>
              </a:rPr>
              <a:t> φαινόμενα</a:t>
            </a:r>
          </a:p>
          <a:p>
            <a:endParaRPr lang="el-GR" dirty="0">
              <a:latin typeface="+mn-lt"/>
            </a:endParaRPr>
          </a:p>
          <a:p>
            <a:pPr>
              <a:spcAft>
                <a:spcPts val="600"/>
              </a:spcAft>
            </a:pPr>
            <a:r>
              <a:rPr lang="el-GR" b="1" u="sng" dirty="0">
                <a:latin typeface="+mn-lt"/>
              </a:rPr>
              <a:t>Προτάσεις:</a:t>
            </a:r>
          </a:p>
          <a:p>
            <a:pPr>
              <a:spcAft>
                <a:spcPts val="300"/>
              </a:spcAft>
              <a:buFont typeface="Wingdings" pitchFamily="2" charset="2"/>
              <a:buChar char="Ø"/>
            </a:pPr>
            <a:r>
              <a:rPr lang="el-GR" dirty="0">
                <a:latin typeface="+mn-lt"/>
              </a:rPr>
              <a:t> Εκσυγχρονισμός της νομοθεσίας</a:t>
            </a:r>
          </a:p>
          <a:p>
            <a:pPr>
              <a:spcAft>
                <a:spcPts val="300"/>
              </a:spcAft>
              <a:buFont typeface="Wingdings" pitchFamily="2" charset="2"/>
              <a:buChar char="Ø"/>
            </a:pPr>
            <a:r>
              <a:rPr lang="el-GR" dirty="0">
                <a:latin typeface="+mn-lt"/>
              </a:rPr>
              <a:t> Οριοθέτηση των ρεμάτων </a:t>
            </a:r>
          </a:p>
          <a:p>
            <a:pPr>
              <a:spcAft>
                <a:spcPts val="300"/>
              </a:spcAft>
              <a:buFont typeface="Wingdings" pitchFamily="2" charset="2"/>
              <a:buChar char="Ø"/>
            </a:pPr>
            <a:r>
              <a:rPr lang="el-GR" dirty="0">
                <a:latin typeface="+mn-lt"/>
              </a:rPr>
              <a:t> Αξιολόγηση των προγραμμάτων για την κατασκευή των έργων αντιπλημμυρικής προστασίας</a:t>
            </a:r>
          </a:p>
          <a:p>
            <a:pPr>
              <a:spcAft>
                <a:spcPts val="300"/>
              </a:spcAft>
              <a:buFont typeface="Wingdings" pitchFamily="2" charset="2"/>
              <a:buChar char="Ø"/>
            </a:pPr>
            <a:r>
              <a:rPr lang="el-GR" dirty="0">
                <a:latin typeface="+mn-lt"/>
              </a:rPr>
              <a:t> Αστυνόμευση και αρμοδιότητες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2000"/>
                                        <p:tgtEl>
                                          <p:spTgt spid="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2000"/>
                                        <p:tgtEl>
                                          <p:spTgt spid="5">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2000"/>
                                        <p:tgtEl>
                                          <p:spTgt spid="5">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pPr eaLnBrk="1" hangingPunct="1"/>
            <a:r>
              <a:rPr lang="el-GR" sz="4000" b="1" dirty="0">
                <a:solidFill>
                  <a:srgbClr val="7B9899"/>
                </a:solidFill>
                <a:cs typeface="Tahoma" pitchFamily="34" charset="0"/>
              </a:rPr>
              <a:t>Συμπεράσματα</a:t>
            </a:r>
            <a:r>
              <a:rPr lang="el-GR" sz="4000" b="1" dirty="0">
                <a:solidFill>
                  <a:srgbClr val="7B9899"/>
                </a:solidFill>
                <a:latin typeface="Tahoma" pitchFamily="34" charset="0"/>
                <a:cs typeface="Tahoma" pitchFamily="34" charset="0"/>
              </a:rPr>
              <a:t> </a:t>
            </a:r>
          </a:p>
        </p:txBody>
      </p:sp>
      <p:sp>
        <p:nvSpPr>
          <p:cNvPr id="24579" name="2 - Θέση περιεχομένου"/>
          <p:cNvSpPr>
            <a:spLocks noGrp="1"/>
          </p:cNvSpPr>
          <p:nvPr>
            <p:ph sz="quarter" idx="1"/>
          </p:nvPr>
        </p:nvSpPr>
        <p:spPr>
          <a:xfrm>
            <a:off x="250825" y="1770065"/>
            <a:ext cx="8504238" cy="3944951"/>
          </a:xfrm>
        </p:spPr>
        <p:txBody>
          <a:bodyPr/>
          <a:lstStyle/>
          <a:p>
            <a:pPr eaLnBrk="1" hangingPunct="1">
              <a:spcAft>
                <a:spcPts val="600"/>
              </a:spcAft>
            </a:pPr>
            <a:r>
              <a:rPr lang="el-GR" sz="2400" dirty="0">
                <a:cs typeface="Tahoma" pitchFamily="34" charset="0"/>
              </a:rPr>
              <a:t>Έλλειψη περιβαλλοντικής παιδείας πολιτών</a:t>
            </a:r>
          </a:p>
          <a:p>
            <a:pPr eaLnBrk="1" hangingPunct="1">
              <a:spcAft>
                <a:spcPts val="600"/>
              </a:spcAft>
            </a:pPr>
            <a:r>
              <a:rPr lang="el-GR" sz="2400" dirty="0">
                <a:cs typeface="Tahoma" pitchFamily="34" charset="0"/>
              </a:rPr>
              <a:t>Οι ελεγκτικοί μηχανισμοί δεν λειτουργούν επαρκώς και με αλληλεπικαλυπτόμενες ή ασαφείς αρμοδιότητες</a:t>
            </a:r>
          </a:p>
          <a:p>
            <a:pPr eaLnBrk="1" hangingPunct="1">
              <a:spcAft>
                <a:spcPts val="600"/>
              </a:spcAft>
            </a:pPr>
            <a:r>
              <a:rPr lang="el-GR" sz="2400" dirty="0">
                <a:cs typeface="Tahoma" pitchFamily="34" charset="0"/>
              </a:rPr>
              <a:t>Αποφυγή ανάληψης της ευθύνης και του κόστους μεταφοράς και παράδοσης των αποβλήτων στα προβλεπόμενα σημεία διαχείρισης</a:t>
            </a:r>
          </a:p>
          <a:p>
            <a:pPr eaLnBrk="1" hangingPunct="1">
              <a:spcAft>
                <a:spcPts val="600"/>
              </a:spcAft>
            </a:pPr>
            <a:r>
              <a:rPr lang="el-GR" sz="2400" dirty="0">
                <a:cs typeface="Tahoma" pitchFamily="34" charset="0"/>
              </a:rPr>
              <a:t>Έλλειψη περιβαλλοντικών Δομών και Υποδομών</a:t>
            </a:r>
          </a:p>
          <a:p>
            <a:pPr eaLnBrk="1" hangingPunct="1">
              <a:spcAft>
                <a:spcPts val="600"/>
              </a:spcAft>
            </a:pPr>
            <a:r>
              <a:rPr lang="el-GR" sz="2400" dirty="0">
                <a:cs typeface="Tahoma" pitchFamily="34" charset="0"/>
              </a:rPr>
              <a:t>Νομικό πλαίσιο: χρήζει τροποποιήσεων και συμπληρώσεων</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3.xml><?xml version="1.0" encoding="utf-8"?>
<a:themeOverride xmlns:a="http://schemas.openxmlformats.org/drawingml/2006/main">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1727</TotalTime>
  <Words>1591</Words>
  <Application>Microsoft Office PowerPoint</Application>
  <PresentationFormat>Προβολή στην οθόνη (4:3)</PresentationFormat>
  <Paragraphs>147</Paragraphs>
  <Slides>11</Slides>
  <Notes>10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11</vt:i4>
      </vt:variant>
    </vt:vector>
  </HeadingPairs>
  <TitlesOfParts>
    <vt:vector size="19" baseType="lpstr">
      <vt:lpstr>Arial</vt:lpstr>
      <vt:lpstr>Calibri</vt:lpstr>
      <vt:lpstr>Georgia</vt:lpstr>
      <vt:lpstr>Symbol</vt:lpstr>
      <vt:lpstr>Tahoma</vt:lpstr>
      <vt:lpstr>Wingdings</vt:lpstr>
      <vt:lpstr>Wingdings 2</vt:lpstr>
      <vt:lpstr>Δημοτικός</vt:lpstr>
      <vt:lpstr>Το φάσμα της περιβαλλοντικής παραβατικότητας μέσα από την εμπειρία της Περιφερειακής Ενότητας Ηρακλείου</vt:lpstr>
      <vt:lpstr>Διεύθυνση Περιβάλλοντος και Χωρικού Σχεδιασμού της Περιφέρειας Κρήτης</vt:lpstr>
      <vt:lpstr>Χαρακτηριστικά ΠΕ Ηρακλείου</vt:lpstr>
      <vt:lpstr>Το Φάσμα της Περιβαλλοντικής Παραβατικότητας στην ΠΕ Ηρακλείου</vt:lpstr>
      <vt:lpstr>Οχλήσεις στο Αστικό Περιβάλλον</vt:lpstr>
      <vt:lpstr>Οχλήσεις στο φυσικό περιβάλλον</vt:lpstr>
      <vt:lpstr>ΡΥΠΑΝΣΗ ΑΠΟ ΜΟΝΑΔΕΣ ΤΩΝ ΤΡΙΩΝ ΤΟΜΕΩΝ ΤΗΣ ΟΙΚΟΝΟΜΙΑΣ</vt:lpstr>
      <vt:lpstr>Παραβάσεις σε Ρέματα</vt:lpstr>
      <vt:lpstr>Συμπεράσματα </vt:lpstr>
      <vt:lpstr>Προτάσεις</vt:lpstr>
      <vt:lpstr>Σας 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ΜΠΟΡΕΙ ΝΑ ΥΠΑΡΞΕΙ ΜΙΑ ΑΕΙΦΟΡΙΚΗ ΜΕΘΟΔΟΣ ΓΙΑ ΤΗΝ ΔΙΑΧΕΙΡΙΣΗ ΤΩΝ ΑΠΟΒΛΗΤΩΝ ΤΩΝ ΕΛΑΙΟΥΡΓΕΙΩΝ?  (Case Study: Περιφερειακή Ενότητα Ηρακλείου Κρήτης)</dc:title>
  <dc:creator>energy</dc:creator>
  <cp:lastModifiedBy>katerina vavadaki</cp:lastModifiedBy>
  <cp:revision>179</cp:revision>
  <dcterms:created xsi:type="dcterms:W3CDTF">2015-09-15T06:06:53Z</dcterms:created>
  <dcterms:modified xsi:type="dcterms:W3CDTF">2017-09-09T12:21:31Z</dcterms:modified>
</cp:coreProperties>
</file>