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64" r:id="rId2"/>
    <p:sldId id="266" r:id="rId3"/>
    <p:sldId id="257" r:id="rId4"/>
    <p:sldId id="267" r:id="rId5"/>
    <p:sldId id="258" r:id="rId6"/>
    <p:sldId id="259" r:id="rId7"/>
    <p:sldId id="268" r:id="rId8"/>
    <p:sldId id="260" r:id="rId9"/>
    <p:sldId id="269" r:id="rId10"/>
    <p:sldId id="270" r:id="rId11"/>
    <p:sldId id="274" r:id="rId12"/>
    <p:sldId id="271" r:id="rId13"/>
    <p:sldId id="275" r:id="rId14"/>
    <p:sldId id="265" r:id="rId15"/>
    <p:sldId id="304" r:id="rId16"/>
    <p:sldId id="276" r:id="rId17"/>
    <p:sldId id="277" r:id="rId18"/>
    <p:sldId id="286" r:id="rId19"/>
    <p:sldId id="278" r:id="rId20"/>
    <p:sldId id="279" r:id="rId21"/>
    <p:sldId id="291" r:id="rId22"/>
    <p:sldId id="287" r:id="rId23"/>
    <p:sldId id="288" r:id="rId24"/>
    <p:sldId id="289" r:id="rId25"/>
    <p:sldId id="290" r:id="rId26"/>
    <p:sldId id="281" r:id="rId27"/>
    <p:sldId id="282" r:id="rId28"/>
    <p:sldId id="280" r:id="rId29"/>
    <p:sldId id="285" r:id="rId30"/>
    <p:sldId id="284" r:id="rId31"/>
    <p:sldId id="293" r:id="rId32"/>
    <p:sldId id="295" r:id="rId33"/>
    <p:sldId id="296" r:id="rId34"/>
    <p:sldId id="297" r:id="rId35"/>
    <p:sldId id="298" r:id="rId36"/>
    <p:sldId id="299" r:id="rId37"/>
    <p:sldId id="294" r:id="rId38"/>
    <p:sldId id="303" r:id="rId39"/>
    <p:sldId id="301" r:id="rId40"/>
    <p:sldId id="263" r:id="rId41"/>
    <p:sldId id="25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64" autoAdjust="0"/>
  </p:normalViewPr>
  <p:slideViewPr>
    <p:cSldViewPr>
      <p:cViewPr>
        <p:scale>
          <a:sx n="72" d="100"/>
          <a:sy n="72" d="100"/>
        </p:scale>
        <p:origin x="-19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a:pPr>
            <a:r>
              <a:rPr lang="en-US"/>
              <a:t> </a:t>
            </a:r>
          </a:p>
        </c:rich>
      </c:tx>
      <c:layout>
        <c:manualLayout>
          <c:xMode val="edge"/>
          <c:yMode val="edge"/>
          <c:x val="0.473120812561152"/>
          <c:y val="0.0144927536231884"/>
        </c:manualLayout>
      </c:layout>
      <c:overlay val="0"/>
    </c:title>
    <c:autoTitleDeleted val="0"/>
    <c:plotArea>
      <c:layout/>
      <c:pieChart>
        <c:varyColors val="1"/>
        <c:ser>
          <c:idx val="0"/>
          <c:order val="0"/>
          <c:tx>
            <c:strRef>
              <c:f>Sheet1!$B$1</c:f>
              <c:strCache>
                <c:ptCount val="1"/>
                <c:pt idx="0">
                  <c:v>Sales</c:v>
                </c:pt>
              </c:strCache>
            </c:strRef>
          </c:tx>
          <c:cat>
            <c:strRef>
              <c:f>Sheet1!$A$2:$A$3</c:f>
              <c:strCache>
                <c:ptCount val="2"/>
                <c:pt idx="0">
                  <c:v>PARTIES</c:v>
                </c:pt>
                <c:pt idx="1">
                  <c:v>NON PARTIES</c:v>
                </c:pt>
              </c:strCache>
            </c:strRef>
          </c:cat>
          <c:val>
            <c:numRef>
              <c:f>Sheet1!$B$2:$B$3</c:f>
              <c:numCache>
                <c:formatCode>General</c:formatCode>
                <c:ptCount val="2"/>
                <c:pt idx="0">
                  <c:v>161.0</c:v>
                </c:pt>
                <c:pt idx="1">
                  <c:v>98.0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0"/>
          <c:y val="0.097141795528571"/>
          <c:w val="0.634020648615488"/>
          <c:h val="0.773587894886633"/>
        </c:manualLayout>
      </c:layout>
      <c:pieChart>
        <c:varyColors val="1"/>
        <c:ser>
          <c:idx val="0"/>
          <c:order val="0"/>
          <c:tx>
            <c:strRef>
              <c:f>Sheet1!$B$1</c:f>
              <c:strCache>
                <c:ptCount val="1"/>
                <c:pt idx="0">
                  <c:v>Sales</c:v>
                </c:pt>
              </c:strCache>
            </c:strRef>
          </c:tx>
          <c:cat>
            <c:strRef>
              <c:f>Sheet1!$A$2:$A$7</c:f>
              <c:strCache>
                <c:ptCount val="6"/>
                <c:pt idx="0">
                  <c:v>National Focal Points </c:v>
                </c:pt>
                <c:pt idx="1">
                  <c:v>Competent National Authorities </c:v>
                </c:pt>
                <c:pt idx="2">
                  <c:v>Legislative, Administrative &amp; Policy ABS Measures </c:v>
                </c:pt>
                <c:pt idx="3">
                  <c:v>National Sites &amp; Databases</c:v>
                </c:pt>
                <c:pt idx="4">
                  <c:v>Checkpoints</c:v>
                </c:pt>
                <c:pt idx="5">
                  <c:v>Internationally Recognised Certificates of Compliance</c:v>
                </c:pt>
              </c:strCache>
            </c:strRef>
          </c:cat>
          <c:val>
            <c:numRef>
              <c:f>Sheet1!$B$2:$B$7</c:f>
              <c:numCache>
                <c:formatCode>General</c:formatCode>
                <c:ptCount val="6"/>
                <c:pt idx="0">
                  <c:v>161.0</c:v>
                </c:pt>
                <c:pt idx="1">
                  <c:v>43.0</c:v>
                </c:pt>
                <c:pt idx="2">
                  <c:v>34.0</c:v>
                </c:pt>
                <c:pt idx="3">
                  <c:v>24.0</c:v>
                </c:pt>
                <c:pt idx="4">
                  <c:v>16.0</c:v>
                </c:pt>
                <c:pt idx="5">
                  <c:v>6.0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01A80-DDCA-4156-8CDB-A1022CFDE0A0}"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30D69008-53A5-4E5D-B87F-90B599EAE600}">
      <dgm:prSet phldrT="[Text]" custT="1"/>
      <dgm:spPr/>
      <dgm:t>
        <a:bodyPr/>
        <a:lstStyle/>
        <a:p>
          <a:r>
            <a:rPr lang="el-GR" sz="1400" b="1" dirty="0" smtClean="0">
              <a:solidFill>
                <a:schemeClr val="tx1"/>
              </a:solidFill>
              <a:latin typeface="Arial"/>
              <a:cs typeface="Arial"/>
            </a:rPr>
            <a:t>Στηρίζει την ίδια την ύπαρξή μας </a:t>
          </a:r>
          <a:r>
            <a:rPr lang="mr-IN" sz="1400" b="1" dirty="0" smtClean="0">
              <a:solidFill>
                <a:schemeClr val="tx1"/>
              </a:solidFill>
              <a:latin typeface="Arial"/>
              <a:cs typeface="Arial"/>
            </a:rPr>
            <a:t>–</a:t>
          </a:r>
          <a:r>
            <a:rPr lang="el-GR" sz="1400" b="1" dirty="0" smtClean="0">
              <a:solidFill>
                <a:schemeClr val="tx1"/>
              </a:solidFill>
              <a:latin typeface="Arial"/>
              <a:cs typeface="Arial"/>
            </a:rPr>
            <a:t>βασικές οικοσυστημικές υπηρεσίες</a:t>
          </a:r>
          <a:endParaRPr lang="en-US" sz="1400" b="1" dirty="0">
            <a:solidFill>
              <a:schemeClr val="tx1"/>
            </a:solidFill>
            <a:latin typeface="Arial"/>
            <a:cs typeface="Arial"/>
          </a:endParaRPr>
        </a:p>
      </dgm:t>
    </dgm:pt>
    <dgm:pt modelId="{94958B12-8407-4EDD-8686-C098991DC7A9}" type="parTrans" cxnId="{15CB17E2-5D20-4A0D-B680-3154035C5364}">
      <dgm:prSet/>
      <dgm:spPr/>
      <dgm:t>
        <a:bodyPr/>
        <a:lstStyle/>
        <a:p>
          <a:endParaRPr lang="en-US"/>
        </a:p>
      </dgm:t>
    </dgm:pt>
    <dgm:pt modelId="{7BC86163-6994-40DF-A5D8-E08A85828B65}" type="sibTrans" cxnId="{15CB17E2-5D20-4A0D-B680-3154035C5364}">
      <dgm:prSet/>
      <dgm:spPr/>
      <dgm:t>
        <a:bodyPr/>
        <a:lstStyle/>
        <a:p>
          <a:endParaRPr lang="en-US"/>
        </a:p>
      </dgm:t>
    </dgm:pt>
    <dgm:pt modelId="{84BA1941-2BC0-4D6F-8C22-3D32DF780ED4}">
      <dgm:prSet phldrT="[Text]" custT="1"/>
      <dgm:spPr/>
      <dgm:t>
        <a:bodyPr/>
        <a:lstStyle/>
        <a:p>
          <a:r>
            <a:rPr lang="el-GR" sz="1200" b="1" dirty="0" smtClean="0">
              <a:solidFill>
                <a:srgbClr val="000000"/>
              </a:solidFill>
              <a:latin typeface="Arial"/>
              <a:cs typeface="Arial"/>
            </a:rPr>
            <a:t>Βάση της έρευνας &amp; της καινοτομίας (επισιτιστικός-φαρμακευτικός τομέας) </a:t>
          </a:r>
          <a:r>
            <a:rPr lang="mr-IN" sz="1200" b="1" dirty="0" smtClean="0">
              <a:solidFill>
                <a:srgbClr val="000000"/>
              </a:solidFill>
              <a:latin typeface="Arial"/>
              <a:cs typeface="Arial"/>
            </a:rPr>
            <a:t>–</a:t>
          </a:r>
          <a:r>
            <a:rPr lang="el-GR" sz="1200" b="1" dirty="0" smtClean="0">
              <a:solidFill>
                <a:srgbClr val="000000"/>
              </a:solidFill>
              <a:latin typeface="Arial"/>
              <a:cs typeface="Arial"/>
            </a:rPr>
            <a:t> παραγωγή πολλών εμπορικών προϊόντων</a:t>
          </a:r>
          <a:endParaRPr lang="en-US" sz="1200" b="1" dirty="0">
            <a:solidFill>
              <a:srgbClr val="000000"/>
            </a:solidFill>
          </a:endParaRPr>
        </a:p>
      </dgm:t>
    </dgm:pt>
    <dgm:pt modelId="{CE87BDD3-F1A9-4643-89EF-8E379E607930}" type="parTrans" cxnId="{72F07E75-BBE8-4EFB-9814-9FBA90A847E0}">
      <dgm:prSet/>
      <dgm:spPr/>
      <dgm:t>
        <a:bodyPr/>
        <a:lstStyle/>
        <a:p>
          <a:endParaRPr lang="en-US"/>
        </a:p>
      </dgm:t>
    </dgm:pt>
    <dgm:pt modelId="{DACC0CD6-522C-4B0C-B2AB-2DAB9079D536}" type="sibTrans" cxnId="{72F07E75-BBE8-4EFB-9814-9FBA90A847E0}">
      <dgm:prSet/>
      <dgm:spPr/>
      <dgm:t>
        <a:bodyPr/>
        <a:lstStyle/>
        <a:p>
          <a:endParaRPr lang="en-US"/>
        </a:p>
      </dgm:t>
    </dgm:pt>
    <dgm:pt modelId="{C878F137-0A5B-4BA0-9721-8924FE860BD3}">
      <dgm:prSet phldrT="[Text]" custT="1"/>
      <dgm:spPr/>
      <dgm:t>
        <a:bodyPr/>
        <a:lstStyle/>
        <a:p>
          <a:r>
            <a:rPr lang="el-GR" sz="1400" b="1" dirty="0" smtClean="0">
              <a:solidFill>
                <a:srgbClr val="000000"/>
              </a:solidFill>
              <a:latin typeface="Arial"/>
              <a:cs typeface="Arial"/>
            </a:rPr>
            <a:t>Αναγόρευση σε παγκόσμιο αγαθό ιδιαίτερης αξίας για παρούσες και μέλλουσες γεγεές και κατοχύρωσή της στο δίκαιο</a:t>
          </a:r>
          <a:endParaRPr lang="en-US" sz="1400" b="1" dirty="0">
            <a:solidFill>
              <a:srgbClr val="000000"/>
            </a:solidFill>
            <a:latin typeface="Arial"/>
            <a:cs typeface="Arial"/>
          </a:endParaRPr>
        </a:p>
      </dgm:t>
    </dgm:pt>
    <dgm:pt modelId="{CE8B4EAA-AB9D-41A4-ABDF-577093838368}" type="parTrans" cxnId="{9BA528A6-339C-40F8-A2D8-66F6B458CF97}">
      <dgm:prSet/>
      <dgm:spPr/>
      <dgm:t>
        <a:bodyPr/>
        <a:lstStyle/>
        <a:p>
          <a:endParaRPr lang="en-US"/>
        </a:p>
      </dgm:t>
    </dgm:pt>
    <dgm:pt modelId="{F4CDCE75-20C5-4E90-AEE3-958FF32C0D99}" type="sibTrans" cxnId="{9BA528A6-339C-40F8-A2D8-66F6B458CF97}">
      <dgm:prSet/>
      <dgm:spPr/>
      <dgm:t>
        <a:bodyPr/>
        <a:lstStyle/>
        <a:p>
          <a:endParaRPr lang="en-US"/>
        </a:p>
      </dgm:t>
    </dgm:pt>
    <dgm:pt modelId="{0988F712-5851-4378-A591-271752B740DC}">
      <dgm:prSet phldrT="[Text]" custT="1"/>
      <dgm:spPr/>
      <dgm:t>
        <a:bodyPr/>
        <a:lstStyle/>
        <a:p>
          <a:r>
            <a:rPr lang="el-GR" sz="1400" b="1" dirty="0" smtClean="0">
              <a:solidFill>
                <a:srgbClr val="000000"/>
              </a:solidFill>
              <a:latin typeface="Arial"/>
              <a:cs typeface="Arial"/>
            </a:rPr>
            <a:t>Υπόβαθρο της κουλτούρας και του πολιτισμού</a:t>
          </a:r>
          <a:endParaRPr lang="en-US" sz="1400" b="1" dirty="0">
            <a:solidFill>
              <a:srgbClr val="000000"/>
            </a:solidFill>
          </a:endParaRPr>
        </a:p>
      </dgm:t>
    </dgm:pt>
    <dgm:pt modelId="{E1968246-7A62-4797-BFD2-D57E8659443E}" type="sibTrans" cxnId="{A06D3958-33BA-41BC-8D44-2AFA9CC9B589}">
      <dgm:prSet/>
      <dgm:spPr/>
      <dgm:t>
        <a:bodyPr/>
        <a:lstStyle/>
        <a:p>
          <a:endParaRPr lang="en-US"/>
        </a:p>
      </dgm:t>
    </dgm:pt>
    <dgm:pt modelId="{3C6759A9-68D8-4D45-BC71-D9DF1407E218}" type="parTrans" cxnId="{A06D3958-33BA-41BC-8D44-2AFA9CC9B589}">
      <dgm:prSet/>
      <dgm:spPr/>
      <dgm:t>
        <a:bodyPr/>
        <a:lstStyle/>
        <a:p>
          <a:endParaRPr lang="en-US"/>
        </a:p>
      </dgm:t>
    </dgm:pt>
    <dgm:pt modelId="{72ACE9CA-2ADD-4FFF-BE17-1EF68E6700EB}" type="pres">
      <dgm:prSet presAssocID="{C1C01A80-DDCA-4156-8CDB-A1022CFDE0A0}" presName="matrix" presStyleCnt="0">
        <dgm:presLayoutVars>
          <dgm:chMax val="1"/>
          <dgm:dir/>
          <dgm:resizeHandles val="exact"/>
        </dgm:presLayoutVars>
      </dgm:prSet>
      <dgm:spPr/>
      <dgm:t>
        <a:bodyPr/>
        <a:lstStyle/>
        <a:p>
          <a:endParaRPr lang="en-US"/>
        </a:p>
      </dgm:t>
    </dgm:pt>
    <dgm:pt modelId="{1B093AD9-015E-43B6-AC10-A94E6F366FB9}" type="pres">
      <dgm:prSet presAssocID="{C1C01A80-DDCA-4156-8CDB-A1022CFDE0A0}" presName="diamond" presStyleLbl="bgShp" presStyleIdx="0" presStyleCnt="1"/>
      <dgm:spPr/>
    </dgm:pt>
    <dgm:pt modelId="{4A211BB0-F835-4E86-B266-18691425E5E9}" type="pres">
      <dgm:prSet presAssocID="{C1C01A80-DDCA-4156-8CDB-A1022CFDE0A0}" presName="quad1" presStyleLbl="node1" presStyleIdx="0" presStyleCnt="4">
        <dgm:presLayoutVars>
          <dgm:chMax val="0"/>
          <dgm:chPref val="0"/>
          <dgm:bulletEnabled val="1"/>
        </dgm:presLayoutVars>
      </dgm:prSet>
      <dgm:spPr/>
      <dgm:t>
        <a:bodyPr/>
        <a:lstStyle/>
        <a:p>
          <a:endParaRPr lang="en-US"/>
        </a:p>
      </dgm:t>
    </dgm:pt>
    <dgm:pt modelId="{C2B51BD5-5A4F-4365-A76C-D59BBBE62C86}" type="pres">
      <dgm:prSet presAssocID="{C1C01A80-DDCA-4156-8CDB-A1022CFDE0A0}" presName="quad2" presStyleLbl="node1" presStyleIdx="1" presStyleCnt="4">
        <dgm:presLayoutVars>
          <dgm:chMax val="0"/>
          <dgm:chPref val="0"/>
          <dgm:bulletEnabled val="1"/>
        </dgm:presLayoutVars>
      </dgm:prSet>
      <dgm:spPr/>
      <dgm:t>
        <a:bodyPr/>
        <a:lstStyle/>
        <a:p>
          <a:endParaRPr lang="en-US"/>
        </a:p>
      </dgm:t>
    </dgm:pt>
    <dgm:pt modelId="{73A91614-9B3D-43BA-AA9F-AEAC86EAE993}" type="pres">
      <dgm:prSet presAssocID="{C1C01A80-DDCA-4156-8CDB-A1022CFDE0A0}" presName="quad3" presStyleLbl="node1" presStyleIdx="2" presStyleCnt="4" custLinFactNeighborY="3995">
        <dgm:presLayoutVars>
          <dgm:chMax val="0"/>
          <dgm:chPref val="0"/>
          <dgm:bulletEnabled val="1"/>
        </dgm:presLayoutVars>
      </dgm:prSet>
      <dgm:spPr/>
      <dgm:t>
        <a:bodyPr/>
        <a:lstStyle/>
        <a:p>
          <a:endParaRPr lang="en-US"/>
        </a:p>
      </dgm:t>
    </dgm:pt>
    <dgm:pt modelId="{F0A5EA68-263D-4FB7-B774-F68EEBE0AB0A}" type="pres">
      <dgm:prSet presAssocID="{C1C01A80-DDCA-4156-8CDB-A1022CFDE0A0}" presName="quad4" presStyleLbl="node1" presStyleIdx="3" presStyleCnt="4">
        <dgm:presLayoutVars>
          <dgm:chMax val="0"/>
          <dgm:chPref val="0"/>
          <dgm:bulletEnabled val="1"/>
        </dgm:presLayoutVars>
      </dgm:prSet>
      <dgm:spPr/>
      <dgm:t>
        <a:bodyPr/>
        <a:lstStyle/>
        <a:p>
          <a:endParaRPr lang="en-US"/>
        </a:p>
      </dgm:t>
    </dgm:pt>
  </dgm:ptLst>
  <dgm:cxnLst>
    <dgm:cxn modelId="{9A9472E0-4E30-48ED-8883-BBE886598816}" type="presOf" srcId="{30D69008-53A5-4E5D-B87F-90B599EAE600}" destId="{4A211BB0-F835-4E86-B266-18691425E5E9}" srcOrd="0" destOrd="0" presId="urn:microsoft.com/office/officeart/2005/8/layout/matrix3"/>
    <dgm:cxn modelId="{15CB17E2-5D20-4A0D-B680-3154035C5364}" srcId="{C1C01A80-DDCA-4156-8CDB-A1022CFDE0A0}" destId="{30D69008-53A5-4E5D-B87F-90B599EAE600}" srcOrd="0" destOrd="0" parTransId="{94958B12-8407-4EDD-8686-C098991DC7A9}" sibTransId="{7BC86163-6994-40DF-A5D8-E08A85828B65}"/>
    <dgm:cxn modelId="{FFE2DF02-FA1B-49A1-ACA0-C43E63B251DA}" type="presOf" srcId="{C878F137-0A5B-4BA0-9721-8924FE860BD3}" destId="{F0A5EA68-263D-4FB7-B774-F68EEBE0AB0A}" srcOrd="0" destOrd="0" presId="urn:microsoft.com/office/officeart/2005/8/layout/matrix3"/>
    <dgm:cxn modelId="{D4B6FDF5-3D41-42F7-9FD4-860C41B11B7C}" type="presOf" srcId="{0988F712-5851-4378-A591-271752B740DC}" destId="{73A91614-9B3D-43BA-AA9F-AEAC86EAE993}" srcOrd="0" destOrd="0" presId="urn:microsoft.com/office/officeart/2005/8/layout/matrix3"/>
    <dgm:cxn modelId="{9BA528A6-339C-40F8-A2D8-66F6B458CF97}" srcId="{C1C01A80-DDCA-4156-8CDB-A1022CFDE0A0}" destId="{C878F137-0A5B-4BA0-9721-8924FE860BD3}" srcOrd="3" destOrd="0" parTransId="{CE8B4EAA-AB9D-41A4-ABDF-577093838368}" sibTransId="{F4CDCE75-20C5-4E90-AEE3-958FF32C0D99}"/>
    <dgm:cxn modelId="{7EEFD61E-33A7-46CA-BBD8-9BDAD0FF37C1}" type="presOf" srcId="{84BA1941-2BC0-4D6F-8C22-3D32DF780ED4}" destId="{C2B51BD5-5A4F-4365-A76C-D59BBBE62C86}" srcOrd="0" destOrd="0" presId="urn:microsoft.com/office/officeart/2005/8/layout/matrix3"/>
    <dgm:cxn modelId="{A06D3958-33BA-41BC-8D44-2AFA9CC9B589}" srcId="{C1C01A80-DDCA-4156-8CDB-A1022CFDE0A0}" destId="{0988F712-5851-4378-A591-271752B740DC}" srcOrd="2" destOrd="0" parTransId="{3C6759A9-68D8-4D45-BC71-D9DF1407E218}" sibTransId="{E1968246-7A62-4797-BFD2-D57E8659443E}"/>
    <dgm:cxn modelId="{41646B9F-B3A1-4A89-8D9A-012530AF63D7}" type="presOf" srcId="{C1C01A80-DDCA-4156-8CDB-A1022CFDE0A0}" destId="{72ACE9CA-2ADD-4FFF-BE17-1EF68E6700EB}" srcOrd="0" destOrd="0" presId="urn:microsoft.com/office/officeart/2005/8/layout/matrix3"/>
    <dgm:cxn modelId="{72F07E75-BBE8-4EFB-9814-9FBA90A847E0}" srcId="{C1C01A80-DDCA-4156-8CDB-A1022CFDE0A0}" destId="{84BA1941-2BC0-4D6F-8C22-3D32DF780ED4}" srcOrd="1" destOrd="0" parTransId="{CE87BDD3-F1A9-4643-89EF-8E379E607930}" sibTransId="{DACC0CD6-522C-4B0C-B2AB-2DAB9079D536}"/>
    <dgm:cxn modelId="{931E2668-B579-40F1-8A04-F4357E5A4EA2}" type="presParOf" srcId="{72ACE9CA-2ADD-4FFF-BE17-1EF68E6700EB}" destId="{1B093AD9-015E-43B6-AC10-A94E6F366FB9}" srcOrd="0" destOrd="0" presId="urn:microsoft.com/office/officeart/2005/8/layout/matrix3"/>
    <dgm:cxn modelId="{BDA9D5E8-158C-4698-A4FE-0081CBE49042}" type="presParOf" srcId="{72ACE9CA-2ADD-4FFF-BE17-1EF68E6700EB}" destId="{4A211BB0-F835-4E86-B266-18691425E5E9}" srcOrd="1" destOrd="0" presId="urn:microsoft.com/office/officeart/2005/8/layout/matrix3"/>
    <dgm:cxn modelId="{3CE3BA39-91F8-4D90-8F98-0CFF49B92B2E}" type="presParOf" srcId="{72ACE9CA-2ADD-4FFF-BE17-1EF68E6700EB}" destId="{C2B51BD5-5A4F-4365-A76C-D59BBBE62C86}" srcOrd="2" destOrd="0" presId="urn:microsoft.com/office/officeart/2005/8/layout/matrix3"/>
    <dgm:cxn modelId="{D24A423C-10A9-495D-B694-7748C730FF0C}" type="presParOf" srcId="{72ACE9CA-2ADD-4FFF-BE17-1EF68E6700EB}" destId="{73A91614-9B3D-43BA-AA9F-AEAC86EAE993}" srcOrd="3" destOrd="0" presId="urn:microsoft.com/office/officeart/2005/8/layout/matrix3"/>
    <dgm:cxn modelId="{C7654A38-1CD2-4E24-B57D-B8FCD451B324}" type="presParOf" srcId="{72ACE9CA-2ADD-4FFF-BE17-1EF68E6700EB}" destId="{F0A5EA68-263D-4FB7-B774-F68EEBE0AB0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C01A80-DDCA-4156-8CDB-A1022CFDE0A0}"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30D69008-53A5-4E5D-B87F-90B599EAE600}">
      <dgm:prSet phldrT="[Text]" custT="1"/>
      <dgm:spPr/>
      <dgm:t>
        <a:bodyPr/>
        <a:lstStyle/>
        <a:p>
          <a:r>
            <a:rPr lang="el-GR" sz="1400" b="1" dirty="0" smtClean="0">
              <a:solidFill>
                <a:schemeClr val="bg1"/>
              </a:solidFill>
              <a:latin typeface="Arial"/>
              <a:cs typeface="Arial"/>
            </a:rPr>
            <a:t>Ακρογωνιαίος λίθος της βιολογικής ποικιλότητας</a:t>
          </a:r>
          <a:endParaRPr lang="en-US" sz="1400" b="1" dirty="0">
            <a:solidFill>
              <a:schemeClr val="bg1"/>
            </a:solidFill>
            <a:latin typeface="Arial"/>
            <a:cs typeface="Arial"/>
          </a:endParaRPr>
        </a:p>
      </dgm:t>
    </dgm:pt>
    <dgm:pt modelId="{94958B12-8407-4EDD-8686-C098991DC7A9}" type="parTrans" cxnId="{15CB17E2-5D20-4A0D-B680-3154035C5364}">
      <dgm:prSet/>
      <dgm:spPr/>
      <dgm:t>
        <a:bodyPr/>
        <a:lstStyle/>
        <a:p>
          <a:endParaRPr lang="en-US"/>
        </a:p>
      </dgm:t>
    </dgm:pt>
    <dgm:pt modelId="{7BC86163-6994-40DF-A5D8-E08A85828B65}" type="sibTrans" cxnId="{15CB17E2-5D20-4A0D-B680-3154035C5364}">
      <dgm:prSet/>
      <dgm:spPr/>
      <dgm:t>
        <a:bodyPr/>
        <a:lstStyle/>
        <a:p>
          <a:endParaRPr lang="en-US"/>
        </a:p>
      </dgm:t>
    </dgm:pt>
    <dgm:pt modelId="{84BA1941-2BC0-4D6F-8C22-3D32DF780ED4}">
      <dgm:prSet phldrT="[Text]" custT="1"/>
      <dgm:spPr/>
      <dgm:t>
        <a:bodyPr/>
        <a:lstStyle/>
        <a:p>
          <a:r>
            <a:rPr lang="el-GR" sz="1400" b="1" dirty="0" smtClean="0">
              <a:solidFill>
                <a:srgbClr val="000000"/>
              </a:solidFill>
              <a:latin typeface="Arial"/>
              <a:cs typeface="Arial"/>
            </a:rPr>
            <a:t>Συνδέονται με την πολιτισμική διαδρομή του ανθρώπου και την υγεία του</a:t>
          </a:r>
          <a:endParaRPr lang="en-US" sz="1400" b="1" dirty="0">
            <a:solidFill>
              <a:srgbClr val="000000"/>
            </a:solidFill>
          </a:endParaRPr>
        </a:p>
      </dgm:t>
    </dgm:pt>
    <dgm:pt modelId="{CE87BDD3-F1A9-4643-89EF-8E379E607930}" type="parTrans" cxnId="{72F07E75-BBE8-4EFB-9814-9FBA90A847E0}">
      <dgm:prSet/>
      <dgm:spPr/>
      <dgm:t>
        <a:bodyPr/>
        <a:lstStyle/>
        <a:p>
          <a:endParaRPr lang="en-US"/>
        </a:p>
      </dgm:t>
    </dgm:pt>
    <dgm:pt modelId="{DACC0CD6-522C-4B0C-B2AB-2DAB9079D536}" type="sibTrans" cxnId="{72F07E75-BBE8-4EFB-9814-9FBA90A847E0}">
      <dgm:prSet/>
      <dgm:spPr/>
      <dgm:t>
        <a:bodyPr/>
        <a:lstStyle/>
        <a:p>
          <a:endParaRPr lang="en-US"/>
        </a:p>
      </dgm:t>
    </dgm:pt>
    <dgm:pt modelId="{C878F137-0A5B-4BA0-9721-8924FE860BD3}">
      <dgm:prSet phldrT="[Text]" custT="1"/>
      <dgm:spPr/>
      <dgm:t>
        <a:bodyPr/>
        <a:lstStyle/>
        <a:p>
          <a:r>
            <a:rPr lang="el-GR" sz="1200" b="1" dirty="0" smtClean="0">
              <a:solidFill>
                <a:srgbClr val="000000"/>
              </a:solidFill>
              <a:latin typeface="Arial"/>
              <a:cs typeface="Arial"/>
            </a:rPr>
            <a:t> </a:t>
          </a:r>
          <a:r>
            <a:rPr lang="el-GR" sz="1200" b="1" dirty="0" smtClean="0">
              <a:solidFill>
                <a:srgbClr val="FFFFFF"/>
              </a:solidFill>
              <a:latin typeface="Arial"/>
              <a:cs typeface="Arial"/>
            </a:rPr>
            <a:t>Ζωντανοί οργανισμοί στο έδαφος, στο νερό, τον αέρα και σε κάθε σημείο της επικράτειας (in situ) καθώς και σε συλλογές διατήρησης (ex situ), λ.χ. Τράπεζες Γενετικού Υλικού, Τράπεζες Σπόρων, Βοτανικοί Κήποι, Τράπεζες DNA</a:t>
          </a:r>
          <a:endParaRPr lang="en-US" sz="1200" b="1" dirty="0">
            <a:solidFill>
              <a:srgbClr val="FFFFFF"/>
            </a:solidFill>
            <a:latin typeface="Arial"/>
            <a:cs typeface="Arial"/>
          </a:endParaRPr>
        </a:p>
      </dgm:t>
    </dgm:pt>
    <dgm:pt modelId="{CE8B4EAA-AB9D-41A4-ABDF-577093838368}" type="parTrans" cxnId="{9BA528A6-339C-40F8-A2D8-66F6B458CF97}">
      <dgm:prSet/>
      <dgm:spPr/>
      <dgm:t>
        <a:bodyPr/>
        <a:lstStyle/>
        <a:p>
          <a:endParaRPr lang="en-US"/>
        </a:p>
      </dgm:t>
    </dgm:pt>
    <dgm:pt modelId="{F4CDCE75-20C5-4E90-AEE3-958FF32C0D99}" type="sibTrans" cxnId="{9BA528A6-339C-40F8-A2D8-66F6B458CF97}">
      <dgm:prSet/>
      <dgm:spPr/>
      <dgm:t>
        <a:bodyPr/>
        <a:lstStyle/>
        <a:p>
          <a:endParaRPr lang="en-US"/>
        </a:p>
      </dgm:t>
    </dgm:pt>
    <dgm:pt modelId="{0988F712-5851-4378-A591-271752B740DC}">
      <dgm:prSet phldrT="[Text]" custT="1"/>
      <dgm:spPr/>
      <dgm:t>
        <a:bodyPr/>
        <a:lstStyle/>
        <a:p>
          <a:r>
            <a:rPr lang="el-GR" sz="1300" b="1" dirty="0" smtClean="0">
              <a:solidFill>
                <a:srgbClr val="000000"/>
              </a:solidFill>
              <a:latin typeface="Arial"/>
              <a:cs typeface="Arial"/>
            </a:rPr>
            <a:t>Χρησιμοποιούνται από ένα ευρύ φάσμα χρηστών για επιστημονική έρευνα &amp; για εμπορική εκμετάλλευση (φαρμακευτικά προϊόντα, αγροτικά, καλλυντικά, τρόφιμα, ποτά κλπ</a:t>
          </a:r>
          <a:r>
            <a:rPr lang="el-GR" sz="1300" b="1" dirty="0" smtClean="0">
              <a:solidFill>
                <a:schemeClr val="tx1"/>
              </a:solidFill>
              <a:latin typeface="Arial"/>
              <a:cs typeface="Arial"/>
            </a:rPr>
            <a:t>)</a:t>
          </a:r>
          <a:endParaRPr lang="en-US" sz="1300" b="1" dirty="0">
            <a:solidFill>
              <a:schemeClr val="tx1"/>
            </a:solidFill>
          </a:endParaRPr>
        </a:p>
      </dgm:t>
    </dgm:pt>
    <dgm:pt modelId="{E1968246-7A62-4797-BFD2-D57E8659443E}" type="sibTrans" cxnId="{A06D3958-33BA-41BC-8D44-2AFA9CC9B589}">
      <dgm:prSet/>
      <dgm:spPr/>
      <dgm:t>
        <a:bodyPr/>
        <a:lstStyle/>
        <a:p>
          <a:endParaRPr lang="en-US"/>
        </a:p>
      </dgm:t>
    </dgm:pt>
    <dgm:pt modelId="{3C6759A9-68D8-4D45-BC71-D9DF1407E218}" type="parTrans" cxnId="{A06D3958-33BA-41BC-8D44-2AFA9CC9B589}">
      <dgm:prSet/>
      <dgm:spPr/>
      <dgm:t>
        <a:bodyPr/>
        <a:lstStyle/>
        <a:p>
          <a:endParaRPr lang="en-US"/>
        </a:p>
      </dgm:t>
    </dgm:pt>
    <dgm:pt modelId="{72ACE9CA-2ADD-4FFF-BE17-1EF68E6700EB}" type="pres">
      <dgm:prSet presAssocID="{C1C01A80-DDCA-4156-8CDB-A1022CFDE0A0}" presName="matrix" presStyleCnt="0">
        <dgm:presLayoutVars>
          <dgm:chMax val="1"/>
          <dgm:dir/>
          <dgm:resizeHandles val="exact"/>
        </dgm:presLayoutVars>
      </dgm:prSet>
      <dgm:spPr/>
      <dgm:t>
        <a:bodyPr/>
        <a:lstStyle/>
        <a:p>
          <a:endParaRPr lang="en-US"/>
        </a:p>
      </dgm:t>
    </dgm:pt>
    <dgm:pt modelId="{1B093AD9-015E-43B6-AC10-A94E6F366FB9}" type="pres">
      <dgm:prSet presAssocID="{C1C01A80-DDCA-4156-8CDB-A1022CFDE0A0}" presName="diamond" presStyleLbl="bgShp" presStyleIdx="0" presStyleCnt="1"/>
      <dgm:spPr/>
    </dgm:pt>
    <dgm:pt modelId="{4A211BB0-F835-4E86-B266-18691425E5E9}" type="pres">
      <dgm:prSet presAssocID="{C1C01A80-DDCA-4156-8CDB-A1022CFDE0A0}" presName="quad1" presStyleLbl="node1" presStyleIdx="0" presStyleCnt="4" custScaleX="115090">
        <dgm:presLayoutVars>
          <dgm:chMax val="0"/>
          <dgm:chPref val="0"/>
          <dgm:bulletEnabled val="1"/>
        </dgm:presLayoutVars>
      </dgm:prSet>
      <dgm:spPr/>
      <dgm:t>
        <a:bodyPr/>
        <a:lstStyle/>
        <a:p>
          <a:endParaRPr lang="en-US"/>
        </a:p>
      </dgm:t>
    </dgm:pt>
    <dgm:pt modelId="{C2B51BD5-5A4F-4365-A76C-D59BBBE62C86}" type="pres">
      <dgm:prSet presAssocID="{C1C01A80-DDCA-4156-8CDB-A1022CFDE0A0}" presName="quad2" presStyleLbl="node1" presStyleIdx="1" presStyleCnt="4" custScaleX="131904" custLinFactNeighborX="5801" custLinFactNeighborY="862">
        <dgm:presLayoutVars>
          <dgm:chMax val="0"/>
          <dgm:chPref val="0"/>
          <dgm:bulletEnabled val="1"/>
        </dgm:presLayoutVars>
      </dgm:prSet>
      <dgm:spPr/>
      <dgm:t>
        <a:bodyPr/>
        <a:lstStyle/>
        <a:p>
          <a:endParaRPr lang="en-US"/>
        </a:p>
      </dgm:t>
    </dgm:pt>
    <dgm:pt modelId="{73A91614-9B3D-43BA-AA9F-AEAC86EAE993}" type="pres">
      <dgm:prSet presAssocID="{C1C01A80-DDCA-4156-8CDB-A1022CFDE0A0}" presName="quad3" presStyleLbl="node1" presStyleIdx="2" presStyleCnt="4" custScaleX="123497" custLinFactNeighborY="3995">
        <dgm:presLayoutVars>
          <dgm:chMax val="0"/>
          <dgm:chPref val="0"/>
          <dgm:bulletEnabled val="1"/>
        </dgm:presLayoutVars>
      </dgm:prSet>
      <dgm:spPr/>
      <dgm:t>
        <a:bodyPr/>
        <a:lstStyle/>
        <a:p>
          <a:endParaRPr lang="en-US"/>
        </a:p>
      </dgm:t>
    </dgm:pt>
    <dgm:pt modelId="{F0A5EA68-263D-4FB7-B774-F68EEBE0AB0A}" type="pres">
      <dgm:prSet presAssocID="{C1C01A80-DDCA-4156-8CDB-A1022CFDE0A0}" presName="quad4" presStyleLbl="node1" presStyleIdx="3" presStyleCnt="4" custScaleX="123497" custLinFactNeighborX="10004" custLinFactNeighborY="2459">
        <dgm:presLayoutVars>
          <dgm:chMax val="0"/>
          <dgm:chPref val="0"/>
          <dgm:bulletEnabled val="1"/>
        </dgm:presLayoutVars>
      </dgm:prSet>
      <dgm:spPr/>
      <dgm:t>
        <a:bodyPr/>
        <a:lstStyle/>
        <a:p>
          <a:endParaRPr lang="en-US"/>
        </a:p>
      </dgm:t>
    </dgm:pt>
  </dgm:ptLst>
  <dgm:cxnLst>
    <dgm:cxn modelId="{F7D24365-C5D4-DE41-AF73-6373CA04F1E9}" type="presOf" srcId="{84BA1941-2BC0-4D6F-8C22-3D32DF780ED4}" destId="{C2B51BD5-5A4F-4365-A76C-D59BBBE62C86}" srcOrd="0" destOrd="0" presId="urn:microsoft.com/office/officeart/2005/8/layout/matrix3"/>
    <dgm:cxn modelId="{15CB17E2-5D20-4A0D-B680-3154035C5364}" srcId="{C1C01A80-DDCA-4156-8CDB-A1022CFDE0A0}" destId="{30D69008-53A5-4E5D-B87F-90B599EAE600}" srcOrd="0" destOrd="0" parTransId="{94958B12-8407-4EDD-8686-C098991DC7A9}" sibTransId="{7BC86163-6994-40DF-A5D8-E08A85828B65}"/>
    <dgm:cxn modelId="{C3057FBC-B388-DB4F-8940-1476075070C3}" type="presOf" srcId="{30D69008-53A5-4E5D-B87F-90B599EAE600}" destId="{4A211BB0-F835-4E86-B266-18691425E5E9}" srcOrd="0" destOrd="0" presId="urn:microsoft.com/office/officeart/2005/8/layout/matrix3"/>
    <dgm:cxn modelId="{A06D3958-33BA-41BC-8D44-2AFA9CC9B589}" srcId="{C1C01A80-DDCA-4156-8CDB-A1022CFDE0A0}" destId="{0988F712-5851-4378-A591-271752B740DC}" srcOrd="2" destOrd="0" parTransId="{3C6759A9-68D8-4D45-BC71-D9DF1407E218}" sibTransId="{E1968246-7A62-4797-BFD2-D57E8659443E}"/>
    <dgm:cxn modelId="{CA679831-6F97-EB4D-AF7E-425D25FDFD19}" type="presOf" srcId="{C1C01A80-DDCA-4156-8CDB-A1022CFDE0A0}" destId="{72ACE9CA-2ADD-4FFF-BE17-1EF68E6700EB}" srcOrd="0" destOrd="0" presId="urn:microsoft.com/office/officeart/2005/8/layout/matrix3"/>
    <dgm:cxn modelId="{A3E06772-4FAC-BC49-B547-6CB5B9905FF1}" type="presOf" srcId="{0988F712-5851-4378-A591-271752B740DC}" destId="{73A91614-9B3D-43BA-AA9F-AEAC86EAE993}" srcOrd="0" destOrd="0" presId="urn:microsoft.com/office/officeart/2005/8/layout/matrix3"/>
    <dgm:cxn modelId="{8F4AFDAF-47AB-594E-A6F8-B5C9C96F2EB4}" type="presOf" srcId="{C878F137-0A5B-4BA0-9721-8924FE860BD3}" destId="{F0A5EA68-263D-4FB7-B774-F68EEBE0AB0A}" srcOrd="0" destOrd="0" presId="urn:microsoft.com/office/officeart/2005/8/layout/matrix3"/>
    <dgm:cxn modelId="{72F07E75-BBE8-4EFB-9814-9FBA90A847E0}" srcId="{C1C01A80-DDCA-4156-8CDB-A1022CFDE0A0}" destId="{84BA1941-2BC0-4D6F-8C22-3D32DF780ED4}" srcOrd="1" destOrd="0" parTransId="{CE87BDD3-F1A9-4643-89EF-8E379E607930}" sibTransId="{DACC0CD6-522C-4B0C-B2AB-2DAB9079D536}"/>
    <dgm:cxn modelId="{9BA528A6-339C-40F8-A2D8-66F6B458CF97}" srcId="{C1C01A80-DDCA-4156-8CDB-A1022CFDE0A0}" destId="{C878F137-0A5B-4BA0-9721-8924FE860BD3}" srcOrd="3" destOrd="0" parTransId="{CE8B4EAA-AB9D-41A4-ABDF-577093838368}" sibTransId="{F4CDCE75-20C5-4E90-AEE3-958FF32C0D99}"/>
    <dgm:cxn modelId="{C94091A1-2780-7845-8EFA-8910725F1B93}" type="presParOf" srcId="{72ACE9CA-2ADD-4FFF-BE17-1EF68E6700EB}" destId="{1B093AD9-015E-43B6-AC10-A94E6F366FB9}" srcOrd="0" destOrd="0" presId="urn:microsoft.com/office/officeart/2005/8/layout/matrix3"/>
    <dgm:cxn modelId="{5C84541D-B8D1-A446-A901-2592CE12CD2B}" type="presParOf" srcId="{72ACE9CA-2ADD-4FFF-BE17-1EF68E6700EB}" destId="{4A211BB0-F835-4E86-B266-18691425E5E9}" srcOrd="1" destOrd="0" presId="urn:microsoft.com/office/officeart/2005/8/layout/matrix3"/>
    <dgm:cxn modelId="{05B172E2-312E-DA46-B8CE-8E10BCCE4E49}" type="presParOf" srcId="{72ACE9CA-2ADD-4FFF-BE17-1EF68E6700EB}" destId="{C2B51BD5-5A4F-4365-A76C-D59BBBE62C86}" srcOrd="2" destOrd="0" presId="urn:microsoft.com/office/officeart/2005/8/layout/matrix3"/>
    <dgm:cxn modelId="{E71B7576-9B39-EB4B-A126-7DFA6F140518}" type="presParOf" srcId="{72ACE9CA-2ADD-4FFF-BE17-1EF68E6700EB}" destId="{73A91614-9B3D-43BA-AA9F-AEAC86EAE993}" srcOrd="3" destOrd="0" presId="urn:microsoft.com/office/officeart/2005/8/layout/matrix3"/>
    <dgm:cxn modelId="{8E5EC2FF-31E7-9245-A811-F0C9D5CB56C7}" type="presParOf" srcId="{72ACE9CA-2ADD-4FFF-BE17-1EF68E6700EB}" destId="{F0A5EA68-263D-4FB7-B774-F68EEBE0AB0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7C5B0-5227-4C8B-AA01-92D448A818AF}" type="doc">
      <dgm:prSet loTypeId="urn:microsoft.com/office/officeart/2005/8/layout/radial6" loCatId="cycle" qsTypeId="urn:microsoft.com/office/officeart/2005/8/quickstyle/simple4" qsCatId="simple" csTypeId="urn:microsoft.com/office/officeart/2005/8/colors/accent4_2" csCatId="accent4" phldr="1"/>
      <dgm:spPr/>
      <dgm:t>
        <a:bodyPr/>
        <a:lstStyle/>
        <a:p>
          <a:endParaRPr lang="en-US"/>
        </a:p>
      </dgm:t>
    </dgm:pt>
    <dgm:pt modelId="{0AA34E75-C871-4636-82AC-E87B52167F2D}">
      <dgm:prSet phldrT="[Text]" custT="1"/>
      <dgm:spPr/>
      <dgm:t>
        <a:bodyPr/>
        <a:lstStyle/>
        <a:p>
          <a:r>
            <a:rPr lang="el-GR" sz="1900" b="1" dirty="0" smtClean="0">
              <a:latin typeface="Arial"/>
              <a:cs typeface="Arial"/>
            </a:rPr>
            <a:t>ΓΕΝΕΤΙΚΟΙ ΠΟΡΟΙ</a:t>
          </a:r>
          <a:endParaRPr lang="en-US" sz="1900" b="1" dirty="0">
            <a:latin typeface="Arial"/>
            <a:cs typeface="Arial"/>
          </a:endParaRPr>
        </a:p>
      </dgm:t>
    </dgm:pt>
    <dgm:pt modelId="{7951B0F9-C179-4EF5-82AB-9C0960BAD989}" type="parTrans" cxnId="{650CFF69-2CB2-4304-8E6F-0C50330F4E83}">
      <dgm:prSet/>
      <dgm:spPr/>
      <dgm:t>
        <a:bodyPr/>
        <a:lstStyle/>
        <a:p>
          <a:endParaRPr lang="en-US"/>
        </a:p>
      </dgm:t>
    </dgm:pt>
    <dgm:pt modelId="{D4C38F3D-FB10-4FFF-B562-EB61B4FD0556}" type="sibTrans" cxnId="{650CFF69-2CB2-4304-8E6F-0C50330F4E83}">
      <dgm:prSet/>
      <dgm:spPr/>
      <dgm:t>
        <a:bodyPr/>
        <a:lstStyle/>
        <a:p>
          <a:endParaRPr lang="en-US"/>
        </a:p>
      </dgm:t>
    </dgm:pt>
    <dgm:pt modelId="{AC3E7205-C590-4C12-9D02-2D2D91E25E73}">
      <dgm:prSet phldrT="[Text]"/>
      <dgm:spPr/>
      <dgm:t>
        <a:bodyPr/>
        <a:lstStyle/>
        <a:p>
          <a:r>
            <a:rPr lang="en-US" dirty="0" smtClean="0"/>
            <a:t>CBD</a:t>
          </a:r>
          <a:endParaRPr lang="en-US" dirty="0"/>
        </a:p>
      </dgm:t>
    </dgm:pt>
    <dgm:pt modelId="{C72E16C8-A3A3-4D61-BA9F-136C8BBE749A}" type="parTrans" cxnId="{3417AD69-EAA2-43F0-8528-859C472288BF}">
      <dgm:prSet/>
      <dgm:spPr/>
      <dgm:t>
        <a:bodyPr/>
        <a:lstStyle/>
        <a:p>
          <a:endParaRPr lang="en-US"/>
        </a:p>
      </dgm:t>
    </dgm:pt>
    <dgm:pt modelId="{188A0AD8-3361-466A-980F-FD629CABEA5D}" type="sibTrans" cxnId="{3417AD69-EAA2-43F0-8528-859C472288BF}">
      <dgm:prSet/>
      <dgm:spPr/>
      <dgm:t>
        <a:bodyPr/>
        <a:lstStyle/>
        <a:p>
          <a:endParaRPr lang="en-US"/>
        </a:p>
      </dgm:t>
    </dgm:pt>
    <dgm:pt modelId="{053550CC-D558-47D3-BB85-AEC146FC1E73}">
      <dgm:prSet phldrT="[Text]" custT="1"/>
      <dgm:spPr/>
      <dgm:t>
        <a:bodyPr/>
        <a:lstStyle/>
        <a:p>
          <a:r>
            <a:rPr lang="el-GR" sz="900" b="1" dirty="0" smtClean="0">
              <a:latin typeface="Arial"/>
              <a:cs typeface="Arial"/>
            </a:rPr>
            <a:t>ΠΡΩΤΟΚΟΛΛΟ</a:t>
          </a:r>
        </a:p>
        <a:p>
          <a:r>
            <a:rPr lang="el-GR" sz="900" b="1" dirty="0" smtClean="0">
              <a:latin typeface="Arial"/>
              <a:cs typeface="Arial"/>
            </a:rPr>
            <a:t>ΝΑΓΚΟΓΙΑ</a:t>
          </a:r>
          <a:endParaRPr lang="en-US" sz="900" b="1" dirty="0">
            <a:latin typeface="Arial"/>
            <a:cs typeface="Arial"/>
          </a:endParaRPr>
        </a:p>
      </dgm:t>
    </dgm:pt>
    <dgm:pt modelId="{EEAEC8F7-C456-4B17-A39A-8C9F0CE7FF7F}" type="parTrans" cxnId="{671463A1-BD77-4E7B-8641-51B69E711DE6}">
      <dgm:prSet/>
      <dgm:spPr/>
      <dgm:t>
        <a:bodyPr/>
        <a:lstStyle/>
        <a:p>
          <a:endParaRPr lang="en-US"/>
        </a:p>
      </dgm:t>
    </dgm:pt>
    <dgm:pt modelId="{274A1F7C-FF7D-49DF-BC19-A31740450024}" type="sibTrans" cxnId="{671463A1-BD77-4E7B-8641-51B69E711DE6}">
      <dgm:prSet/>
      <dgm:spPr/>
      <dgm:t>
        <a:bodyPr/>
        <a:lstStyle/>
        <a:p>
          <a:endParaRPr lang="en-US"/>
        </a:p>
      </dgm:t>
    </dgm:pt>
    <dgm:pt modelId="{C86AF644-A202-465B-986C-F66F4C0A09FE}">
      <dgm:prSet phldrT="[Text]" custT="1"/>
      <dgm:spPr/>
      <dgm:t>
        <a:bodyPr/>
        <a:lstStyle/>
        <a:p>
          <a:r>
            <a:rPr lang="el-GR" sz="1000" b="1" dirty="0" smtClean="0">
              <a:latin typeface="Arial"/>
              <a:cs typeface="Arial"/>
            </a:rPr>
            <a:t>ΚΑΝΟΝΙΣΜΟΣ ΕΕ</a:t>
          </a:r>
          <a:endParaRPr lang="en-US" sz="1000" b="1" dirty="0">
            <a:latin typeface="Arial"/>
            <a:cs typeface="Arial"/>
          </a:endParaRPr>
        </a:p>
      </dgm:t>
    </dgm:pt>
    <dgm:pt modelId="{C779C0AF-D271-4A58-BB19-C35BD8C60CE1}" type="parTrans" cxnId="{A154A5B9-5EC8-471A-96F8-FE21466BD2C0}">
      <dgm:prSet/>
      <dgm:spPr/>
      <dgm:t>
        <a:bodyPr/>
        <a:lstStyle/>
        <a:p>
          <a:endParaRPr lang="en-US"/>
        </a:p>
      </dgm:t>
    </dgm:pt>
    <dgm:pt modelId="{FD225BFA-EC92-4709-8193-75F266C9714F}" type="sibTrans" cxnId="{A154A5B9-5EC8-471A-96F8-FE21466BD2C0}">
      <dgm:prSet/>
      <dgm:spPr/>
      <dgm:t>
        <a:bodyPr/>
        <a:lstStyle/>
        <a:p>
          <a:endParaRPr lang="en-US"/>
        </a:p>
      </dgm:t>
    </dgm:pt>
    <dgm:pt modelId="{ABCADF7A-7ED1-44EC-B608-BFA2456D0BF1}">
      <dgm:prSet phldrT="[Text]"/>
      <dgm:spPr/>
      <dgm:t>
        <a:bodyPr/>
        <a:lstStyle/>
        <a:p>
          <a:r>
            <a:rPr lang="el-GR" b="1" dirty="0" smtClean="0">
              <a:latin typeface="Arial"/>
              <a:cs typeface="Arial"/>
            </a:rPr>
            <a:t>ΕΘΝΙΚΑ ΔΙΚΑΙΑ</a:t>
          </a:r>
          <a:endParaRPr lang="en-US" b="1" dirty="0"/>
        </a:p>
      </dgm:t>
    </dgm:pt>
    <dgm:pt modelId="{8A1E2C0D-A1DE-4345-9535-20746F249212}" type="parTrans" cxnId="{9426A0FF-575B-4451-AC2F-24F426AAFB4C}">
      <dgm:prSet/>
      <dgm:spPr/>
      <dgm:t>
        <a:bodyPr/>
        <a:lstStyle/>
        <a:p>
          <a:endParaRPr lang="en-US"/>
        </a:p>
      </dgm:t>
    </dgm:pt>
    <dgm:pt modelId="{550C664F-08C6-4AB0-A8BA-427258162553}" type="sibTrans" cxnId="{9426A0FF-575B-4451-AC2F-24F426AAFB4C}">
      <dgm:prSet/>
      <dgm:spPr/>
      <dgm:t>
        <a:bodyPr/>
        <a:lstStyle/>
        <a:p>
          <a:endParaRPr lang="en-US"/>
        </a:p>
      </dgm:t>
    </dgm:pt>
    <dgm:pt modelId="{DA4DB111-7C98-44ED-BC7C-C91D7DDAE81E}" type="pres">
      <dgm:prSet presAssocID="{78A7C5B0-5227-4C8B-AA01-92D448A818AF}" presName="Name0" presStyleCnt="0">
        <dgm:presLayoutVars>
          <dgm:chMax val="1"/>
          <dgm:dir/>
          <dgm:animLvl val="ctr"/>
          <dgm:resizeHandles val="exact"/>
        </dgm:presLayoutVars>
      </dgm:prSet>
      <dgm:spPr/>
      <dgm:t>
        <a:bodyPr/>
        <a:lstStyle/>
        <a:p>
          <a:endParaRPr lang="en-US"/>
        </a:p>
      </dgm:t>
    </dgm:pt>
    <dgm:pt modelId="{E6AF0A74-5C53-4808-8A77-31B80B0E5BF6}" type="pres">
      <dgm:prSet presAssocID="{0AA34E75-C871-4636-82AC-E87B52167F2D}" presName="centerShape" presStyleLbl="node0" presStyleIdx="0" presStyleCnt="1" custScaleX="137148" custScaleY="108918"/>
      <dgm:spPr/>
      <dgm:t>
        <a:bodyPr/>
        <a:lstStyle/>
        <a:p>
          <a:endParaRPr lang="en-US"/>
        </a:p>
      </dgm:t>
    </dgm:pt>
    <dgm:pt modelId="{21E2B31A-E4B2-4ECF-88AA-8FCC85E6F254}" type="pres">
      <dgm:prSet presAssocID="{AC3E7205-C590-4C12-9D02-2D2D91E25E73}" presName="node" presStyleLbl="node1" presStyleIdx="0" presStyleCnt="4">
        <dgm:presLayoutVars>
          <dgm:bulletEnabled val="1"/>
        </dgm:presLayoutVars>
      </dgm:prSet>
      <dgm:spPr/>
      <dgm:t>
        <a:bodyPr/>
        <a:lstStyle/>
        <a:p>
          <a:endParaRPr lang="en-US"/>
        </a:p>
      </dgm:t>
    </dgm:pt>
    <dgm:pt modelId="{A740D28C-C6E5-4D3D-829E-B2E72DEC6932}" type="pres">
      <dgm:prSet presAssocID="{AC3E7205-C590-4C12-9D02-2D2D91E25E73}" presName="dummy" presStyleCnt="0"/>
      <dgm:spPr/>
    </dgm:pt>
    <dgm:pt modelId="{C09C0B9D-C626-4352-937F-E565C32A1F1A}" type="pres">
      <dgm:prSet presAssocID="{188A0AD8-3361-466A-980F-FD629CABEA5D}" presName="sibTrans" presStyleLbl="sibTrans2D1" presStyleIdx="0" presStyleCnt="4"/>
      <dgm:spPr/>
      <dgm:t>
        <a:bodyPr/>
        <a:lstStyle/>
        <a:p>
          <a:endParaRPr lang="en-US"/>
        </a:p>
      </dgm:t>
    </dgm:pt>
    <dgm:pt modelId="{18949E23-5716-41EE-8482-AD899487C22A}" type="pres">
      <dgm:prSet presAssocID="{053550CC-D558-47D3-BB85-AEC146FC1E73}" presName="node" presStyleLbl="node1" presStyleIdx="1" presStyleCnt="4">
        <dgm:presLayoutVars>
          <dgm:bulletEnabled val="1"/>
        </dgm:presLayoutVars>
      </dgm:prSet>
      <dgm:spPr/>
      <dgm:t>
        <a:bodyPr/>
        <a:lstStyle/>
        <a:p>
          <a:endParaRPr lang="en-US"/>
        </a:p>
      </dgm:t>
    </dgm:pt>
    <dgm:pt modelId="{22544C63-152D-4BA0-B4E1-6E36758E97BB}" type="pres">
      <dgm:prSet presAssocID="{053550CC-D558-47D3-BB85-AEC146FC1E73}" presName="dummy" presStyleCnt="0"/>
      <dgm:spPr/>
    </dgm:pt>
    <dgm:pt modelId="{47906407-956C-4DBE-95F5-60B3E34737A1}" type="pres">
      <dgm:prSet presAssocID="{274A1F7C-FF7D-49DF-BC19-A31740450024}" presName="sibTrans" presStyleLbl="sibTrans2D1" presStyleIdx="1" presStyleCnt="4"/>
      <dgm:spPr/>
      <dgm:t>
        <a:bodyPr/>
        <a:lstStyle/>
        <a:p>
          <a:endParaRPr lang="en-US"/>
        </a:p>
      </dgm:t>
    </dgm:pt>
    <dgm:pt modelId="{585FE9A8-D8F9-48B3-BD89-BCB8D40C3B62}" type="pres">
      <dgm:prSet presAssocID="{C86AF644-A202-465B-986C-F66F4C0A09FE}" presName="node" presStyleLbl="node1" presStyleIdx="2" presStyleCnt="4" custScaleX="113176" custScaleY="97679">
        <dgm:presLayoutVars>
          <dgm:bulletEnabled val="1"/>
        </dgm:presLayoutVars>
      </dgm:prSet>
      <dgm:spPr/>
      <dgm:t>
        <a:bodyPr/>
        <a:lstStyle/>
        <a:p>
          <a:endParaRPr lang="en-US"/>
        </a:p>
      </dgm:t>
    </dgm:pt>
    <dgm:pt modelId="{61A87214-CB21-4889-AF91-57B4116DD7F6}" type="pres">
      <dgm:prSet presAssocID="{C86AF644-A202-465B-986C-F66F4C0A09FE}" presName="dummy" presStyleCnt="0"/>
      <dgm:spPr/>
    </dgm:pt>
    <dgm:pt modelId="{607E6A0A-3655-4CA6-91D8-44B285A4941A}" type="pres">
      <dgm:prSet presAssocID="{FD225BFA-EC92-4709-8193-75F266C9714F}" presName="sibTrans" presStyleLbl="sibTrans2D1" presStyleIdx="2" presStyleCnt="4"/>
      <dgm:spPr/>
      <dgm:t>
        <a:bodyPr/>
        <a:lstStyle/>
        <a:p>
          <a:endParaRPr lang="en-US"/>
        </a:p>
      </dgm:t>
    </dgm:pt>
    <dgm:pt modelId="{819BC320-0E3F-4F15-A919-57F70CA02FCD}" type="pres">
      <dgm:prSet presAssocID="{ABCADF7A-7ED1-44EC-B608-BFA2456D0BF1}" presName="node" presStyleLbl="node1" presStyleIdx="3" presStyleCnt="4">
        <dgm:presLayoutVars>
          <dgm:bulletEnabled val="1"/>
        </dgm:presLayoutVars>
      </dgm:prSet>
      <dgm:spPr/>
      <dgm:t>
        <a:bodyPr/>
        <a:lstStyle/>
        <a:p>
          <a:endParaRPr lang="en-US"/>
        </a:p>
      </dgm:t>
    </dgm:pt>
    <dgm:pt modelId="{46156E6F-80BF-4EEB-9889-1CA1A20B7461}" type="pres">
      <dgm:prSet presAssocID="{ABCADF7A-7ED1-44EC-B608-BFA2456D0BF1}" presName="dummy" presStyleCnt="0"/>
      <dgm:spPr/>
    </dgm:pt>
    <dgm:pt modelId="{0DD71EEF-493C-4E91-89BE-3AD922D5DFEC}" type="pres">
      <dgm:prSet presAssocID="{550C664F-08C6-4AB0-A8BA-427258162553}" presName="sibTrans" presStyleLbl="sibTrans2D1" presStyleIdx="3" presStyleCnt="4"/>
      <dgm:spPr/>
      <dgm:t>
        <a:bodyPr/>
        <a:lstStyle/>
        <a:p>
          <a:endParaRPr lang="en-US"/>
        </a:p>
      </dgm:t>
    </dgm:pt>
  </dgm:ptLst>
  <dgm:cxnLst>
    <dgm:cxn modelId="{9426A0FF-575B-4451-AC2F-24F426AAFB4C}" srcId="{0AA34E75-C871-4636-82AC-E87B52167F2D}" destId="{ABCADF7A-7ED1-44EC-B608-BFA2456D0BF1}" srcOrd="3" destOrd="0" parTransId="{8A1E2C0D-A1DE-4345-9535-20746F249212}" sibTransId="{550C664F-08C6-4AB0-A8BA-427258162553}"/>
    <dgm:cxn modelId="{671463A1-BD77-4E7B-8641-51B69E711DE6}" srcId="{0AA34E75-C871-4636-82AC-E87B52167F2D}" destId="{053550CC-D558-47D3-BB85-AEC146FC1E73}" srcOrd="1" destOrd="0" parTransId="{EEAEC8F7-C456-4B17-A39A-8C9F0CE7FF7F}" sibTransId="{274A1F7C-FF7D-49DF-BC19-A31740450024}"/>
    <dgm:cxn modelId="{181659CF-E9B3-4369-BB92-38A8A99F9E4D}" type="presOf" srcId="{0AA34E75-C871-4636-82AC-E87B52167F2D}" destId="{E6AF0A74-5C53-4808-8A77-31B80B0E5BF6}" srcOrd="0" destOrd="0" presId="urn:microsoft.com/office/officeart/2005/8/layout/radial6"/>
    <dgm:cxn modelId="{A154A5B9-5EC8-471A-96F8-FE21466BD2C0}" srcId="{0AA34E75-C871-4636-82AC-E87B52167F2D}" destId="{C86AF644-A202-465B-986C-F66F4C0A09FE}" srcOrd="2" destOrd="0" parTransId="{C779C0AF-D271-4A58-BB19-C35BD8C60CE1}" sibTransId="{FD225BFA-EC92-4709-8193-75F266C9714F}"/>
    <dgm:cxn modelId="{7D84E562-5B2E-42A5-BE6C-5D833A06560B}" type="presOf" srcId="{AC3E7205-C590-4C12-9D02-2D2D91E25E73}" destId="{21E2B31A-E4B2-4ECF-88AA-8FCC85E6F254}" srcOrd="0" destOrd="0" presId="urn:microsoft.com/office/officeart/2005/8/layout/radial6"/>
    <dgm:cxn modelId="{A8AB228C-BD93-45BD-90E4-429A3AD26D74}" type="presOf" srcId="{C86AF644-A202-465B-986C-F66F4C0A09FE}" destId="{585FE9A8-D8F9-48B3-BD89-BCB8D40C3B62}" srcOrd="0" destOrd="0" presId="urn:microsoft.com/office/officeart/2005/8/layout/radial6"/>
    <dgm:cxn modelId="{C18F71FA-DC64-4EB1-AB13-52CAC458D2C6}" type="presOf" srcId="{550C664F-08C6-4AB0-A8BA-427258162553}" destId="{0DD71EEF-493C-4E91-89BE-3AD922D5DFEC}" srcOrd="0" destOrd="0" presId="urn:microsoft.com/office/officeart/2005/8/layout/radial6"/>
    <dgm:cxn modelId="{F244A825-5C7E-4862-A3BE-251E91C58BDE}" type="presOf" srcId="{053550CC-D558-47D3-BB85-AEC146FC1E73}" destId="{18949E23-5716-41EE-8482-AD899487C22A}" srcOrd="0" destOrd="0" presId="urn:microsoft.com/office/officeart/2005/8/layout/radial6"/>
    <dgm:cxn modelId="{3417AD69-EAA2-43F0-8528-859C472288BF}" srcId="{0AA34E75-C871-4636-82AC-E87B52167F2D}" destId="{AC3E7205-C590-4C12-9D02-2D2D91E25E73}" srcOrd="0" destOrd="0" parTransId="{C72E16C8-A3A3-4D61-BA9F-136C8BBE749A}" sibTransId="{188A0AD8-3361-466A-980F-FD629CABEA5D}"/>
    <dgm:cxn modelId="{8C4FA2D3-5329-4E2F-9144-E75945531BEF}" type="presOf" srcId="{FD225BFA-EC92-4709-8193-75F266C9714F}" destId="{607E6A0A-3655-4CA6-91D8-44B285A4941A}" srcOrd="0" destOrd="0" presId="urn:microsoft.com/office/officeart/2005/8/layout/radial6"/>
    <dgm:cxn modelId="{17C64B6D-56DE-46DF-B68B-5108C4D9B4DD}" type="presOf" srcId="{188A0AD8-3361-466A-980F-FD629CABEA5D}" destId="{C09C0B9D-C626-4352-937F-E565C32A1F1A}" srcOrd="0" destOrd="0" presId="urn:microsoft.com/office/officeart/2005/8/layout/radial6"/>
    <dgm:cxn modelId="{7C68D9D9-539E-4E22-A658-CD7109B1DA81}" type="presOf" srcId="{274A1F7C-FF7D-49DF-BC19-A31740450024}" destId="{47906407-956C-4DBE-95F5-60B3E34737A1}" srcOrd="0" destOrd="0" presId="urn:microsoft.com/office/officeart/2005/8/layout/radial6"/>
    <dgm:cxn modelId="{D52DBB4B-8AF8-4817-A23C-9CC9E10AB301}" type="presOf" srcId="{78A7C5B0-5227-4C8B-AA01-92D448A818AF}" destId="{DA4DB111-7C98-44ED-BC7C-C91D7DDAE81E}" srcOrd="0" destOrd="0" presId="urn:microsoft.com/office/officeart/2005/8/layout/radial6"/>
    <dgm:cxn modelId="{FABB030A-DA65-4480-869B-6889F4987BC8}" type="presOf" srcId="{ABCADF7A-7ED1-44EC-B608-BFA2456D0BF1}" destId="{819BC320-0E3F-4F15-A919-57F70CA02FCD}" srcOrd="0" destOrd="0" presId="urn:microsoft.com/office/officeart/2005/8/layout/radial6"/>
    <dgm:cxn modelId="{650CFF69-2CB2-4304-8E6F-0C50330F4E83}" srcId="{78A7C5B0-5227-4C8B-AA01-92D448A818AF}" destId="{0AA34E75-C871-4636-82AC-E87B52167F2D}" srcOrd="0" destOrd="0" parTransId="{7951B0F9-C179-4EF5-82AB-9C0960BAD989}" sibTransId="{D4C38F3D-FB10-4FFF-B562-EB61B4FD0556}"/>
    <dgm:cxn modelId="{6D827F3B-BEF1-4155-BF7A-DB1399029E86}" type="presParOf" srcId="{DA4DB111-7C98-44ED-BC7C-C91D7DDAE81E}" destId="{E6AF0A74-5C53-4808-8A77-31B80B0E5BF6}" srcOrd="0" destOrd="0" presId="urn:microsoft.com/office/officeart/2005/8/layout/radial6"/>
    <dgm:cxn modelId="{ED6EE3CC-507E-423F-B96A-137F22CEE744}" type="presParOf" srcId="{DA4DB111-7C98-44ED-BC7C-C91D7DDAE81E}" destId="{21E2B31A-E4B2-4ECF-88AA-8FCC85E6F254}" srcOrd="1" destOrd="0" presId="urn:microsoft.com/office/officeart/2005/8/layout/radial6"/>
    <dgm:cxn modelId="{EDA49124-EE25-4F5D-9201-66924AD59C42}" type="presParOf" srcId="{DA4DB111-7C98-44ED-BC7C-C91D7DDAE81E}" destId="{A740D28C-C6E5-4D3D-829E-B2E72DEC6932}" srcOrd="2" destOrd="0" presId="urn:microsoft.com/office/officeart/2005/8/layout/radial6"/>
    <dgm:cxn modelId="{A926FAB9-6504-4350-BCD2-160EA370911F}" type="presParOf" srcId="{DA4DB111-7C98-44ED-BC7C-C91D7DDAE81E}" destId="{C09C0B9D-C626-4352-937F-E565C32A1F1A}" srcOrd="3" destOrd="0" presId="urn:microsoft.com/office/officeart/2005/8/layout/radial6"/>
    <dgm:cxn modelId="{CA35D5A9-32D2-4009-BBCC-030B5FF96233}" type="presParOf" srcId="{DA4DB111-7C98-44ED-BC7C-C91D7DDAE81E}" destId="{18949E23-5716-41EE-8482-AD899487C22A}" srcOrd="4" destOrd="0" presId="urn:microsoft.com/office/officeart/2005/8/layout/radial6"/>
    <dgm:cxn modelId="{D7907ABC-79C9-40BA-A19A-F31907A1051F}" type="presParOf" srcId="{DA4DB111-7C98-44ED-BC7C-C91D7DDAE81E}" destId="{22544C63-152D-4BA0-B4E1-6E36758E97BB}" srcOrd="5" destOrd="0" presId="urn:microsoft.com/office/officeart/2005/8/layout/radial6"/>
    <dgm:cxn modelId="{8C7FF5DD-F9CF-4828-A6C7-3DC6FA66D059}" type="presParOf" srcId="{DA4DB111-7C98-44ED-BC7C-C91D7DDAE81E}" destId="{47906407-956C-4DBE-95F5-60B3E34737A1}" srcOrd="6" destOrd="0" presId="urn:microsoft.com/office/officeart/2005/8/layout/radial6"/>
    <dgm:cxn modelId="{9D804833-CD34-40D1-A08E-EF3CC996106C}" type="presParOf" srcId="{DA4DB111-7C98-44ED-BC7C-C91D7DDAE81E}" destId="{585FE9A8-D8F9-48B3-BD89-BCB8D40C3B62}" srcOrd="7" destOrd="0" presId="urn:microsoft.com/office/officeart/2005/8/layout/radial6"/>
    <dgm:cxn modelId="{C8DBCAEA-395B-4DF6-8E94-678DB39E0B4D}" type="presParOf" srcId="{DA4DB111-7C98-44ED-BC7C-C91D7DDAE81E}" destId="{61A87214-CB21-4889-AF91-57B4116DD7F6}" srcOrd="8" destOrd="0" presId="urn:microsoft.com/office/officeart/2005/8/layout/radial6"/>
    <dgm:cxn modelId="{6FD1CA90-1B04-4197-A9BD-3EF721CE2B4E}" type="presParOf" srcId="{DA4DB111-7C98-44ED-BC7C-C91D7DDAE81E}" destId="{607E6A0A-3655-4CA6-91D8-44B285A4941A}" srcOrd="9" destOrd="0" presId="urn:microsoft.com/office/officeart/2005/8/layout/radial6"/>
    <dgm:cxn modelId="{C377EA15-D270-47E2-85F4-4175BAF31986}" type="presParOf" srcId="{DA4DB111-7C98-44ED-BC7C-C91D7DDAE81E}" destId="{819BC320-0E3F-4F15-A919-57F70CA02FCD}" srcOrd="10" destOrd="0" presId="urn:microsoft.com/office/officeart/2005/8/layout/radial6"/>
    <dgm:cxn modelId="{7A3DE4A6-0E99-44D9-8EFE-A196F214D27D}" type="presParOf" srcId="{DA4DB111-7C98-44ED-BC7C-C91D7DDAE81E}" destId="{46156E6F-80BF-4EEB-9889-1CA1A20B7461}" srcOrd="11" destOrd="0" presId="urn:microsoft.com/office/officeart/2005/8/layout/radial6"/>
    <dgm:cxn modelId="{9E0834A1-5856-4FA2-A116-647FEB9484A1}" type="presParOf" srcId="{DA4DB111-7C98-44ED-BC7C-C91D7DDAE81E}" destId="{0DD71EEF-493C-4E91-89BE-3AD922D5DFE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1C97F8-6948-4E48-B054-2FE8A4A246DC}" type="doc">
      <dgm:prSet loTypeId="urn:microsoft.com/office/officeart/2005/8/layout/gear1" loCatId="cycle" qsTypeId="urn:microsoft.com/office/officeart/2005/8/quickstyle/simple4" qsCatId="simple" csTypeId="urn:microsoft.com/office/officeart/2005/8/colors/colorful1" csCatId="colorful" phldr="1"/>
      <dgm:spPr/>
    </dgm:pt>
    <dgm:pt modelId="{5F74AB2D-BE75-4095-A9F9-2F67BF3E8736}">
      <dgm:prSet phldrT="[Text]" custT="1"/>
      <dgm:spPr/>
      <dgm:t>
        <a:bodyPr/>
        <a:lstStyle/>
        <a:p>
          <a:r>
            <a:rPr lang="el-GR" sz="1600" b="1" dirty="0" smtClean="0">
              <a:latin typeface="Arial"/>
              <a:cs typeface="Arial"/>
            </a:rPr>
            <a:t>Πρόσβαση και Κατανομή οφελών (ΠΚΟ) - </a:t>
          </a:r>
          <a:endParaRPr lang="en-US" sz="1600" b="1" dirty="0" smtClean="0">
            <a:latin typeface="Arial"/>
            <a:cs typeface="Arial"/>
          </a:endParaRPr>
        </a:p>
        <a:p>
          <a:r>
            <a:rPr lang="en-US" sz="1600" dirty="0" smtClean="0"/>
            <a:t>ABS (Access &amp; Benefit Sharing)</a:t>
          </a:r>
          <a:endParaRPr lang="en-US" sz="1600" dirty="0"/>
        </a:p>
      </dgm:t>
    </dgm:pt>
    <dgm:pt modelId="{D4878F5B-BBC6-44B8-AB30-E598CE2D0466}" type="parTrans" cxnId="{5DA26837-6DE2-4BE5-964D-D4EA0FEB7050}">
      <dgm:prSet/>
      <dgm:spPr/>
      <dgm:t>
        <a:bodyPr/>
        <a:lstStyle/>
        <a:p>
          <a:endParaRPr lang="en-US"/>
        </a:p>
      </dgm:t>
    </dgm:pt>
    <dgm:pt modelId="{8C5F543C-ACCA-4BC5-B11D-0C2B2812F8C3}" type="sibTrans" cxnId="{5DA26837-6DE2-4BE5-964D-D4EA0FEB7050}">
      <dgm:prSet/>
      <dgm:spPr/>
      <dgm:t>
        <a:bodyPr/>
        <a:lstStyle/>
        <a:p>
          <a:endParaRPr lang="en-US"/>
        </a:p>
      </dgm:t>
    </dgm:pt>
    <dgm:pt modelId="{40FC4BAE-9554-43DD-B61C-7E5ABC7A4E29}">
      <dgm:prSet phldrT="[Text]" custT="1"/>
      <dgm:spPr/>
      <dgm:t>
        <a:bodyPr/>
        <a:lstStyle/>
        <a:p>
          <a:r>
            <a:rPr lang="el-GR" sz="1300" b="1" dirty="0" smtClean="0">
              <a:latin typeface="Arial"/>
              <a:cs typeface="Arial"/>
            </a:rPr>
            <a:t>Αμοιβαία Συμφωνηθέντες Όροι (MAT)</a:t>
          </a:r>
          <a:endParaRPr lang="en-US" sz="1300" b="1" dirty="0">
            <a:latin typeface="Arial"/>
            <a:cs typeface="Arial"/>
          </a:endParaRPr>
        </a:p>
      </dgm:t>
    </dgm:pt>
    <dgm:pt modelId="{D16F7F21-5C98-4236-B921-367635CE3CB8}" type="parTrans" cxnId="{CEC2EB48-B38F-4FCE-A2B8-2A3BCEE163D5}">
      <dgm:prSet/>
      <dgm:spPr/>
      <dgm:t>
        <a:bodyPr/>
        <a:lstStyle/>
        <a:p>
          <a:endParaRPr lang="en-US"/>
        </a:p>
      </dgm:t>
    </dgm:pt>
    <dgm:pt modelId="{0DD345F7-D25D-45CF-B416-DC70421975D6}" type="sibTrans" cxnId="{CEC2EB48-B38F-4FCE-A2B8-2A3BCEE163D5}">
      <dgm:prSet/>
      <dgm:spPr/>
      <dgm:t>
        <a:bodyPr/>
        <a:lstStyle/>
        <a:p>
          <a:endParaRPr lang="en-US"/>
        </a:p>
      </dgm:t>
    </dgm:pt>
    <dgm:pt modelId="{80F1F3F4-DB5F-45E8-9BA1-F12FEA266516}">
      <dgm:prSet phldrT="[Text]" custT="1"/>
      <dgm:spPr/>
      <dgm:t>
        <a:bodyPr/>
        <a:lstStyle/>
        <a:p>
          <a:r>
            <a:rPr lang="el-GR" sz="1500" b="1" dirty="0" smtClean="0">
              <a:latin typeface="Arial"/>
              <a:cs typeface="Arial"/>
            </a:rPr>
            <a:t>Πρόσβαση μετά από συναίνεση (PIC)</a:t>
          </a:r>
          <a:endParaRPr lang="en-US" sz="1500" b="1" dirty="0">
            <a:latin typeface="Arial"/>
            <a:cs typeface="Arial"/>
          </a:endParaRPr>
        </a:p>
      </dgm:t>
    </dgm:pt>
    <dgm:pt modelId="{4E9BBBBB-FFB1-43CA-A581-7196EA3E72BC}" type="parTrans" cxnId="{5BF3DCE9-74FD-4726-9FBD-6BDD89BC8E8E}">
      <dgm:prSet/>
      <dgm:spPr/>
      <dgm:t>
        <a:bodyPr/>
        <a:lstStyle/>
        <a:p>
          <a:endParaRPr lang="en-US"/>
        </a:p>
      </dgm:t>
    </dgm:pt>
    <dgm:pt modelId="{88F16F48-A404-426B-B8DC-226F7574F915}" type="sibTrans" cxnId="{5BF3DCE9-74FD-4726-9FBD-6BDD89BC8E8E}">
      <dgm:prSet/>
      <dgm:spPr/>
      <dgm:t>
        <a:bodyPr/>
        <a:lstStyle/>
        <a:p>
          <a:endParaRPr lang="en-US"/>
        </a:p>
      </dgm:t>
    </dgm:pt>
    <dgm:pt modelId="{1443F633-AD14-4064-81B3-09A365469148}" type="pres">
      <dgm:prSet presAssocID="{0E1C97F8-6948-4E48-B054-2FE8A4A246DC}" presName="composite" presStyleCnt="0">
        <dgm:presLayoutVars>
          <dgm:chMax val="3"/>
          <dgm:animLvl val="lvl"/>
          <dgm:resizeHandles val="exact"/>
        </dgm:presLayoutVars>
      </dgm:prSet>
      <dgm:spPr/>
    </dgm:pt>
    <dgm:pt modelId="{02416898-003B-47FB-A816-2552670B387F}" type="pres">
      <dgm:prSet presAssocID="{5F74AB2D-BE75-4095-A9F9-2F67BF3E8736}" presName="gear1" presStyleLbl="node1" presStyleIdx="0" presStyleCnt="3">
        <dgm:presLayoutVars>
          <dgm:chMax val="1"/>
          <dgm:bulletEnabled val="1"/>
        </dgm:presLayoutVars>
      </dgm:prSet>
      <dgm:spPr/>
      <dgm:t>
        <a:bodyPr/>
        <a:lstStyle/>
        <a:p>
          <a:endParaRPr lang="en-US"/>
        </a:p>
      </dgm:t>
    </dgm:pt>
    <dgm:pt modelId="{B60383D9-40F0-4D38-A4FE-ACA1D5F1DD0D}" type="pres">
      <dgm:prSet presAssocID="{5F74AB2D-BE75-4095-A9F9-2F67BF3E8736}" presName="gear1srcNode" presStyleLbl="node1" presStyleIdx="0" presStyleCnt="3"/>
      <dgm:spPr/>
      <dgm:t>
        <a:bodyPr/>
        <a:lstStyle/>
        <a:p>
          <a:endParaRPr lang="en-US"/>
        </a:p>
      </dgm:t>
    </dgm:pt>
    <dgm:pt modelId="{BFD10B66-4C2A-474D-9C35-3B2B12E0A153}" type="pres">
      <dgm:prSet presAssocID="{5F74AB2D-BE75-4095-A9F9-2F67BF3E8736}" presName="gear1dstNode" presStyleLbl="node1" presStyleIdx="0" presStyleCnt="3"/>
      <dgm:spPr/>
      <dgm:t>
        <a:bodyPr/>
        <a:lstStyle/>
        <a:p>
          <a:endParaRPr lang="en-US"/>
        </a:p>
      </dgm:t>
    </dgm:pt>
    <dgm:pt modelId="{E5198C07-5BA3-48B4-8DA8-BB3C63451B9B}" type="pres">
      <dgm:prSet presAssocID="{40FC4BAE-9554-43DD-B61C-7E5ABC7A4E29}" presName="gear2" presStyleLbl="node1" presStyleIdx="1" presStyleCnt="3" custScaleX="143090" custScaleY="125001" custLinFactNeighborX="-8333" custLinFactNeighborY="15833">
        <dgm:presLayoutVars>
          <dgm:chMax val="1"/>
          <dgm:bulletEnabled val="1"/>
        </dgm:presLayoutVars>
      </dgm:prSet>
      <dgm:spPr/>
      <dgm:t>
        <a:bodyPr/>
        <a:lstStyle/>
        <a:p>
          <a:endParaRPr lang="en-US"/>
        </a:p>
      </dgm:t>
    </dgm:pt>
    <dgm:pt modelId="{B1C31940-6625-41B9-8C03-51BA0A55DC4F}" type="pres">
      <dgm:prSet presAssocID="{40FC4BAE-9554-43DD-B61C-7E5ABC7A4E29}" presName="gear2srcNode" presStyleLbl="node1" presStyleIdx="1" presStyleCnt="3"/>
      <dgm:spPr/>
      <dgm:t>
        <a:bodyPr/>
        <a:lstStyle/>
        <a:p>
          <a:endParaRPr lang="en-US"/>
        </a:p>
      </dgm:t>
    </dgm:pt>
    <dgm:pt modelId="{7AA15EAB-9A1D-4B4E-9865-3EE979A87D92}" type="pres">
      <dgm:prSet presAssocID="{40FC4BAE-9554-43DD-B61C-7E5ABC7A4E29}" presName="gear2dstNode" presStyleLbl="node1" presStyleIdx="1" presStyleCnt="3"/>
      <dgm:spPr/>
      <dgm:t>
        <a:bodyPr/>
        <a:lstStyle/>
        <a:p>
          <a:endParaRPr lang="en-US"/>
        </a:p>
      </dgm:t>
    </dgm:pt>
    <dgm:pt modelId="{BD2A0860-83DC-46E8-897B-278C568FA30F}" type="pres">
      <dgm:prSet presAssocID="{80F1F3F4-DB5F-45E8-9BA1-F12FEA266516}" presName="gear3" presStyleLbl="node1" presStyleIdx="2" presStyleCnt="3" custScaleX="121414" custScaleY="116466" custLinFactNeighborX="-57" custLinFactNeighborY="-10417"/>
      <dgm:spPr/>
      <dgm:t>
        <a:bodyPr/>
        <a:lstStyle/>
        <a:p>
          <a:endParaRPr lang="en-US"/>
        </a:p>
      </dgm:t>
    </dgm:pt>
    <dgm:pt modelId="{DA2C9449-9261-491F-970E-39F7BEFBBFDC}" type="pres">
      <dgm:prSet presAssocID="{80F1F3F4-DB5F-45E8-9BA1-F12FEA266516}" presName="gear3tx" presStyleLbl="node1" presStyleIdx="2" presStyleCnt="3">
        <dgm:presLayoutVars>
          <dgm:chMax val="1"/>
          <dgm:bulletEnabled val="1"/>
        </dgm:presLayoutVars>
      </dgm:prSet>
      <dgm:spPr/>
      <dgm:t>
        <a:bodyPr/>
        <a:lstStyle/>
        <a:p>
          <a:endParaRPr lang="en-US"/>
        </a:p>
      </dgm:t>
    </dgm:pt>
    <dgm:pt modelId="{0D444996-AEAD-4A95-98DF-C6C9A9567317}" type="pres">
      <dgm:prSet presAssocID="{80F1F3F4-DB5F-45E8-9BA1-F12FEA266516}" presName="gear3srcNode" presStyleLbl="node1" presStyleIdx="2" presStyleCnt="3"/>
      <dgm:spPr/>
      <dgm:t>
        <a:bodyPr/>
        <a:lstStyle/>
        <a:p>
          <a:endParaRPr lang="en-US"/>
        </a:p>
      </dgm:t>
    </dgm:pt>
    <dgm:pt modelId="{3F1ADF3E-F6EA-4020-84A7-D665932FC920}" type="pres">
      <dgm:prSet presAssocID="{80F1F3F4-DB5F-45E8-9BA1-F12FEA266516}" presName="gear3dstNode" presStyleLbl="node1" presStyleIdx="2" presStyleCnt="3"/>
      <dgm:spPr/>
      <dgm:t>
        <a:bodyPr/>
        <a:lstStyle/>
        <a:p>
          <a:endParaRPr lang="en-US"/>
        </a:p>
      </dgm:t>
    </dgm:pt>
    <dgm:pt modelId="{11A8A44F-295E-4CCE-93C8-47B01A4BA973}" type="pres">
      <dgm:prSet presAssocID="{8C5F543C-ACCA-4BC5-B11D-0C2B2812F8C3}" presName="connector1" presStyleLbl="sibTrans2D1" presStyleIdx="0" presStyleCnt="3"/>
      <dgm:spPr/>
      <dgm:t>
        <a:bodyPr/>
        <a:lstStyle/>
        <a:p>
          <a:endParaRPr lang="en-US"/>
        </a:p>
      </dgm:t>
    </dgm:pt>
    <dgm:pt modelId="{433F4F49-D7E8-4827-A871-A86C630AAB94}" type="pres">
      <dgm:prSet presAssocID="{0DD345F7-D25D-45CF-B416-DC70421975D6}" presName="connector2" presStyleLbl="sibTrans2D1" presStyleIdx="1" presStyleCnt="3"/>
      <dgm:spPr/>
      <dgm:t>
        <a:bodyPr/>
        <a:lstStyle/>
        <a:p>
          <a:endParaRPr lang="en-US"/>
        </a:p>
      </dgm:t>
    </dgm:pt>
    <dgm:pt modelId="{8269EA21-B256-4E6A-8984-36D161A1E5B1}" type="pres">
      <dgm:prSet presAssocID="{88F16F48-A404-426B-B8DC-226F7574F915}" presName="connector3" presStyleLbl="sibTrans2D1" presStyleIdx="2" presStyleCnt="3"/>
      <dgm:spPr/>
      <dgm:t>
        <a:bodyPr/>
        <a:lstStyle/>
        <a:p>
          <a:endParaRPr lang="en-US"/>
        </a:p>
      </dgm:t>
    </dgm:pt>
  </dgm:ptLst>
  <dgm:cxnLst>
    <dgm:cxn modelId="{8119452F-9828-4588-AE89-E6563E56CA69}" type="presOf" srcId="{80F1F3F4-DB5F-45E8-9BA1-F12FEA266516}" destId="{BD2A0860-83DC-46E8-897B-278C568FA30F}" srcOrd="0" destOrd="0" presId="urn:microsoft.com/office/officeart/2005/8/layout/gear1"/>
    <dgm:cxn modelId="{10109008-BD38-4F2B-83AB-4EAE4D8B33C9}" type="presOf" srcId="{8C5F543C-ACCA-4BC5-B11D-0C2B2812F8C3}" destId="{11A8A44F-295E-4CCE-93C8-47B01A4BA973}" srcOrd="0" destOrd="0" presId="urn:microsoft.com/office/officeart/2005/8/layout/gear1"/>
    <dgm:cxn modelId="{149523B6-56AB-48D7-94AF-73EE83C5579A}" type="presOf" srcId="{80F1F3F4-DB5F-45E8-9BA1-F12FEA266516}" destId="{0D444996-AEAD-4A95-98DF-C6C9A9567317}" srcOrd="2" destOrd="0" presId="urn:microsoft.com/office/officeart/2005/8/layout/gear1"/>
    <dgm:cxn modelId="{5DE94AFD-8D43-4234-B587-42C44564B8BD}" type="presOf" srcId="{40FC4BAE-9554-43DD-B61C-7E5ABC7A4E29}" destId="{B1C31940-6625-41B9-8C03-51BA0A55DC4F}" srcOrd="1" destOrd="0" presId="urn:microsoft.com/office/officeart/2005/8/layout/gear1"/>
    <dgm:cxn modelId="{1F23BB60-05A2-4AE4-B868-9C176EA9875F}" type="presOf" srcId="{80F1F3F4-DB5F-45E8-9BA1-F12FEA266516}" destId="{DA2C9449-9261-491F-970E-39F7BEFBBFDC}" srcOrd="1" destOrd="0" presId="urn:microsoft.com/office/officeart/2005/8/layout/gear1"/>
    <dgm:cxn modelId="{F78BC276-BB46-473E-B7AD-E9A47F752167}" type="presOf" srcId="{5F74AB2D-BE75-4095-A9F9-2F67BF3E8736}" destId="{02416898-003B-47FB-A816-2552670B387F}" srcOrd="0" destOrd="0" presId="urn:microsoft.com/office/officeart/2005/8/layout/gear1"/>
    <dgm:cxn modelId="{A8EB865C-F9AD-4A23-8A41-3A1D387D320E}" type="presOf" srcId="{80F1F3F4-DB5F-45E8-9BA1-F12FEA266516}" destId="{3F1ADF3E-F6EA-4020-84A7-D665932FC920}" srcOrd="3" destOrd="0" presId="urn:microsoft.com/office/officeart/2005/8/layout/gear1"/>
    <dgm:cxn modelId="{C6E5A2B3-F8A5-4891-87ED-81FD15605187}" type="presOf" srcId="{5F74AB2D-BE75-4095-A9F9-2F67BF3E8736}" destId="{B60383D9-40F0-4D38-A4FE-ACA1D5F1DD0D}" srcOrd="1" destOrd="0" presId="urn:microsoft.com/office/officeart/2005/8/layout/gear1"/>
    <dgm:cxn modelId="{CEC2EB48-B38F-4FCE-A2B8-2A3BCEE163D5}" srcId="{0E1C97F8-6948-4E48-B054-2FE8A4A246DC}" destId="{40FC4BAE-9554-43DD-B61C-7E5ABC7A4E29}" srcOrd="1" destOrd="0" parTransId="{D16F7F21-5C98-4236-B921-367635CE3CB8}" sibTransId="{0DD345F7-D25D-45CF-B416-DC70421975D6}"/>
    <dgm:cxn modelId="{486EF3D7-7C47-48C0-9523-563A96706EA7}" type="presOf" srcId="{88F16F48-A404-426B-B8DC-226F7574F915}" destId="{8269EA21-B256-4E6A-8984-36D161A1E5B1}" srcOrd="0" destOrd="0" presId="urn:microsoft.com/office/officeart/2005/8/layout/gear1"/>
    <dgm:cxn modelId="{3362BCAB-B448-44FF-8C5D-8F45ABD7C849}" type="presOf" srcId="{0DD345F7-D25D-45CF-B416-DC70421975D6}" destId="{433F4F49-D7E8-4827-A871-A86C630AAB94}" srcOrd="0" destOrd="0" presId="urn:microsoft.com/office/officeart/2005/8/layout/gear1"/>
    <dgm:cxn modelId="{DA6B31D5-9637-4AC8-8858-048127287834}" type="presOf" srcId="{40FC4BAE-9554-43DD-B61C-7E5ABC7A4E29}" destId="{E5198C07-5BA3-48B4-8DA8-BB3C63451B9B}" srcOrd="0" destOrd="0" presId="urn:microsoft.com/office/officeart/2005/8/layout/gear1"/>
    <dgm:cxn modelId="{5BF3DCE9-74FD-4726-9FBD-6BDD89BC8E8E}" srcId="{0E1C97F8-6948-4E48-B054-2FE8A4A246DC}" destId="{80F1F3F4-DB5F-45E8-9BA1-F12FEA266516}" srcOrd="2" destOrd="0" parTransId="{4E9BBBBB-FFB1-43CA-A581-7196EA3E72BC}" sibTransId="{88F16F48-A404-426B-B8DC-226F7574F915}"/>
    <dgm:cxn modelId="{A1BDA265-5B35-467D-AEAB-A5C9919FB58D}" type="presOf" srcId="{0E1C97F8-6948-4E48-B054-2FE8A4A246DC}" destId="{1443F633-AD14-4064-81B3-09A365469148}" srcOrd="0" destOrd="0" presId="urn:microsoft.com/office/officeart/2005/8/layout/gear1"/>
    <dgm:cxn modelId="{5DA26837-6DE2-4BE5-964D-D4EA0FEB7050}" srcId="{0E1C97F8-6948-4E48-B054-2FE8A4A246DC}" destId="{5F74AB2D-BE75-4095-A9F9-2F67BF3E8736}" srcOrd="0" destOrd="0" parTransId="{D4878F5B-BBC6-44B8-AB30-E598CE2D0466}" sibTransId="{8C5F543C-ACCA-4BC5-B11D-0C2B2812F8C3}"/>
    <dgm:cxn modelId="{3BF5BF46-35AF-42A6-90BF-9EB6D9032E7A}" type="presOf" srcId="{40FC4BAE-9554-43DD-B61C-7E5ABC7A4E29}" destId="{7AA15EAB-9A1D-4B4E-9865-3EE979A87D92}" srcOrd="2" destOrd="0" presId="urn:microsoft.com/office/officeart/2005/8/layout/gear1"/>
    <dgm:cxn modelId="{40B90C1F-88DE-4162-996D-7F14D83EA985}" type="presOf" srcId="{5F74AB2D-BE75-4095-A9F9-2F67BF3E8736}" destId="{BFD10B66-4C2A-474D-9C35-3B2B12E0A153}" srcOrd="2" destOrd="0" presId="urn:microsoft.com/office/officeart/2005/8/layout/gear1"/>
    <dgm:cxn modelId="{5878346B-2B4D-4FCD-BACE-949D173D900B}" type="presParOf" srcId="{1443F633-AD14-4064-81B3-09A365469148}" destId="{02416898-003B-47FB-A816-2552670B387F}" srcOrd="0" destOrd="0" presId="urn:microsoft.com/office/officeart/2005/8/layout/gear1"/>
    <dgm:cxn modelId="{EB348988-CF66-4A03-83C0-DBA119D2A242}" type="presParOf" srcId="{1443F633-AD14-4064-81B3-09A365469148}" destId="{B60383D9-40F0-4D38-A4FE-ACA1D5F1DD0D}" srcOrd="1" destOrd="0" presId="urn:microsoft.com/office/officeart/2005/8/layout/gear1"/>
    <dgm:cxn modelId="{4C567D1D-5F73-4DD6-8D68-37004DFCD5D8}" type="presParOf" srcId="{1443F633-AD14-4064-81B3-09A365469148}" destId="{BFD10B66-4C2A-474D-9C35-3B2B12E0A153}" srcOrd="2" destOrd="0" presId="urn:microsoft.com/office/officeart/2005/8/layout/gear1"/>
    <dgm:cxn modelId="{997517AC-EDDE-4641-84F8-906D40EA26EA}" type="presParOf" srcId="{1443F633-AD14-4064-81B3-09A365469148}" destId="{E5198C07-5BA3-48B4-8DA8-BB3C63451B9B}" srcOrd="3" destOrd="0" presId="urn:microsoft.com/office/officeart/2005/8/layout/gear1"/>
    <dgm:cxn modelId="{F6D9C630-22DB-48F2-AF30-D412A4FA3F45}" type="presParOf" srcId="{1443F633-AD14-4064-81B3-09A365469148}" destId="{B1C31940-6625-41B9-8C03-51BA0A55DC4F}" srcOrd="4" destOrd="0" presId="urn:microsoft.com/office/officeart/2005/8/layout/gear1"/>
    <dgm:cxn modelId="{43A40A89-98EC-4FA0-8277-30C8AA59527D}" type="presParOf" srcId="{1443F633-AD14-4064-81B3-09A365469148}" destId="{7AA15EAB-9A1D-4B4E-9865-3EE979A87D92}" srcOrd="5" destOrd="0" presId="urn:microsoft.com/office/officeart/2005/8/layout/gear1"/>
    <dgm:cxn modelId="{48217E7B-2190-441D-9E6F-3E6FC8977126}" type="presParOf" srcId="{1443F633-AD14-4064-81B3-09A365469148}" destId="{BD2A0860-83DC-46E8-897B-278C568FA30F}" srcOrd="6" destOrd="0" presId="urn:microsoft.com/office/officeart/2005/8/layout/gear1"/>
    <dgm:cxn modelId="{CCCFE284-FE16-423C-A5FC-4BCC7F2548D3}" type="presParOf" srcId="{1443F633-AD14-4064-81B3-09A365469148}" destId="{DA2C9449-9261-491F-970E-39F7BEFBBFDC}" srcOrd="7" destOrd="0" presId="urn:microsoft.com/office/officeart/2005/8/layout/gear1"/>
    <dgm:cxn modelId="{D86963BF-957A-4FD5-A2E2-AE2F7FAB45CC}" type="presParOf" srcId="{1443F633-AD14-4064-81B3-09A365469148}" destId="{0D444996-AEAD-4A95-98DF-C6C9A9567317}" srcOrd="8" destOrd="0" presId="urn:microsoft.com/office/officeart/2005/8/layout/gear1"/>
    <dgm:cxn modelId="{18BE038E-2B8A-4F0B-A7FB-EF93CBB507FF}" type="presParOf" srcId="{1443F633-AD14-4064-81B3-09A365469148}" destId="{3F1ADF3E-F6EA-4020-84A7-D665932FC920}" srcOrd="9" destOrd="0" presId="urn:microsoft.com/office/officeart/2005/8/layout/gear1"/>
    <dgm:cxn modelId="{3DCC98A5-2119-4D9F-BBF5-AC257FFDA826}" type="presParOf" srcId="{1443F633-AD14-4064-81B3-09A365469148}" destId="{11A8A44F-295E-4CCE-93C8-47B01A4BA973}" srcOrd="10" destOrd="0" presId="urn:microsoft.com/office/officeart/2005/8/layout/gear1"/>
    <dgm:cxn modelId="{0DE77A36-FF00-4CE8-805B-0E9C3EF1F675}" type="presParOf" srcId="{1443F633-AD14-4064-81B3-09A365469148}" destId="{433F4F49-D7E8-4827-A871-A86C630AAB94}" srcOrd="11" destOrd="0" presId="urn:microsoft.com/office/officeart/2005/8/layout/gear1"/>
    <dgm:cxn modelId="{E3A5C580-31A5-4778-8EB2-E449F2EF1981}" type="presParOf" srcId="{1443F633-AD14-4064-81B3-09A365469148}" destId="{8269EA21-B256-4E6A-8984-36D161A1E5B1}"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299D7E-296B-454F-A2B4-EFE5249AD27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E847F37-8030-4604-9C01-063D748291B3}">
      <dgm:prSet phldrT="[Text]" custT="1"/>
      <dgm:spPr/>
      <dgm:t>
        <a:bodyPr/>
        <a:lstStyle/>
        <a:p>
          <a:r>
            <a:rPr lang="el-GR" sz="1800" b="1" dirty="0" smtClean="0">
              <a:solidFill>
                <a:srgbClr val="FFFF00"/>
              </a:solidFill>
              <a:latin typeface="Arial"/>
              <a:cs typeface="Arial"/>
            </a:rPr>
            <a:t>ΠΕΔΙΟ ΕΦΑΡΜΟΓΗΣ</a:t>
          </a:r>
        </a:p>
        <a:p>
          <a:r>
            <a:rPr lang="el-GR" sz="1800" b="1" dirty="0" smtClean="0">
              <a:solidFill>
                <a:srgbClr val="FFFF00"/>
              </a:solidFill>
              <a:latin typeface="Arial"/>
              <a:cs typeface="Arial"/>
            </a:rPr>
            <a:t>ΑΡΘΡΟ 2 </a:t>
          </a:r>
          <a:endParaRPr lang="el-GR" sz="1800" dirty="0">
            <a:latin typeface="Arial"/>
            <a:cs typeface="Arial"/>
          </a:endParaRPr>
        </a:p>
      </dgm:t>
    </dgm:pt>
    <dgm:pt modelId="{58ECABD8-4AAC-4E7C-B072-94DB3DCB9EC6}" type="parTrans" cxnId="{FC148DEC-FD0A-4451-8DE9-F7FC69A33068}">
      <dgm:prSet/>
      <dgm:spPr/>
      <dgm:t>
        <a:bodyPr/>
        <a:lstStyle/>
        <a:p>
          <a:endParaRPr lang="el-GR"/>
        </a:p>
      </dgm:t>
    </dgm:pt>
    <dgm:pt modelId="{29CF6378-3D09-4EA3-8472-2D7FCD676723}" type="sibTrans" cxnId="{FC148DEC-FD0A-4451-8DE9-F7FC69A33068}">
      <dgm:prSet/>
      <dgm:spPr/>
      <dgm:t>
        <a:bodyPr/>
        <a:lstStyle/>
        <a:p>
          <a:endParaRPr lang="el-GR"/>
        </a:p>
      </dgm:t>
    </dgm:pt>
    <dgm:pt modelId="{9A06237F-817A-444C-9461-F94683A75BC0}">
      <dgm:prSet phldrT="[Text]" custT="1"/>
      <dgm:spPr/>
      <dgm:t>
        <a:bodyPr/>
        <a:lstStyle/>
        <a:p>
          <a:r>
            <a:rPr lang="el-GR" sz="1800" dirty="0" smtClean="0">
              <a:latin typeface="Arial"/>
              <a:cs typeface="Arial"/>
            </a:rPr>
            <a:t>πεδίο εφαρμογής του Πρωτοκόλλου δεν είναι μόνον οι γενετικοί πόροι αλλά </a:t>
          </a:r>
          <a:r>
            <a:rPr lang="el-GR" sz="1800" b="1" dirty="0" smtClean="0">
              <a:latin typeface="Arial"/>
              <a:cs typeface="Arial"/>
            </a:rPr>
            <a:t>και τα </a:t>
          </a:r>
          <a:r>
            <a:rPr lang="el-GR" sz="1800" b="1" i="1" dirty="0" smtClean="0">
              <a:latin typeface="Arial"/>
              <a:cs typeface="Arial"/>
            </a:rPr>
            <a:t>παράγωγά τους</a:t>
          </a:r>
          <a:r>
            <a:rPr lang="el-GR" sz="1800" b="1" dirty="0" smtClean="0">
              <a:latin typeface="Arial"/>
              <a:cs typeface="Arial"/>
            </a:rPr>
            <a:t> </a:t>
          </a:r>
          <a:r>
            <a:rPr lang="el-GR" sz="1800" dirty="0" smtClean="0">
              <a:latin typeface="Arial"/>
              <a:cs typeface="Arial"/>
            </a:rPr>
            <a:t>(αρ. 2 Πρωτοκόλλου), τα οποία συνήθως είναι πηγή περισσότερων οφελών. </a:t>
          </a:r>
          <a:endParaRPr lang="el-GR" sz="1800" dirty="0">
            <a:solidFill>
              <a:schemeClr val="bg1"/>
            </a:solidFill>
            <a:latin typeface="Arial"/>
            <a:cs typeface="Arial"/>
          </a:endParaRPr>
        </a:p>
      </dgm:t>
    </dgm:pt>
    <dgm:pt modelId="{C9918E74-AD16-4F9D-B684-AB6B86958E77}" type="parTrans" cxnId="{BE5524EE-3B61-44B5-8CA5-29DD8DD9E25C}">
      <dgm:prSet/>
      <dgm:spPr/>
      <dgm:t>
        <a:bodyPr/>
        <a:lstStyle/>
        <a:p>
          <a:endParaRPr lang="el-GR"/>
        </a:p>
      </dgm:t>
    </dgm:pt>
    <dgm:pt modelId="{84394E11-1150-4270-8EF5-D6551709445E}" type="sibTrans" cxnId="{BE5524EE-3B61-44B5-8CA5-29DD8DD9E25C}">
      <dgm:prSet/>
      <dgm:spPr/>
      <dgm:t>
        <a:bodyPr/>
        <a:lstStyle/>
        <a:p>
          <a:endParaRPr lang="el-GR"/>
        </a:p>
      </dgm:t>
    </dgm:pt>
    <dgm:pt modelId="{52EBDC2D-6365-4940-BF12-47015C43EF99}">
      <dgm:prSet phldrT="[Text]" phldr="1"/>
      <dgm:spPr/>
      <dgm:t>
        <a:bodyPr/>
        <a:lstStyle/>
        <a:p>
          <a:endParaRPr lang="el-GR" sz="1400" dirty="0">
            <a:latin typeface="Arial"/>
            <a:cs typeface="Arial"/>
          </a:endParaRPr>
        </a:p>
      </dgm:t>
    </dgm:pt>
    <dgm:pt modelId="{3B0B0ACC-A0A8-4C2F-8F5E-F9188BB266BE}" type="parTrans" cxnId="{78E9B603-0396-40F0-98DA-C655104F282A}">
      <dgm:prSet/>
      <dgm:spPr/>
      <dgm:t>
        <a:bodyPr/>
        <a:lstStyle/>
        <a:p>
          <a:endParaRPr lang="el-GR"/>
        </a:p>
      </dgm:t>
    </dgm:pt>
    <dgm:pt modelId="{61922828-1F3B-49A4-8128-A45894F4CDEE}" type="sibTrans" cxnId="{78E9B603-0396-40F0-98DA-C655104F282A}">
      <dgm:prSet/>
      <dgm:spPr/>
      <dgm:t>
        <a:bodyPr/>
        <a:lstStyle/>
        <a:p>
          <a:endParaRPr lang="el-GR"/>
        </a:p>
      </dgm:t>
    </dgm:pt>
    <dgm:pt modelId="{AF21DCC3-C788-4E1C-86C4-29C15952FA80}">
      <dgm:prSet phldrT="[Text]" custT="1"/>
      <dgm:spPr/>
      <dgm:t>
        <a:bodyPr/>
        <a:lstStyle/>
        <a:p>
          <a:r>
            <a:rPr lang="el-GR" sz="1800" b="1" dirty="0" smtClean="0">
              <a:solidFill>
                <a:srgbClr val="FFFF00"/>
              </a:solidFill>
              <a:latin typeface="Arial"/>
              <a:cs typeface="Arial"/>
            </a:rPr>
            <a:t>ΑΡΘΡΑ 6 &amp; 7</a:t>
          </a:r>
        </a:p>
        <a:p>
          <a:r>
            <a:rPr lang="el-GR" sz="1800" b="1" dirty="0" smtClean="0">
              <a:solidFill>
                <a:srgbClr val="FFFF00"/>
              </a:solidFill>
              <a:latin typeface="Arial"/>
              <a:cs typeface="Arial"/>
            </a:rPr>
            <a:t>Πρόσβαση στους γενετικούς πόρους &amp; την παραδοσιακή γνώση</a:t>
          </a:r>
          <a:endParaRPr lang="el-GR" sz="1800" b="1" dirty="0">
            <a:solidFill>
              <a:srgbClr val="FFFF00"/>
            </a:solidFill>
            <a:latin typeface="Arial"/>
            <a:cs typeface="Arial"/>
          </a:endParaRPr>
        </a:p>
      </dgm:t>
    </dgm:pt>
    <dgm:pt modelId="{39767E47-41B9-4162-85E4-D7A10B34D99A}" type="parTrans" cxnId="{C17C5B24-0715-443B-8AB8-15DCC85604FB}">
      <dgm:prSet/>
      <dgm:spPr/>
      <dgm:t>
        <a:bodyPr/>
        <a:lstStyle/>
        <a:p>
          <a:endParaRPr lang="el-GR"/>
        </a:p>
      </dgm:t>
    </dgm:pt>
    <dgm:pt modelId="{05B1D6E8-34CF-4C84-91FC-C805F00E5378}" type="sibTrans" cxnId="{C17C5B24-0715-443B-8AB8-15DCC85604FB}">
      <dgm:prSet/>
      <dgm:spPr/>
      <dgm:t>
        <a:bodyPr/>
        <a:lstStyle/>
        <a:p>
          <a:endParaRPr lang="el-GR"/>
        </a:p>
      </dgm:t>
    </dgm:pt>
    <dgm:pt modelId="{A1D50F10-1C0B-4EB4-ADCC-0ECDA9721136}">
      <dgm:prSet phldrT="[Text]" custT="1"/>
      <dgm:spPr/>
      <dgm:t>
        <a:bodyPr/>
        <a:lstStyle/>
        <a:p>
          <a:pPr rtl="0"/>
          <a:r>
            <a:rPr lang="el-GR" sz="2000" dirty="0" smtClean="0">
              <a:latin typeface="Arial"/>
              <a:cs typeface="Arial"/>
            </a:rPr>
            <a:t>Κομβικές έννοιες οι </a:t>
          </a:r>
          <a:r>
            <a:rPr lang="en-US" sz="2000" b="1" dirty="0" smtClean="0">
              <a:latin typeface="Arial"/>
              <a:cs typeface="Arial"/>
            </a:rPr>
            <a:t>PIC</a:t>
          </a:r>
          <a:r>
            <a:rPr lang="en-US" sz="2000" dirty="0" smtClean="0">
              <a:latin typeface="Arial"/>
              <a:cs typeface="Arial"/>
            </a:rPr>
            <a:t> &amp; </a:t>
          </a:r>
          <a:r>
            <a:rPr lang="en-US" sz="2000" b="1" dirty="0" smtClean="0">
              <a:latin typeface="Arial"/>
              <a:cs typeface="Arial"/>
            </a:rPr>
            <a:t>MAT</a:t>
          </a:r>
          <a:endParaRPr lang="el-GR" sz="2000" b="1" dirty="0">
            <a:latin typeface="Arial"/>
            <a:cs typeface="Arial"/>
          </a:endParaRPr>
        </a:p>
      </dgm:t>
    </dgm:pt>
    <dgm:pt modelId="{FBEE2B9D-3871-495D-BDC6-F9B5017E7040}" type="parTrans" cxnId="{8A697073-C056-4EAC-BA7F-772481FE6DCB}">
      <dgm:prSet/>
      <dgm:spPr/>
      <dgm:t>
        <a:bodyPr/>
        <a:lstStyle/>
        <a:p>
          <a:endParaRPr lang="el-GR"/>
        </a:p>
      </dgm:t>
    </dgm:pt>
    <dgm:pt modelId="{2C80D0AE-90D7-483C-870F-A347CEBAC9DE}" type="sibTrans" cxnId="{8A697073-C056-4EAC-BA7F-772481FE6DCB}">
      <dgm:prSet/>
      <dgm:spPr/>
      <dgm:t>
        <a:bodyPr/>
        <a:lstStyle/>
        <a:p>
          <a:endParaRPr lang="el-GR"/>
        </a:p>
      </dgm:t>
    </dgm:pt>
    <dgm:pt modelId="{D213F84B-E6EE-40C8-9C00-E6C3256E36C7}">
      <dgm:prSet phldrT="[Text]" custT="1"/>
      <dgm:spPr/>
      <dgm:t>
        <a:bodyPr/>
        <a:lstStyle/>
        <a:p>
          <a:r>
            <a:rPr lang="el-GR" sz="1800" b="1" dirty="0" smtClean="0">
              <a:solidFill>
                <a:srgbClr val="FFFF00"/>
              </a:solidFill>
              <a:latin typeface="Arial"/>
              <a:cs typeface="Arial"/>
            </a:rPr>
            <a:t>ΑΡΘΡΟ 6 ΠΑΡ. 3</a:t>
          </a:r>
        </a:p>
        <a:p>
          <a:r>
            <a:rPr lang="el-GR" sz="1800" b="1" dirty="0" smtClean="0">
              <a:solidFill>
                <a:srgbClr val="FFFF00"/>
              </a:solidFill>
              <a:latin typeface="Arial"/>
              <a:cs typeface="Arial"/>
            </a:rPr>
            <a:t>Χαρακτηριστικά της εθνικής </a:t>
          </a:r>
        </a:p>
        <a:p>
          <a:r>
            <a:rPr lang="el-GR" sz="1800" b="1" dirty="0" smtClean="0">
              <a:solidFill>
                <a:srgbClr val="FFFF00"/>
              </a:solidFill>
              <a:latin typeface="Arial"/>
              <a:cs typeface="Arial"/>
            </a:rPr>
            <a:t>Νομοθεσίας πρόσβασης</a:t>
          </a:r>
          <a:endParaRPr lang="el-GR" sz="1800" b="1" dirty="0">
            <a:solidFill>
              <a:srgbClr val="FFFF00"/>
            </a:solidFill>
            <a:latin typeface="Arial"/>
            <a:cs typeface="Arial"/>
          </a:endParaRPr>
        </a:p>
      </dgm:t>
    </dgm:pt>
    <dgm:pt modelId="{062141E9-5E24-4A19-AB82-97BA49A3A8B9}" type="parTrans" cxnId="{B8A020EB-F14D-470B-8605-6D7C479C1F7A}">
      <dgm:prSet/>
      <dgm:spPr/>
      <dgm:t>
        <a:bodyPr/>
        <a:lstStyle/>
        <a:p>
          <a:endParaRPr lang="el-GR"/>
        </a:p>
      </dgm:t>
    </dgm:pt>
    <dgm:pt modelId="{D2137889-18DA-462F-966F-2FF7DAAF9641}" type="sibTrans" cxnId="{B8A020EB-F14D-470B-8605-6D7C479C1F7A}">
      <dgm:prSet/>
      <dgm:spPr/>
      <dgm:t>
        <a:bodyPr/>
        <a:lstStyle/>
        <a:p>
          <a:endParaRPr lang="el-GR"/>
        </a:p>
      </dgm:t>
    </dgm:pt>
    <dgm:pt modelId="{CED7964B-9EC7-43FD-A4F3-51DE158080D0}">
      <dgm:prSet phldrT="[Text]" custT="1"/>
      <dgm:spPr/>
      <dgm:t>
        <a:bodyPr/>
        <a:lstStyle/>
        <a:p>
          <a:r>
            <a:rPr lang="el-GR" sz="1700" b="0" i="0" dirty="0" smtClean="0">
              <a:latin typeface="Arial"/>
              <a:cs typeface="Arial"/>
            </a:rPr>
            <a:t>να χαρακτηρίζονται από ασφάλεια δικαίου, σαφήνεια και διαφάνεια</a:t>
          </a:r>
          <a:endParaRPr lang="el-GR" sz="1700" dirty="0">
            <a:latin typeface="Arial"/>
            <a:cs typeface="Arial"/>
          </a:endParaRPr>
        </a:p>
      </dgm:t>
    </dgm:pt>
    <dgm:pt modelId="{61E53E2D-CE0B-4EC1-ADCD-6AE5D054BF5C}" type="parTrans" cxnId="{50C634CB-4889-484B-9D91-EC4DCFEA0882}">
      <dgm:prSet/>
      <dgm:spPr/>
      <dgm:t>
        <a:bodyPr/>
        <a:lstStyle/>
        <a:p>
          <a:endParaRPr lang="el-GR"/>
        </a:p>
      </dgm:t>
    </dgm:pt>
    <dgm:pt modelId="{47987C15-FE36-48C0-A4FD-B02A8C748950}" type="sibTrans" cxnId="{50C634CB-4889-484B-9D91-EC4DCFEA0882}">
      <dgm:prSet/>
      <dgm:spPr/>
      <dgm:t>
        <a:bodyPr/>
        <a:lstStyle/>
        <a:p>
          <a:endParaRPr lang="el-GR"/>
        </a:p>
      </dgm:t>
    </dgm:pt>
    <dgm:pt modelId="{7E27BF8C-84BB-4C38-916F-F433FD3532D6}">
      <dgm:prSet phldrT="[Text]" custT="1"/>
      <dgm:spPr/>
      <dgm:t>
        <a:bodyPr/>
        <a:lstStyle/>
        <a:p>
          <a:pPr rtl="0"/>
          <a:r>
            <a:rPr lang="en-US" sz="1800" b="0" dirty="0" smtClean="0">
              <a:latin typeface="Arial"/>
              <a:cs typeface="Arial"/>
            </a:rPr>
            <a:t>“</a:t>
          </a:r>
          <a:r>
            <a:rPr lang="el-GR" sz="1800" b="0" dirty="0" smtClean="0">
              <a:latin typeface="Arial"/>
              <a:cs typeface="Arial"/>
            </a:rPr>
            <a:t>Συναίνεση μετά από πληροφόρηση</a:t>
          </a:r>
          <a:r>
            <a:rPr lang="en-US" sz="1800" b="0" dirty="0" smtClean="0">
              <a:latin typeface="Arial"/>
              <a:cs typeface="Arial"/>
            </a:rPr>
            <a:t>”</a:t>
          </a:r>
          <a:r>
            <a:rPr lang="el-GR" sz="1800" b="0" dirty="0" smtClean="0">
              <a:latin typeface="Arial"/>
              <a:cs typeface="Arial"/>
            </a:rPr>
            <a:t>, </a:t>
          </a:r>
          <a:endParaRPr lang="el-GR" sz="1800" b="0" dirty="0">
            <a:latin typeface="Arial"/>
            <a:cs typeface="Arial"/>
          </a:endParaRPr>
        </a:p>
      </dgm:t>
    </dgm:pt>
    <dgm:pt modelId="{17250CD5-5D0D-4EDE-932D-A8CBA32077B5}" type="parTrans" cxnId="{FAA4E59A-565F-4B40-B413-0DFEC861D4E0}">
      <dgm:prSet/>
      <dgm:spPr/>
      <dgm:t>
        <a:bodyPr/>
        <a:lstStyle/>
        <a:p>
          <a:endParaRPr lang="el-GR"/>
        </a:p>
      </dgm:t>
    </dgm:pt>
    <dgm:pt modelId="{A71B97A0-6964-47AD-B2F7-05B9FAAFC1E8}" type="sibTrans" cxnId="{FAA4E59A-565F-4B40-B413-0DFEC861D4E0}">
      <dgm:prSet/>
      <dgm:spPr/>
      <dgm:t>
        <a:bodyPr/>
        <a:lstStyle/>
        <a:p>
          <a:endParaRPr lang="el-GR"/>
        </a:p>
      </dgm:t>
    </dgm:pt>
    <dgm:pt modelId="{E287DE36-1812-4ACB-95DF-CB5EA29B3A20}">
      <dgm:prSet phldrT="[Text]" custT="1"/>
      <dgm:spPr/>
      <dgm:t>
        <a:bodyPr/>
        <a:lstStyle/>
        <a:p>
          <a:pPr rtl="0"/>
          <a:r>
            <a:rPr lang="en-US" sz="1800" b="0" dirty="0" smtClean="0">
              <a:latin typeface="Arial"/>
              <a:cs typeface="Arial"/>
            </a:rPr>
            <a:t>“</a:t>
          </a:r>
          <a:r>
            <a:rPr lang="el-GR" sz="1800" b="0" dirty="0" smtClean="0">
              <a:latin typeface="Arial"/>
              <a:cs typeface="Arial"/>
            </a:rPr>
            <a:t>Αμοιβαία Αποδεκτοί Όροι</a:t>
          </a:r>
          <a:r>
            <a:rPr lang="en-US" sz="1800" b="0" dirty="0" smtClean="0">
              <a:latin typeface="Arial"/>
              <a:cs typeface="Arial"/>
            </a:rPr>
            <a:t>”</a:t>
          </a:r>
          <a:endParaRPr lang="el-GR" sz="1800" b="0" dirty="0">
            <a:latin typeface="Arial"/>
            <a:cs typeface="Arial"/>
          </a:endParaRPr>
        </a:p>
      </dgm:t>
    </dgm:pt>
    <dgm:pt modelId="{3F1D0138-9895-4E8A-A80B-FB692C098C3D}" type="parTrans" cxnId="{B4F44A54-3A02-4F5A-8818-5C89EDEB566A}">
      <dgm:prSet/>
      <dgm:spPr/>
      <dgm:t>
        <a:bodyPr/>
        <a:lstStyle/>
        <a:p>
          <a:endParaRPr lang="el-GR"/>
        </a:p>
      </dgm:t>
    </dgm:pt>
    <dgm:pt modelId="{51B31D08-3648-4EDC-AD59-5FA91FB5253F}" type="sibTrans" cxnId="{B4F44A54-3A02-4F5A-8818-5C89EDEB566A}">
      <dgm:prSet/>
      <dgm:spPr/>
      <dgm:t>
        <a:bodyPr/>
        <a:lstStyle/>
        <a:p>
          <a:endParaRPr lang="el-GR"/>
        </a:p>
      </dgm:t>
    </dgm:pt>
    <dgm:pt modelId="{CC3D933B-DF6F-4F2C-9CFB-156576400683}">
      <dgm:prSet phldrT="[Text]" custT="1"/>
      <dgm:spPr/>
      <dgm:t>
        <a:bodyPr/>
        <a:lstStyle/>
        <a:p>
          <a:pPr rtl="0"/>
          <a:r>
            <a:rPr lang="el-GR" sz="1600" b="1" dirty="0" smtClean="0">
              <a:latin typeface="Arial"/>
              <a:cs typeface="Arial"/>
            </a:rPr>
            <a:t>(</a:t>
          </a:r>
          <a:r>
            <a:rPr lang="en-US" sz="1600" b="1" dirty="0" smtClean="0">
              <a:latin typeface="Arial"/>
              <a:cs typeface="Arial"/>
            </a:rPr>
            <a:t>Prior Inf</a:t>
          </a:r>
          <a:r>
            <a:rPr lang="en-US" sz="1600" b="1" dirty="0" smtClean="0"/>
            <a:t>ormed </a:t>
          </a:r>
          <a:r>
            <a:rPr lang="en-US" sz="1600" b="0" dirty="0" smtClean="0"/>
            <a:t>Consent &amp; Mutually Agreed Terms)</a:t>
          </a:r>
          <a:endParaRPr lang="el-GR" sz="1600" b="0" dirty="0">
            <a:latin typeface="Arial"/>
            <a:cs typeface="Arial"/>
          </a:endParaRPr>
        </a:p>
      </dgm:t>
    </dgm:pt>
    <dgm:pt modelId="{9E353C6B-FADC-4314-8DBC-00218874F072}" type="parTrans" cxnId="{3D40DDDB-C337-473D-8A8F-DDCD88388C5D}">
      <dgm:prSet/>
      <dgm:spPr/>
      <dgm:t>
        <a:bodyPr/>
        <a:lstStyle/>
        <a:p>
          <a:endParaRPr lang="el-GR"/>
        </a:p>
      </dgm:t>
    </dgm:pt>
    <dgm:pt modelId="{08CB2188-7453-42F0-9883-0CDA059D7C8A}" type="sibTrans" cxnId="{3D40DDDB-C337-473D-8A8F-DDCD88388C5D}">
      <dgm:prSet/>
      <dgm:spPr/>
      <dgm:t>
        <a:bodyPr/>
        <a:lstStyle/>
        <a:p>
          <a:endParaRPr lang="el-GR"/>
        </a:p>
      </dgm:t>
    </dgm:pt>
    <dgm:pt modelId="{B0512130-61B5-4F3D-9131-CFEBC7FA0063}">
      <dgm:prSet custT="1"/>
      <dgm:spPr/>
      <dgm:t>
        <a:bodyPr/>
        <a:lstStyle/>
        <a:p>
          <a:r>
            <a:rPr lang="el-GR" sz="1700" b="0" i="0" dirty="0" smtClean="0">
              <a:latin typeface="Arial"/>
              <a:cs typeface="Arial"/>
            </a:rPr>
            <a:t>δίκαιοι και μη αυθαίρετοι κανόνες και διαδικασίες</a:t>
          </a:r>
          <a:endParaRPr lang="el-GR" sz="1700" b="0" i="0" dirty="0">
            <a:latin typeface="Arial"/>
            <a:cs typeface="Arial"/>
          </a:endParaRPr>
        </a:p>
      </dgm:t>
    </dgm:pt>
    <dgm:pt modelId="{CB375EF2-D18C-43BF-A151-40E26C18056C}" type="parTrans" cxnId="{7034BB0F-3889-41A2-8467-AFA823EBB169}">
      <dgm:prSet/>
      <dgm:spPr/>
      <dgm:t>
        <a:bodyPr/>
        <a:lstStyle/>
        <a:p>
          <a:endParaRPr lang="el-GR"/>
        </a:p>
      </dgm:t>
    </dgm:pt>
    <dgm:pt modelId="{04014DA5-6A37-41F7-BFF7-99950F1F02AB}" type="sibTrans" cxnId="{7034BB0F-3889-41A2-8467-AFA823EBB169}">
      <dgm:prSet/>
      <dgm:spPr/>
      <dgm:t>
        <a:bodyPr/>
        <a:lstStyle/>
        <a:p>
          <a:endParaRPr lang="el-GR"/>
        </a:p>
      </dgm:t>
    </dgm:pt>
    <dgm:pt modelId="{89B6E628-5FB1-4ACD-BCC5-0912C0E4110E}">
      <dgm:prSet custT="1"/>
      <dgm:spPr/>
      <dgm:t>
        <a:bodyPr/>
        <a:lstStyle/>
        <a:p>
          <a:r>
            <a:rPr lang="el-GR" sz="1700" b="0" i="0" dirty="0" smtClean="0">
              <a:latin typeface="Arial"/>
              <a:cs typeface="Arial"/>
            </a:rPr>
            <a:t>έκδοση σαφούς έγγραφης απόφασης με διαφάνεια και σε εύλογο χρόνο</a:t>
          </a:r>
          <a:endParaRPr lang="el-GR" sz="1700" b="0" i="0" dirty="0">
            <a:latin typeface="Arial"/>
            <a:cs typeface="Arial"/>
          </a:endParaRPr>
        </a:p>
      </dgm:t>
    </dgm:pt>
    <dgm:pt modelId="{17FD23A9-6B97-42EE-A76E-C1E9184D2E1E}" type="parTrans" cxnId="{4625A82A-13FB-4F5F-93FD-7FED3EF831D8}">
      <dgm:prSet/>
      <dgm:spPr/>
      <dgm:t>
        <a:bodyPr/>
        <a:lstStyle/>
        <a:p>
          <a:endParaRPr lang="el-GR"/>
        </a:p>
      </dgm:t>
    </dgm:pt>
    <dgm:pt modelId="{39A640A2-523D-4896-BECF-9B304F1D9A94}" type="sibTrans" cxnId="{4625A82A-13FB-4F5F-93FD-7FED3EF831D8}">
      <dgm:prSet/>
      <dgm:spPr/>
      <dgm:t>
        <a:bodyPr/>
        <a:lstStyle/>
        <a:p>
          <a:endParaRPr lang="el-GR"/>
        </a:p>
      </dgm:t>
    </dgm:pt>
    <dgm:pt modelId="{90966FFB-32C6-489A-85C2-89754B4F1CCC}">
      <dgm:prSet custT="1"/>
      <dgm:spPr/>
      <dgm:t>
        <a:bodyPr/>
        <a:lstStyle/>
        <a:p>
          <a:r>
            <a:rPr lang="el-GR" sz="1700" b="0" i="0" dirty="0" smtClean="0">
              <a:latin typeface="Arial"/>
              <a:cs typeface="Arial"/>
            </a:rPr>
            <a:t>έκδοση άδειας</a:t>
          </a:r>
          <a:endParaRPr lang="el-GR" sz="1700" b="0" i="0" dirty="0">
            <a:latin typeface="Arial"/>
            <a:cs typeface="Arial"/>
          </a:endParaRPr>
        </a:p>
      </dgm:t>
    </dgm:pt>
    <dgm:pt modelId="{0AC65D64-4CAA-4688-9D3F-B0C93B06BDF7}" type="parTrans" cxnId="{82589F93-E922-4239-8E13-E185365CD291}">
      <dgm:prSet/>
      <dgm:spPr/>
      <dgm:t>
        <a:bodyPr/>
        <a:lstStyle/>
        <a:p>
          <a:endParaRPr lang="el-GR"/>
        </a:p>
      </dgm:t>
    </dgm:pt>
    <dgm:pt modelId="{D6B06DEC-92A0-4BC3-A76C-D53549207A4B}" type="sibTrans" cxnId="{82589F93-E922-4239-8E13-E185365CD291}">
      <dgm:prSet/>
      <dgm:spPr/>
      <dgm:t>
        <a:bodyPr/>
        <a:lstStyle/>
        <a:p>
          <a:endParaRPr lang="el-GR"/>
        </a:p>
      </dgm:t>
    </dgm:pt>
    <dgm:pt modelId="{2229ED27-21ED-4BB0-8CC3-BA2A185BACF7}">
      <dgm:prSet custT="1"/>
      <dgm:spPr/>
      <dgm:t>
        <a:bodyPr/>
        <a:lstStyle/>
        <a:p>
          <a:r>
            <a:rPr lang="el-GR" sz="1700" b="0" i="0" dirty="0" smtClean="0">
              <a:latin typeface="Arial"/>
              <a:cs typeface="Arial"/>
            </a:rPr>
            <a:t>σαφείς κανόνες και διαδικασίες για την απαίτηση αμοιβαία αποδεκτών όρων</a:t>
          </a:r>
          <a:endParaRPr lang="el-GR" sz="1700" b="0" i="0" dirty="0">
            <a:latin typeface="Arial"/>
            <a:cs typeface="Arial"/>
          </a:endParaRPr>
        </a:p>
      </dgm:t>
    </dgm:pt>
    <dgm:pt modelId="{17298DA5-BA3D-4D99-9C00-78193BB94012}" type="parTrans" cxnId="{BE7663CA-B571-41F4-B3E4-4405BB5F298F}">
      <dgm:prSet/>
      <dgm:spPr/>
      <dgm:t>
        <a:bodyPr/>
        <a:lstStyle/>
        <a:p>
          <a:endParaRPr lang="el-GR"/>
        </a:p>
      </dgm:t>
    </dgm:pt>
    <dgm:pt modelId="{668191D3-04D7-4665-AC1E-832AA0236C9F}" type="sibTrans" cxnId="{BE7663CA-B571-41F4-B3E4-4405BB5F298F}">
      <dgm:prSet/>
      <dgm:spPr/>
      <dgm:t>
        <a:bodyPr/>
        <a:lstStyle/>
        <a:p>
          <a:endParaRPr lang="el-GR"/>
        </a:p>
      </dgm:t>
    </dgm:pt>
    <dgm:pt modelId="{97644E36-5BA9-4B8E-92F4-AB604B94792F}" type="pres">
      <dgm:prSet presAssocID="{BE299D7E-296B-454F-A2B4-EFE5249AD27C}" presName="Name0" presStyleCnt="0">
        <dgm:presLayoutVars>
          <dgm:dir/>
          <dgm:animLvl val="lvl"/>
          <dgm:resizeHandles val="exact"/>
        </dgm:presLayoutVars>
      </dgm:prSet>
      <dgm:spPr/>
      <dgm:t>
        <a:bodyPr/>
        <a:lstStyle/>
        <a:p>
          <a:endParaRPr lang="el-GR"/>
        </a:p>
      </dgm:t>
    </dgm:pt>
    <dgm:pt modelId="{8C3BB827-9A96-409D-870B-31315628FD53}" type="pres">
      <dgm:prSet presAssocID="{1E847F37-8030-4604-9C01-063D748291B3}" presName="linNode" presStyleCnt="0"/>
      <dgm:spPr/>
    </dgm:pt>
    <dgm:pt modelId="{068FC714-E260-47DA-B8E8-73273AF84835}" type="pres">
      <dgm:prSet presAssocID="{1E847F37-8030-4604-9C01-063D748291B3}" presName="parentText" presStyleLbl="node1" presStyleIdx="0" presStyleCnt="3" custLinFactNeighborX="-2561" custLinFactNeighborY="-53">
        <dgm:presLayoutVars>
          <dgm:chMax val="1"/>
          <dgm:bulletEnabled val="1"/>
        </dgm:presLayoutVars>
      </dgm:prSet>
      <dgm:spPr/>
      <dgm:t>
        <a:bodyPr/>
        <a:lstStyle/>
        <a:p>
          <a:endParaRPr lang="el-GR"/>
        </a:p>
      </dgm:t>
    </dgm:pt>
    <dgm:pt modelId="{EB4C309A-5329-4CFF-BC9E-3971EFFF1845}" type="pres">
      <dgm:prSet presAssocID="{1E847F37-8030-4604-9C01-063D748291B3}" presName="descendantText" presStyleLbl="alignAccFollowNode1" presStyleIdx="0" presStyleCnt="3" custScaleY="119576">
        <dgm:presLayoutVars>
          <dgm:bulletEnabled val="1"/>
        </dgm:presLayoutVars>
      </dgm:prSet>
      <dgm:spPr/>
      <dgm:t>
        <a:bodyPr/>
        <a:lstStyle/>
        <a:p>
          <a:endParaRPr lang="el-GR"/>
        </a:p>
      </dgm:t>
    </dgm:pt>
    <dgm:pt modelId="{64D9E6C4-7F8A-47E6-BB1D-F3DEFC9AAB7A}" type="pres">
      <dgm:prSet presAssocID="{29CF6378-3D09-4EA3-8472-2D7FCD676723}" presName="sp" presStyleCnt="0"/>
      <dgm:spPr/>
    </dgm:pt>
    <dgm:pt modelId="{A41DE949-553E-4B98-814A-1AC2A1BF8F60}" type="pres">
      <dgm:prSet presAssocID="{AF21DCC3-C788-4E1C-86C4-29C15952FA80}" presName="linNode" presStyleCnt="0"/>
      <dgm:spPr/>
    </dgm:pt>
    <dgm:pt modelId="{58449D26-5B2A-4341-9023-D76AA8666A98}" type="pres">
      <dgm:prSet presAssocID="{AF21DCC3-C788-4E1C-86C4-29C15952FA80}" presName="parentText" presStyleLbl="node1" presStyleIdx="1" presStyleCnt="3">
        <dgm:presLayoutVars>
          <dgm:chMax val="1"/>
          <dgm:bulletEnabled val="1"/>
        </dgm:presLayoutVars>
      </dgm:prSet>
      <dgm:spPr/>
      <dgm:t>
        <a:bodyPr/>
        <a:lstStyle/>
        <a:p>
          <a:endParaRPr lang="el-GR"/>
        </a:p>
      </dgm:t>
    </dgm:pt>
    <dgm:pt modelId="{F6AFB9F1-BA27-4A62-AB29-C0A449F0140B}" type="pres">
      <dgm:prSet presAssocID="{AF21DCC3-C788-4E1C-86C4-29C15952FA80}" presName="descendantText" presStyleLbl="alignAccFollowNode1" presStyleIdx="1" presStyleCnt="3" custScaleY="98263" custLinFactNeighborX="-2095" custLinFactNeighborY="0">
        <dgm:presLayoutVars>
          <dgm:bulletEnabled val="1"/>
        </dgm:presLayoutVars>
      </dgm:prSet>
      <dgm:spPr/>
      <dgm:t>
        <a:bodyPr/>
        <a:lstStyle/>
        <a:p>
          <a:endParaRPr lang="el-GR"/>
        </a:p>
      </dgm:t>
    </dgm:pt>
    <dgm:pt modelId="{A808785E-FFAE-4E25-B9EB-3751630679FB}" type="pres">
      <dgm:prSet presAssocID="{05B1D6E8-34CF-4C84-91FC-C805F00E5378}" presName="sp" presStyleCnt="0"/>
      <dgm:spPr/>
    </dgm:pt>
    <dgm:pt modelId="{C2FD08D8-9BF5-449D-AEDD-AE0C1B559F84}" type="pres">
      <dgm:prSet presAssocID="{D213F84B-E6EE-40C8-9C00-E6C3256E36C7}" presName="linNode" presStyleCnt="0"/>
      <dgm:spPr/>
    </dgm:pt>
    <dgm:pt modelId="{A316747F-E9E4-41B7-87A6-360FDCF563BC}" type="pres">
      <dgm:prSet presAssocID="{D213F84B-E6EE-40C8-9C00-E6C3256E36C7}" presName="parentText" presStyleLbl="node1" presStyleIdx="2" presStyleCnt="3">
        <dgm:presLayoutVars>
          <dgm:chMax val="1"/>
          <dgm:bulletEnabled val="1"/>
        </dgm:presLayoutVars>
      </dgm:prSet>
      <dgm:spPr/>
      <dgm:t>
        <a:bodyPr/>
        <a:lstStyle/>
        <a:p>
          <a:endParaRPr lang="el-GR"/>
        </a:p>
      </dgm:t>
    </dgm:pt>
    <dgm:pt modelId="{AE4E4CE8-3EB1-4127-842F-8B5E29E4B25F}" type="pres">
      <dgm:prSet presAssocID="{D213F84B-E6EE-40C8-9C00-E6C3256E36C7}" presName="descendantText" presStyleLbl="alignAccFollowNode1" presStyleIdx="2" presStyleCnt="3" custScaleX="99383" custScaleY="172744">
        <dgm:presLayoutVars>
          <dgm:bulletEnabled val="1"/>
        </dgm:presLayoutVars>
      </dgm:prSet>
      <dgm:spPr/>
      <dgm:t>
        <a:bodyPr/>
        <a:lstStyle/>
        <a:p>
          <a:endParaRPr lang="el-GR"/>
        </a:p>
      </dgm:t>
    </dgm:pt>
  </dgm:ptLst>
  <dgm:cxnLst>
    <dgm:cxn modelId="{82589F93-E922-4239-8E13-E185365CD291}" srcId="{D213F84B-E6EE-40C8-9C00-E6C3256E36C7}" destId="{90966FFB-32C6-489A-85C2-89754B4F1CCC}" srcOrd="3" destOrd="0" parTransId="{0AC65D64-4CAA-4688-9D3F-B0C93B06BDF7}" sibTransId="{D6B06DEC-92A0-4BC3-A76C-D53549207A4B}"/>
    <dgm:cxn modelId="{914C6BD6-73CB-3B4C-939F-69444A0C9472}" type="presOf" srcId="{9A06237F-817A-444C-9461-F94683A75BC0}" destId="{EB4C309A-5329-4CFF-BC9E-3971EFFF1845}" srcOrd="0" destOrd="0" presId="urn:microsoft.com/office/officeart/2005/8/layout/vList5"/>
    <dgm:cxn modelId="{1B35719A-4D8E-224F-9EF3-06DDECB6799A}" type="presOf" srcId="{CED7964B-9EC7-43FD-A4F3-51DE158080D0}" destId="{AE4E4CE8-3EB1-4127-842F-8B5E29E4B25F}" srcOrd="0" destOrd="0" presId="urn:microsoft.com/office/officeart/2005/8/layout/vList5"/>
    <dgm:cxn modelId="{C17C5B24-0715-443B-8AB8-15DCC85604FB}" srcId="{BE299D7E-296B-454F-A2B4-EFE5249AD27C}" destId="{AF21DCC3-C788-4E1C-86C4-29C15952FA80}" srcOrd="1" destOrd="0" parTransId="{39767E47-41B9-4162-85E4-D7A10B34D99A}" sibTransId="{05B1D6E8-34CF-4C84-91FC-C805F00E5378}"/>
    <dgm:cxn modelId="{621F48D5-902C-3642-86C3-EA04821A0F28}" type="presOf" srcId="{BE299D7E-296B-454F-A2B4-EFE5249AD27C}" destId="{97644E36-5BA9-4B8E-92F4-AB604B94792F}" srcOrd="0" destOrd="0" presId="urn:microsoft.com/office/officeart/2005/8/layout/vList5"/>
    <dgm:cxn modelId="{9E2D510A-446A-884B-803B-027CDD6C49A9}" type="presOf" srcId="{7E27BF8C-84BB-4C38-916F-F433FD3532D6}" destId="{F6AFB9F1-BA27-4A62-AB29-C0A449F0140B}" srcOrd="0" destOrd="2" presId="urn:microsoft.com/office/officeart/2005/8/layout/vList5"/>
    <dgm:cxn modelId="{EB4C6B57-5E94-274A-84C3-1B0D4E323273}" type="presOf" srcId="{89B6E628-5FB1-4ACD-BCC5-0912C0E4110E}" destId="{AE4E4CE8-3EB1-4127-842F-8B5E29E4B25F}" srcOrd="0" destOrd="2" presId="urn:microsoft.com/office/officeart/2005/8/layout/vList5"/>
    <dgm:cxn modelId="{20C7FDF1-AF88-A84A-B6B7-24F3F1EB53D9}" type="presOf" srcId="{AF21DCC3-C788-4E1C-86C4-29C15952FA80}" destId="{58449D26-5B2A-4341-9023-D76AA8666A98}" srcOrd="0" destOrd="0" presId="urn:microsoft.com/office/officeart/2005/8/layout/vList5"/>
    <dgm:cxn modelId="{3D40DDDB-C337-473D-8A8F-DDCD88388C5D}" srcId="{AF21DCC3-C788-4E1C-86C4-29C15952FA80}" destId="{CC3D933B-DF6F-4F2C-9CFB-156576400683}" srcOrd="1" destOrd="0" parTransId="{9E353C6B-FADC-4314-8DBC-00218874F072}" sibTransId="{08CB2188-7453-42F0-9883-0CDA059D7C8A}"/>
    <dgm:cxn modelId="{BE5524EE-3B61-44B5-8CA5-29DD8DD9E25C}" srcId="{1E847F37-8030-4604-9C01-063D748291B3}" destId="{9A06237F-817A-444C-9461-F94683A75BC0}" srcOrd="0" destOrd="0" parTransId="{C9918E74-AD16-4F9D-B684-AB6B86958E77}" sibTransId="{84394E11-1150-4270-8EF5-D6551709445E}"/>
    <dgm:cxn modelId="{1C1D391B-60F3-EC46-BB42-ADCA663A7119}" type="presOf" srcId="{2229ED27-21ED-4BB0-8CC3-BA2A185BACF7}" destId="{AE4E4CE8-3EB1-4127-842F-8B5E29E4B25F}" srcOrd="0" destOrd="4" presId="urn:microsoft.com/office/officeart/2005/8/layout/vList5"/>
    <dgm:cxn modelId="{8A697073-C056-4EAC-BA7F-772481FE6DCB}" srcId="{AF21DCC3-C788-4E1C-86C4-29C15952FA80}" destId="{A1D50F10-1C0B-4EB4-ADCC-0ECDA9721136}" srcOrd="0" destOrd="0" parTransId="{FBEE2B9D-3871-495D-BDC6-F9B5017E7040}" sibTransId="{2C80D0AE-90D7-483C-870F-A347CEBAC9DE}"/>
    <dgm:cxn modelId="{DB202CBC-01E9-9344-907B-78C5C2DC5074}" type="presOf" srcId="{B0512130-61B5-4F3D-9131-CFEBC7FA0063}" destId="{AE4E4CE8-3EB1-4127-842F-8B5E29E4B25F}" srcOrd="0" destOrd="1" presId="urn:microsoft.com/office/officeart/2005/8/layout/vList5"/>
    <dgm:cxn modelId="{4625A82A-13FB-4F5F-93FD-7FED3EF831D8}" srcId="{D213F84B-E6EE-40C8-9C00-E6C3256E36C7}" destId="{89B6E628-5FB1-4ACD-BCC5-0912C0E4110E}" srcOrd="2" destOrd="0" parTransId="{17FD23A9-6B97-42EE-A76E-C1E9184D2E1E}" sibTransId="{39A640A2-523D-4896-BECF-9B304F1D9A94}"/>
    <dgm:cxn modelId="{B8A020EB-F14D-470B-8605-6D7C479C1F7A}" srcId="{BE299D7E-296B-454F-A2B4-EFE5249AD27C}" destId="{D213F84B-E6EE-40C8-9C00-E6C3256E36C7}" srcOrd="2" destOrd="0" parTransId="{062141E9-5E24-4A19-AB82-97BA49A3A8B9}" sibTransId="{D2137889-18DA-462F-966F-2FF7DAAF9641}"/>
    <dgm:cxn modelId="{7034BB0F-3889-41A2-8467-AFA823EBB169}" srcId="{D213F84B-E6EE-40C8-9C00-E6C3256E36C7}" destId="{B0512130-61B5-4F3D-9131-CFEBC7FA0063}" srcOrd="1" destOrd="0" parTransId="{CB375EF2-D18C-43BF-A151-40E26C18056C}" sibTransId="{04014DA5-6A37-41F7-BFF7-99950F1F02AB}"/>
    <dgm:cxn modelId="{FAA4E59A-565F-4B40-B413-0DFEC861D4E0}" srcId="{AF21DCC3-C788-4E1C-86C4-29C15952FA80}" destId="{7E27BF8C-84BB-4C38-916F-F433FD3532D6}" srcOrd="2" destOrd="0" parTransId="{17250CD5-5D0D-4EDE-932D-A8CBA32077B5}" sibTransId="{A71B97A0-6964-47AD-B2F7-05B9FAAFC1E8}"/>
    <dgm:cxn modelId="{B4F44A54-3A02-4F5A-8818-5C89EDEB566A}" srcId="{AF21DCC3-C788-4E1C-86C4-29C15952FA80}" destId="{E287DE36-1812-4ACB-95DF-CB5EA29B3A20}" srcOrd="3" destOrd="0" parTransId="{3F1D0138-9895-4E8A-A80B-FB692C098C3D}" sibTransId="{51B31D08-3648-4EDC-AD59-5FA91FB5253F}"/>
    <dgm:cxn modelId="{BE7663CA-B571-41F4-B3E4-4405BB5F298F}" srcId="{D213F84B-E6EE-40C8-9C00-E6C3256E36C7}" destId="{2229ED27-21ED-4BB0-8CC3-BA2A185BACF7}" srcOrd="4" destOrd="0" parTransId="{17298DA5-BA3D-4D99-9C00-78193BB94012}" sibTransId="{668191D3-04D7-4665-AC1E-832AA0236C9F}"/>
    <dgm:cxn modelId="{973DFEAC-ECD5-B34A-8525-748497115841}" type="presOf" srcId="{A1D50F10-1C0B-4EB4-ADCC-0ECDA9721136}" destId="{F6AFB9F1-BA27-4A62-AB29-C0A449F0140B}" srcOrd="0" destOrd="0" presId="urn:microsoft.com/office/officeart/2005/8/layout/vList5"/>
    <dgm:cxn modelId="{50C634CB-4889-484B-9D91-EC4DCFEA0882}" srcId="{D213F84B-E6EE-40C8-9C00-E6C3256E36C7}" destId="{CED7964B-9EC7-43FD-A4F3-51DE158080D0}" srcOrd="0" destOrd="0" parTransId="{61E53E2D-CE0B-4EC1-ADCD-6AE5D054BF5C}" sibTransId="{47987C15-FE36-48C0-A4FD-B02A8C748950}"/>
    <dgm:cxn modelId="{FD3630B1-8D1C-2346-A0F3-9A73166BC8C8}" type="presOf" srcId="{52EBDC2D-6365-4940-BF12-47015C43EF99}" destId="{EB4C309A-5329-4CFF-BC9E-3971EFFF1845}" srcOrd="0" destOrd="1" presId="urn:microsoft.com/office/officeart/2005/8/layout/vList5"/>
    <dgm:cxn modelId="{D67A7B02-37E3-7545-A830-6DFBF938A675}" type="presOf" srcId="{D213F84B-E6EE-40C8-9C00-E6C3256E36C7}" destId="{A316747F-E9E4-41B7-87A6-360FDCF563BC}" srcOrd="0" destOrd="0" presId="urn:microsoft.com/office/officeart/2005/8/layout/vList5"/>
    <dgm:cxn modelId="{E3685E79-F9EE-CC42-9C70-0C86C674751B}" type="presOf" srcId="{1E847F37-8030-4604-9C01-063D748291B3}" destId="{068FC714-E260-47DA-B8E8-73273AF84835}" srcOrd="0" destOrd="0" presId="urn:microsoft.com/office/officeart/2005/8/layout/vList5"/>
    <dgm:cxn modelId="{FC148DEC-FD0A-4451-8DE9-F7FC69A33068}" srcId="{BE299D7E-296B-454F-A2B4-EFE5249AD27C}" destId="{1E847F37-8030-4604-9C01-063D748291B3}" srcOrd="0" destOrd="0" parTransId="{58ECABD8-4AAC-4E7C-B072-94DB3DCB9EC6}" sibTransId="{29CF6378-3D09-4EA3-8472-2D7FCD676723}"/>
    <dgm:cxn modelId="{9DA9FB04-4A54-E04D-85BE-953C15273773}" type="presOf" srcId="{E287DE36-1812-4ACB-95DF-CB5EA29B3A20}" destId="{F6AFB9F1-BA27-4A62-AB29-C0A449F0140B}" srcOrd="0" destOrd="3" presId="urn:microsoft.com/office/officeart/2005/8/layout/vList5"/>
    <dgm:cxn modelId="{C6739480-C535-FE4C-A30B-0CA513EA5EB4}" type="presOf" srcId="{90966FFB-32C6-489A-85C2-89754B4F1CCC}" destId="{AE4E4CE8-3EB1-4127-842F-8B5E29E4B25F}" srcOrd="0" destOrd="3" presId="urn:microsoft.com/office/officeart/2005/8/layout/vList5"/>
    <dgm:cxn modelId="{78E9B603-0396-40F0-98DA-C655104F282A}" srcId="{1E847F37-8030-4604-9C01-063D748291B3}" destId="{52EBDC2D-6365-4940-BF12-47015C43EF99}" srcOrd="1" destOrd="0" parTransId="{3B0B0ACC-A0A8-4C2F-8F5E-F9188BB266BE}" sibTransId="{61922828-1F3B-49A4-8128-A45894F4CDEE}"/>
    <dgm:cxn modelId="{0F6D7809-A550-8345-90DF-887ECD93107C}" type="presOf" srcId="{CC3D933B-DF6F-4F2C-9CFB-156576400683}" destId="{F6AFB9F1-BA27-4A62-AB29-C0A449F0140B}" srcOrd="0" destOrd="1" presId="urn:microsoft.com/office/officeart/2005/8/layout/vList5"/>
    <dgm:cxn modelId="{1AEDE7BE-54FB-D142-A8C0-EDDB6A368EAC}" type="presParOf" srcId="{97644E36-5BA9-4B8E-92F4-AB604B94792F}" destId="{8C3BB827-9A96-409D-870B-31315628FD53}" srcOrd="0" destOrd="0" presId="urn:microsoft.com/office/officeart/2005/8/layout/vList5"/>
    <dgm:cxn modelId="{1F98F42A-C673-174A-A7D2-01A3B4161A1E}" type="presParOf" srcId="{8C3BB827-9A96-409D-870B-31315628FD53}" destId="{068FC714-E260-47DA-B8E8-73273AF84835}" srcOrd="0" destOrd="0" presId="urn:microsoft.com/office/officeart/2005/8/layout/vList5"/>
    <dgm:cxn modelId="{E7458844-91A9-924C-A1FF-C978224AE072}" type="presParOf" srcId="{8C3BB827-9A96-409D-870B-31315628FD53}" destId="{EB4C309A-5329-4CFF-BC9E-3971EFFF1845}" srcOrd="1" destOrd="0" presId="urn:microsoft.com/office/officeart/2005/8/layout/vList5"/>
    <dgm:cxn modelId="{B3671209-120D-7640-B860-8B3A08AF1B44}" type="presParOf" srcId="{97644E36-5BA9-4B8E-92F4-AB604B94792F}" destId="{64D9E6C4-7F8A-47E6-BB1D-F3DEFC9AAB7A}" srcOrd="1" destOrd="0" presId="urn:microsoft.com/office/officeart/2005/8/layout/vList5"/>
    <dgm:cxn modelId="{F590F11A-D711-BC42-B31F-7A02546D18B3}" type="presParOf" srcId="{97644E36-5BA9-4B8E-92F4-AB604B94792F}" destId="{A41DE949-553E-4B98-814A-1AC2A1BF8F60}" srcOrd="2" destOrd="0" presId="urn:microsoft.com/office/officeart/2005/8/layout/vList5"/>
    <dgm:cxn modelId="{D55F8246-2ADB-704B-A2FC-F930DE8F7D6F}" type="presParOf" srcId="{A41DE949-553E-4B98-814A-1AC2A1BF8F60}" destId="{58449D26-5B2A-4341-9023-D76AA8666A98}" srcOrd="0" destOrd="0" presId="urn:microsoft.com/office/officeart/2005/8/layout/vList5"/>
    <dgm:cxn modelId="{77E9DECA-5264-CD48-A4A7-8E45B46AD460}" type="presParOf" srcId="{A41DE949-553E-4B98-814A-1AC2A1BF8F60}" destId="{F6AFB9F1-BA27-4A62-AB29-C0A449F0140B}" srcOrd="1" destOrd="0" presId="urn:microsoft.com/office/officeart/2005/8/layout/vList5"/>
    <dgm:cxn modelId="{7F286F47-4349-B14F-8ADF-BF783C902D3D}" type="presParOf" srcId="{97644E36-5BA9-4B8E-92F4-AB604B94792F}" destId="{A808785E-FFAE-4E25-B9EB-3751630679FB}" srcOrd="3" destOrd="0" presId="urn:microsoft.com/office/officeart/2005/8/layout/vList5"/>
    <dgm:cxn modelId="{A3D2A584-C764-7140-A03F-02F3F6DDA8A0}" type="presParOf" srcId="{97644E36-5BA9-4B8E-92F4-AB604B94792F}" destId="{C2FD08D8-9BF5-449D-AEDD-AE0C1B559F84}" srcOrd="4" destOrd="0" presId="urn:microsoft.com/office/officeart/2005/8/layout/vList5"/>
    <dgm:cxn modelId="{182271CC-6710-4E4A-8E8C-03AC8E401328}" type="presParOf" srcId="{C2FD08D8-9BF5-449D-AEDD-AE0C1B559F84}" destId="{A316747F-E9E4-41B7-87A6-360FDCF563BC}" srcOrd="0" destOrd="0" presId="urn:microsoft.com/office/officeart/2005/8/layout/vList5"/>
    <dgm:cxn modelId="{A66B6AB8-260D-2840-A5EF-C998EB6D4223}" type="presParOf" srcId="{C2FD08D8-9BF5-449D-AEDD-AE0C1B559F84}" destId="{AE4E4CE8-3EB1-4127-842F-8B5E29E4B2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4684A0-31DC-434E-A3F7-92B65CEB0D06}" type="doc">
      <dgm:prSet loTypeId="urn:microsoft.com/office/officeart/2005/8/layout/funnel1" loCatId="relationship" qsTypeId="urn:microsoft.com/office/officeart/2005/8/quickstyle/3D2" qsCatId="3D" csTypeId="urn:microsoft.com/office/officeart/2005/8/colors/colorful1" csCatId="colorful" phldr="1"/>
      <dgm:spPr/>
      <dgm:t>
        <a:bodyPr/>
        <a:lstStyle/>
        <a:p>
          <a:endParaRPr lang="en-US"/>
        </a:p>
      </dgm:t>
    </dgm:pt>
    <dgm:pt modelId="{87EFA87E-DC03-4D28-B8B8-783BC6ECDAC7}">
      <dgm:prSet phldrT="[Text]" custT="1"/>
      <dgm:spPr/>
      <dgm:t>
        <a:bodyPr/>
        <a:lstStyle/>
        <a:p>
          <a:r>
            <a:rPr lang="el-GR" sz="1900" b="1" dirty="0" smtClean="0">
              <a:solidFill>
                <a:srgbClr val="000000"/>
              </a:solidFill>
              <a:latin typeface="Arial"/>
              <a:cs typeface="Arial"/>
            </a:rPr>
            <a:t>Εφαρμογή του Κανονισμού 511/2014</a:t>
          </a:r>
          <a:endParaRPr lang="en-US" sz="1900" b="1" dirty="0">
            <a:solidFill>
              <a:srgbClr val="000000"/>
            </a:solidFill>
            <a:latin typeface="Arial"/>
            <a:cs typeface="Arial"/>
          </a:endParaRPr>
        </a:p>
      </dgm:t>
    </dgm:pt>
    <dgm:pt modelId="{327A376C-DF8A-4F6A-9B88-0CCED27F8773}" type="parTrans" cxnId="{FC0514DD-7861-448F-A3F8-D37E016D3A5F}">
      <dgm:prSet/>
      <dgm:spPr/>
      <dgm:t>
        <a:bodyPr/>
        <a:lstStyle/>
        <a:p>
          <a:endParaRPr lang="en-US" sz="1800"/>
        </a:p>
      </dgm:t>
    </dgm:pt>
    <dgm:pt modelId="{99F388FC-1770-4DBD-BB47-36A8702023A5}" type="sibTrans" cxnId="{FC0514DD-7861-448F-A3F8-D37E016D3A5F}">
      <dgm:prSet/>
      <dgm:spPr/>
      <dgm:t>
        <a:bodyPr/>
        <a:lstStyle/>
        <a:p>
          <a:endParaRPr lang="en-US" sz="1800"/>
        </a:p>
      </dgm:t>
    </dgm:pt>
    <dgm:pt modelId="{33A993D0-2CFF-4D55-B6C3-8C7CA4D67C4D}">
      <dgm:prSet phldrT="[Text]" phldr="1"/>
      <dgm:spPr/>
      <dgm:t>
        <a:bodyPr/>
        <a:lstStyle/>
        <a:p>
          <a:endParaRPr lang="en-US" sz="1800"/>
        </a:p>
      </dgm:t>
    </dgm:pt>
    <dgm:pt modelId="{0AD7489F-5681-4C42-9192-2584972B2622}" type="parTrans" cxnId="{E1D506D2-C6ED-4C7D-8CBB-2F1530A79626}">
      <dgm:prSet/>
      <dgm:spPr/>
      <dgm:t>
        <a:bodyPr/>
        <a:lstStyle/>
        <a:p>
          <a:endParaRPr lang="en-US" sz="1800"/>
        </a:p>
      </dgm:t>
    </dgm:pt>
    <dgm:pt modelId="{1C0BC69B-BD77-4CFB-BEB7-088D011EA758}" type="sibTrans" cxnId="{E1D506D2-C6ED-4C7D-8CBB-2F1530A79626}">
      <dgm:prSet/>
      <dgm:spPr/>
      <dgm:t>
        <a:bodyPr/>
        <a:lstStyle/>
        <a:p>
          <a:endParaRPr lang="en-US" sz="1800"/>
        </a:p>
      </dgm:t>
    </dgm:pt>
    <dgm:pt modelId="{90568126-3390-4159-96F0-62093585BCE7}">
      <dgm:prSet phldrT="[Text]" phldr="1"/>
      <dgm:spPr/>
      <dgm:t>
        <a:bodyPr/>
        <a:lstStyle/>
        <a:p>
          <a:endParaRPr lang="en-US" sz="1800"/>
        </a:p>
      </dgm:t>
    </dgm:pt>
    <dgm:pt modelId="{BEEBC708-D598-4DA7-8976-4CF02026E876}" type="parTrans" cxnId="{FACCFAF4-D54A-48D6-9BD8-260E2BA6B0BB}">
      <dgm:prSet/>
      <dgm:spPr/>
      <dgm:t>
        <a:bodyPr/>
        <a:lstStyle/>
        <a:p>
          <a:endParaRPr lang="en-US" sz="1800"/>
        </a:p>
      </dgm:t>
    </dgm:pt>
    <dgm:pt modelId="{7A5F42B5-57AE-4990-8CC3-86B0ED0E6A2E}" type="sibTrans" cxnId="{FACCFAF4-D54A-48D6-9BD8-260E2BA6B0BB}">
      <dgm:prSet/>
      <dgm:spPr/>
      <dgm:t>
        <a:bodyPr/>
        <a:lstStyle/>
        <a:p>
          <a:endParaRPr lang="en-US" sz="1800"/>
        </a:p>
      </dgm:t>
    </dgm:pt>
    <dgm:pt modelId="{A6F0F051-6093-47DE-ADBC-74A0DFD9595B}">
      <dgm:prSet phldrT="[Text]" phldr="1"/>
      <dgm:spPr/>
      <dgm:t>
        <a:bodyPr/>
        <a:lstStyle/>
        <a:p>
          <a:endParaRPr lang="en-US" sz="1800"/>
        </a:p>
      </dgm:t>
    </dgm:pt>
    <dgm:pt modelId="{795284CC-600D-45FC-9857-81FD7F819E54}" type="parTrans" cxnId="{1C033FE5-3617-4DB6-814B-64C25E12ACAC}">
      <dgm:prSet/>
      <dgm:spPr/>
      <dgm:t>
        <a:bodyPr/>
        <a:lstStyle/>
        <a:p>
          <a:endParaRPr lang="en-US" sz="1800"/>
        </a:p>
      </dgm:t>
    </dgm:pt>
    <dgm:pt modelId="{4DEDF395-F7A5-4973-A510-BA76A30FB500}" type="sibTrans" cxnId="{1C033FE5-3617-4DB6-814B-64C25E12ACAC}">
      <dgm:prSet/>
      <dgm:spPr/>
      <dgm:t>
        <a:bodyPr/>
        <a:lstStyle/>
        <a:p>
          <a:endParaRPr lang="en-US" sz="1800"/>
        </a:p>
      </dgm:t>
    </dgm:pt>
    <dgm:pt modelId="{AEDBAFD6-A89C-473C-B0BD-2430DEE969A1}">
      <dgm:prSet phldrT="[Text]" custT="1"/>
      <dgm:spPr/>
      <dgm:t>
        <a:bodyPr/>
        <a:lstStyle/>
        <a:p>
          <a:r>
            <a:rPr lang="el-GR" sz="2000" b="1" dirty="0" smtClean="0">
              <a:solidFill>
                <a:srgbClr val="000000"/>
              </a:solidFill>
              <a:latin typeface="Arial"/>
              <a:cs typeface="Arial"/>
            </a:rPr>
            <a:t>Κύρωση του Πρωτοκόλλου της Ναγκόγια</a:t>
          </a:r>
          <a:endParaRPr lang="en-US" sz="2000" b="1" dirty="0">
            <a:solidFill>
              <a:srgbClr val="000000"/>
            </a:solidFill>
            <a:latin typeface="Arial"/>
            <a:cs typeface="Arial"/>
          </a:endParaRPr>
        </a:p>
      </dgm:t>
    </dgm:pt>
    <dgm:pt modelId="{9C1390BB-AFF9-4ABB-8778-9D0DE58D9E0B}" type="parTrans" cxnId="{FF1896E4-8BF1-4436-83B9-3B53CF9EE5CB}">
      <dgm:prSet/>
      <dgm:spPr/>
      <dgm:t>
        <a:bodyPr/>
        <a:lstStyle/>
        <a:p>
          <a:endParaRPr lang="en-US" sz="1800"/>
        </a:p>
      </dgm:t>
    </dgm:pt>
    <dgm:pt modelId="{822E84E5-9A5D-44A5-90A3-B7EDAA27354F}" type="sibTrans" cxnId="{FF1896E4-8BF1-4436-83B9-3B53CF9EE5CB}">
      <dgm:prSet/>
      <dgm:spPr/>
      <dgm:t>
        <a:bodyPr/>
        <a:lstStyle/>
        <a:p>
          <a:endParaRPr lang="en-US" sz="1800"/>
        </a:p>
      </dgm:t>
    </dgm:pt>
    <dgm:pt modelId="{69307EB9-330A-49CF-AC8C-DDF98053DC09}">
      <dgm:prSet phldrT="[Text]" custT="1"/>
      <dgm:spPr/>
      <dgm:t>
        <a:bodyPr/>
        <a:lstStyle/>
        <a:p>
          <a:r>
            <a:rPr lang="el-GR" sz="2000" b="1" dirty="0" smtClean="0">
              <a:solidFill>
                <a:srgbClr val="000000"/>
              </a:solidFill>
              <a:latin typeface="Arial"/>
              <a:cs typeface="Arial"/>
            </a:rPr>
            <a:t>Εθνικό δίκαιο ΠΚΟ</a:t>
          </a:r>
          <a:endParaRPr lang="en-US" sz="2000" b="1" dirty="0">
            <a:solidFill>
              <a:srgbClr val="000000"/>
            </a:solidFill>
            <a:latin typeface="Arial"/>
            <a:cs typeface="Arial"/>
          </a:endParaRPr>
        </a:p>
      </dgm:t>
    </dgm:pt>
    <dgm:pt modelId="{192965AC-7356-4C34-803A-935AF803D5C4}" type="parTrans" cxnId="{F0E5867C-6F47-4A5C-A6FB-A83F4A6A1986}">
      <dgm:prSet/>
      <dgm:spPr/>
      <dgm:t>
        <a:bodyPr/>
        <a:lstStyle/>
        <a:p>
          <a:endParaRPr lang="en-US" sz="1800"/>
        </a:p>
      </dgm:t>
    </dgm:pt>
    <dgm:pt modelId="{6BB9AD5E-10C9-4014-860A-BF8B013C262D}" type="sibTrans" cxnId="{F0E5867C-6F47-4A5C-A6FB-A83F4A6A1986}">
      <dgm:prSet/>
      <dgm:spPr/>
      <dgm:t>
        <a:bodyPr/>
        <a:lstStyle/>
        <a:p>
          <a:endParaRPr lang="en-US" sz="1800"/>
        </a:p>
      </dgm:t>
    </dgm:pt>
    <dgm:pt modelId="{114A3EA7-34DB-4300-9FB7-489D5528857B}">
      <dgm:prSet phldrT="[Text]" custT="1"/>
      <dgm:spPr/>
      <dgm:t>
        <a:bodyPr/>
        <a:lstStyle/>
        <a:p>
          <a:r>
            <a:rPr lang="el-GR" sz="2000" b="1" dirty="0" smtClean="0">
              <a:solidFill>
                <a:schemeClr val="bg1"/>
              </a:solidFill>
              <a:latin typeface="Arial"/>
              <a:cs typeface="Arial"/>
            </a:rPr>
            <a:t>Αποτελεσματικό σύστημα προστασίας, διοικητικής οργάνωσης και διακυβέρνησης των γενετικών πόρων ως εθνικού κεφαλαίου</a:t>
          </a:r>
          <a:endParaRPr lang="en-US" sz="2000" b="1" dirty="0">
            <a:solidFill>
              <a:schemeClr val="bg1"/>
            </a:solidFill>
            <a:latin typeface="Arial"/>
            <a:cs typeface="Arial"/>
          </a:endParaRPr>
        </a:p>
      </dgm:t>
    </dgm:pt>
    <dgm:pt modelId="{60A58AC9-22A6-4EFA-A87D-0FAF6C501678}" type="parTrans" cxnId="{82721E0A-A2D7-4C03-8A4E-D8130DABDFF8}">
      <dgm:prSet/>
      <dgm:spPr/>
      <dgm:t>
        <a:bodyPr/>
        <a:lstStyle/>
        <a:p>
          <a:endParaRPr lang="en-US" sz="1800"/>
        </a:p>
      </dgm:t>
    </dgm:pt>
    <dgm:pt modelId="{42CD15CE-47DB-4958-AA47-0016A57D8781}" type="sibTrans" cxnId="{82721E0A-A2D7-4C03-8A4E-D8130DABDFF8}">
      <dgm:prSet/>
      <dgm:spPr/>
      <dgm:t>
        <a:bodyPr/>
        <a:lstStyle/>
        <a:p>
          <a:endParaRPr lang="en-US" sz="1800"/>
        </a:p>
      </dgm:t>
    </dgm:pt>
    <dgm:pt modelId="{002442FE-CB5D-43BA-877D-FC9D475F47E7}" type="pres">
      <dgm:prSet presAssocID="{E94684A0-31DC-434E-A3F7-92B65CEB0D06}" presName="Name0" presStyleCnt="0">
        <dgm:presLayoutVars>
          <dgm:chMax val="4"/>
          <dgm:resizeHandles val="exact"/>
        </dgm:presLayoutVars>
      </dgm:prSet>
      <dgm:spPr/>
      <dgm:t>
        <a:bodyPr/>
        <a:lstStyle/>
        <a:p>
          <a:endParaRPr lang="en-US"/>
        </a:p>
      </dgm:t>
    </dgm:pt>
    <dgm:pt modelId="{7CB1C36D-D999-4524-9E90-C2934DCBE798}" type="pres">
      <dgm:prSet presAssocID="{E94684A0-31DC-434E-A3F7-92B65CEB0D06}" presName="ellipse" presStyleLbl="trBgShp" presStyleIdx="0" presStyleCnt="1"/>
      <dgm:spPr/>
      <dgm:t>
        <a:bodyPr/>
        <a:lstStyle/>
        <a:p>
          <a:endParaRPr lang="en-US"/>
        </a:p>
      </dgm:t>
    </dgm:pt>
    <dgm:pt modelId="{749DE1BE-A771-4291-B823-A472D486097E}" type="pres">
      <dgm:prSet presAssocID="{E94684A0-31DC-434E-A3F7-92B65CEB0D06}" presName="arrow1" presStyleLbl="fgShp" presStyleIdx="0" presStyleCnt="1" custLinFactNeighborX="7333" custLinFactNeighborY="13063"/>
      <dgm:spPr>
        <a:solidFill>
          <a:srgbClr val="FF6600"/>
        </a:solidFill>
      </dgm:spPr>
      <dgm:t>
        <a:bodyPr/>
        <a:lstStyle/>
        <a:p>
          <a:endParaRPr lang="en-US"/>
        </a:p>
      </dgm:t>
    </dgm:pt>
    <dgm:pt modelId="{AA637C46-80AF-48D1-8547-2F94D62BC8B8}" type="pres">
      <dgm:prSet presAssocID="{E94684A0-31DC-434E-A3F7-92B65CEB0D06}" presName="rectangle" presStyleLbl="revTx" presStyleIdx="0" presStyleCnt="1">
        <dgm:presLayoutVars>
          <dgm:bulletEnabled val="1"/>
        </dgm:presLayoutVars>
      </dgm:prSet>
      <dgm:spPr/>
      <dgm:t>
        <a:bodyPr/>
        <a:lstStyle/>
        <a:p>
          <a:endParaRPr lang="en-US"/>
        </a:p>
      </dgm:t>
    </dgm:pt>
    <dgm:pt modelId="{EEA1041F-7AE6-41DF-9E8A-2DEB753F5241}" type="pres">
      <dgm:prSet presAssocID="{AEDBAFD6-A89C-473C-B0BD-2430DEE969A1}" presName="item1" presStyleLbl="node1" presStyleIdx="0" presStyleCnt="3" custScaleX="108475" custScaleY="108475">
        <dgm:presLayoutVars>
          <dgm:bulletEnabled val="1"/>
        </dgm:presLayoutVars>
      </dgm:prSet>
      <dgm:spPr/>
      <dgm:t>
        <a:bodyPr/>
        <a:lstStyle/>
        <a:p>
          <a:endParaRPr lang="en-US"/>
        </a:p>
      </dgm:t>
    </dgm:pt>
    <dgm:pt modelId="{A9D9E12F-6F84-4BA3-8BEC-B986FF5341E5}" type="pres">
      <dgm:prSet presAssocID="{69307EB9-330A-49CF-AC8C-DDF98053DC09}" presName="item2" presStyleLbl="node1" presStyleIdx="1" presStyleCnt="3" custScaleX="156442" custScaleY="141046" custLinFactNeighborX="0" custLinFactNeighborY="-26144">
        <dgm:presLayoutVars>
          <dgm:bulletEnabled val="1"/>
        </dgm:presLayoutVars>
      </dgm:prSet>
      <dgm:spPr/>
      <dgm:t>
        <a:bodyPr/>
        <a:lstStyle/>
        <a:p>
          <a:endParaRPr lang="en-US"/>
        </a:p>
      </dgm:t>
    </dgm:pt>
    <dgm:pt modelId="{4B487C09-0013-400C-A1C7-F1A745952A2B}" type="pres">
      <dgm:prSet presAssocID="{114A3EA7-34DB-4300-9FB7-489D5528857B}" presName="item3" presStyleLbl="node1" presStyleIdx="2" presStyleCnt="3" custScaleX="160174" custScaleY="143462" custLinFactNeighborX="44947" custLinFactNeighborY="-1490">
        <dgm:presLayoutVars>
          <dgm:bulletEnabled val="1"/>
        </dgm:presLayoutVars>
      </dgm:prSet>
      <dgm:spPr/>
      <dgm:t>
        <a:bodyPr/>
        <a:lstStyle/>
        <a:p>
          <a:endParaRPr lang="en-US"/>
        </a:p>
      </dgm:t>
    </dgm:pt>
    <dgm:pt modelId="{19DBC027-DF97-4FF5-AF53-0CDCB2302919}" type="pres">
      <dgm:prSet presAssocID="{E94684A0-31DC-434E-A3F7-92B65CEB0D06}" presName="funnel" presStyleLbl="trAlignAcc1" presStyleIdx="0" presStyleCnt="1" custScaleX="146618" custScaleY="104202" custLinFactNeighborX="-450" custLinFactNeighborY="2170"/>
      <dgm:spPr/>
      <dgm:t>
        <a:bodyPr/>
        <a:lstStyle/>
        <a:p>
          <a:endParaRPr lang="en-US"/>
        </a:p>
      </dgm:t>
    </dgm:pt>
  </dgm:ptLst>
  <dgm:cxnLst>
    <dgm:cxn modelId="{FF1896E4-8BF1-4436-83B9-3B53CF9EE5CB}" srcId="{E94684A0-31DC-434E-A3F7-92B65CEB0D06}" destId="{AEDBAFD6-A89C-473C-B0BD-2430DEE969A1}" srcOrd="1" destOrd="0" parTransId="{9C1390BB-AFF9-4ABB-8778-9D0DE58D9E0B}" sibTransId="{822E84E5-9A5D-44A5-90A3-B7EDAA27354F}"/>
    <dgm:cxn modelId="{4FC7A3D6-5D47-4F1D-8C90-8A88FD2C1C22}" type="presOf" srcId="{E94684A0-31DC-434E-A3F7-92B65CEB0D06}" destId="{002442FE-CB5D-43BA-877D-FC9D475F47E7}" srcOrd="0" destOrd="0" presId="urn:microsoft.com/office/officeart/2005/8/layout/funnel1"/>
    <dgm:cxn modelId="{82721E0A-A2D7-4C03-8A4E-D8130DABDFF8}" srcId="{E94684A0-31DC-434E-A3F7-92B65CEB0D06}" destId="{114A3EA7-34DB-4300-9FB7-489D5528857B}" srcOrd="3" destOrd="0" parTransId="{60A58AC9-22A6-4EFA-A87D-0FAF6C501678}" sibTransId="{42CD15CE-47DB-4958-AA47-0016A57D8781}"/>
    <dgm:cxn modelId="{F6A9BD86-4F7D-4037-ADD2-A00858A5C822}" type="presOf" srcId="{69307EB9-330A-49CF-AC8C-DDF98053DC09}" destId="{EEA1041F-7AE6-41DF-9E8A-2DEB753F5241}" srcOrd="0" destOrd="0" presId="urn:microsoft.com/office/officeart/2005/8/layout/funnel1"/>
    <dgm:cxn modelId="{F0E5867C-6F47-4A5C-A6FB-A83F4A6A1986}" srcId="{E94684A0-31DC-434E-A3F7-92B65CEB0D06}" destId="{69307EB9-330A-49CF-AC8C-DDF98053DC09}" srcOrd="2" destOrd="0" parTransId="{192965AC-7356-4C34-803A-935AF803D5C4}" sibTransId="{6BB9AD5E-10C9-4014-860A-BF8B013C262D}"/>
    <dgm:cxn modelId="{9536CDF1-E1ED-400B-84F4-EC561435F9CB}" type="presOf" srcId="{114A3EA7-34DB-4300-9FB7-489D5528857B}" destId="{AA637C46-80AF-48D1-8547-2F94D62BC8B8}" srcOrd="0" destOrd="0" presId="urn:microsoft.com/office/officeart/2005/8/layout/funnel1"/>
    <dgm:cxn modelId="{1C033FE5-3617-4DB6-814B-64C25E12ACAC}" srcId="{E94684A0-31DC-434E-A3F7-92B65CEB0D06}" destId="{A6F0F051-6093-47DE-ADBC-74A0DFD9595B}" srcOrd="6" destOrd="0" parTransId="{795284CC-600D-45FC-9857-81FD7F819E54}" sibTransId="{4DEDF395-F7A5-4973-A510-BA76A30FB500}"/>
    <dgm:cxn modelId="{9526FE6C-BCDA-4533-AE8A-D9F4895E30A5}" type="presOf" srcId="{AEDBAFD6-A89C-473C-B0BD-2430DEE969A1}" destId="{A9D9E12F-6F84-4BA3-8BEC-B986FF5341E5}" srcOrd="0" destOrd="0" presId="urn:microsoft.com/office/officeart/2005/8/layout/funnel1"/>
    <dgm:cxn modelId="{FACCFAF4-D54A-48D6-9BD8-260E2BA6B0BB}" srcId="{E94684A0-31DC-434E-A3F7-92B65CEB0D06}" destId="{90568126-3390-4159-96F0-62093585BCE7}" srcOrd="5" destOrd="0" parTransId="{BEEBC708-D598-4DA7-8976-4CF02026E876}" sibTransId="{7A5F42B5-57AE-4990-8CC3-86B0ED0E6A2E}"/>
    <dgm:cxn modelId="{E1D506D2-C6ED-4C7D-8CBB-2F1530A79626}" srcId="{E94684A0-31DC-434E-A3F7-92B65CEB0D06}" destId="{33A993D0-2CFF-4D55-B6C3-8C7CA4D67C4D}" srcOrd="4" destOrd="0" parTransId="{0AD7489F-5681-4C42-9192-2584972B2622}" sibTransId="{1C0BC69B-BD77-4CFB-BEB7-088D011EA758}"/>
    <dgm:cxn modelId="{FC0514DD-7861-448F-A3F8-D37E016D3A5F}" srcId="{E94684A0-31DC-434E-A3F7-92B65CEB0D06}" destId="{87EFA87E-DC03-4D28-B8B8-783BC6ECDAC7}" srcOrd="0" destOrd="0" parTransId="{327A376C-DF8A-4F6A-9B88-0CCED27F8773}" sibTransId="{99F388FC-1770-4DBD-BB47-36A8702023A5}"/>
    <dgm:cxn modelId="{CC48AAB0-CBF5-472B-9D38-65545D2D9472}" type="presOf" srcId="{87EFA87E-DC03-4D28-B8B8-783BC6ECDAC7}" destId="{4B487C09-0013-400C-A1C7-F1A745952A2B}" srcOrd="0" destOrd="0" presId="urn:microsoft.com/office/officeart/2005/8/layout/funnel1"/>
    <dgm:cxn modelId="{E700B8DC-972B-4711-9F24-EF286F9A6586}" type="presParOf" srcId="{002442FE-CB5D-43BA-877D-FC9D475F47E7}" destId="{7CB1C36D-D999-4524-9E90-C2934DCBE798}" srcOrd="0" destOrd="0" presId="urn:microsoft.com/office/officeart/2005/8/layout/funnel1"/>
    <dgm:cxn modelId="{50964C36-2417-4190-B2FD-8FFD01D53B29}" type="presParOf" srcId="{002442FE-CB5D-43BA-877D-FC9D475F47E7}" destId="{749DE1BE-A771-4291-B823-A472D486097E}" srcOrd="1" destOrd="0" presId="urn:microsoft.com/office/officeart/2005/8/layout/funnel1"/>
    <dgm:cxn modelId="{0512E433-8ED9-4E29-9C10-16181167ED38}" type="presParOf" srcId="{002442FE-CB5D-43BA-877D-FC9D475F47E7}" destId="{AA637C46-80AF-48D1-8547-2F94D62BC8B8}" srcOrd="2" destOrd="0" presId="urn:microsoft.com/office/officeart/2005/8/layout/funnel1"/>
    <dgm:cxn modelId="{B988D107-488A-4917-8B07-638CC88CAF1C}" type="presParOf" srcId="{002442FE-CB5D-43BA-877D-FC9D475F47E7}" destId="{EEA1041F-7AE6-41DF-9E8A-2DEB753F5241}" srcOrd="3" destOrd="0" presId="urn:microsoft.com/office/officeart/2005/8/layout/funnel1"/>
    <dgm:cxn modelId="{06EFB39A-EC39-41DF-9F77-879AFF79C2B0}" type="presParOf" srcId="{002442FE-CB5D-43BA-877D-FC9D475F47E7}" destId="{A9D9E12F-6F84-4BA3-8BEC-B986FF5341E5}" srcOrd="4" destOrd="0" presId="urn:microsoft.com/office/officeart/2005/8/layout/funnel1"/>
    <dgm:cxn modelId="{2A97FBF4-A6C9-40A9-8FEB-7CDC962E7EAE}" type="presParOf" srcId="{002442FE-CB5D-43BA-877D-FC9D475F47E7}" destId="{4B487C09-0013-400C-A1C7-F1A745952A2B}" srcOrd="5" destOrd="0" presId="urn:microsoft.com/office/officeart/2005/8/layout/funnel1"/>
    <dgm:cxn modelId="{603E3C6E-9896-46D6-ABBA-BDA132662260}" type="presParOf" srcId="{002442FE-CB5D-43BA-877D-FC9D475F47E7}" destId="{19DBC027-DF97-4FF5-AF53-0CDCB230291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3AD9-015E-43B6-AC10-A94E6F366FB9}">
      <dsp:nvSpPr>
        <dsp:cNvPr id="0" name=""/>
        <dsp:cNvSpPr/>
      </dsp:nvSpPr>
      <dsp:spPr>
        <a:xfrm>
          <a:off x="0" y="304799"/>
          <a:ext cx="5257800" cy="5257800"/>
        </a:xfrm>
        <a:prstGeom prst="diamond">
          <a:avLst/>
        </a:prstGeom>
        <a:solidFill>
          <a:schemeClr val="accent2">
            <a:tint val="40000"/>
            <a:hueOff val="0"/>
            <a:satOff val="0"/>
            <a:lumOff val="0"/>
            <a:alphaOff val="0"/>
          </a:schemeClr>
        </a:solidFill>
        <a:ln>
          <a:noFill/>
        </a:ln>
        <a:effectLst>
          <a:outerShdw blurRad="88900" dist="63500" dir="3000000" algn="br" rotWithShape="0">
            <a:srgbClr val="000000">
              <a:alpha val="35000"/>
            </a:srgbClr>
          </a:outerShdw>
        </a:effectLst>
      </dsp:spPr>
      <dsp:style>
        <a:lnRef idx="0">
          <a:scrgbClr r="0" g="0" b="0"/>
        </a:lnRef>
        <a:fillRef idx="1">
          <a:scrgbClr r="0" g="0" b="0"/>
        </a:fillRef>
        <a:effectRef idx="2">
          <a:scrgbClr r="0" g="0" b="0"/>
        </a:effectRef>
        <a:fontRef idx="minor"/>
      </dsp:style>
    </dsp:sp>
    <dsp:sp modelId="{4A211BB0-F835-4E86-B266-18691425E5E9}">
      <dsp:nvSpPr>
        <dsp:cNvPr id="0" name=""/>
        <dsp:cNvSpPr/>
      </dsp:nvSpPr>
      <dsp:spPr>
        <a:xfrm>
          <a:off x="499491" y="804290"/>
          <a:ext cx="2050542" cy="2050542"/>
        </a:xfrm>
        <a:prstGeom prst="roundRect">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tx1"/>
              </a:solidFill>
              <a:latin typeface="Arial"/>
              <a:cs typeface="Arial"/>
            </a:rPr>
            <a:t>Στηρίζει την ίδια την ύπαρξή μας </a:t>
          </a:r>
          <a:r>
            <a:rPr lang="mr-IN" sz="1400" b="1" kern="1200" dirty="0" smtClean="0">
              <a:solidFill>
                <a:schemeClr val="tx1"/>
              </a:solidFill>
              <a:latin typeface="Arial"/>
              <a:cs typeface="Arial"/>
            </a:rPr>
            <a:t>–</a:t>
          </a:r>
          <a:r>
            <a:rPr lang="el-GR" sz="1400" b="1" kern="1200" dirty="0" smtClean="0">
              <a:solidFill>
                <a:schemeClr val="tx1"/>
              </a:solidFill>
              <a:latin typeface="Arial"/>
              <a:cs typeface="Arial"/>
            </a:rPr>
            <a:t>βασικές οικοσυστημικές υπηρεσίες</a:t>
          </a:r>
          <a:endParaRPr lang="en-US" sz="1400" b="1" kern="1200" dirty="0">
            <a:solidFill>
              <a:schemeClr val="tx1"/>
            </a:solidFill>
            <a:latin typeface="Arial"/>
            <a:cs typeface="Arial"/>
          </a:endParaRPr>
        </a:p>
      </dsp:txBody>
      <dsp:txXfrm>
        <a:off x="599590" y="904389"/>
        <a:ext cx="1850344" cy="1850344"/>
      </dsp:txXfrm>
    </dsp:sp>
    <dsp:sp modelId="{C2B51BD5-5A4F-4365-A76C-D59BBBE62C86}">
      <dsp:nvSpPr>
        <dsp:cNvPr id="0" name=""/>
        <dsp:cNvSpPr/>
      </dsp:nvSpPr>
      <dsp:spPr>
        <a:xfrm>
          <a:off x="2707767" y="804290"/>
          <a:ext cx="2050542" cy="2050542"/>
        </a:xfrm>
        <a:prstGeom prst="roundRect">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solidFill>
                <a:srgbClr val="000000"/>
              </a:solidFill>
              <a:latin typeface="Arial"/>
              <a:cs typeface="Arial"/>
            </a:rPr>
            <a:t>Βάση της έρευνας &amp; της καινοτομίας (επισιτιστικός-φαρμακευτικός τομέας) </a:t>
          </a:r>
          <a:r>
            <a:rPr lang="mr-IN" sz="1200" b="1" kern="1200" dirty="0" smtClean="0">
              <a:solidFill>
                <a:srgbClr val="000000"/>
              </a:solidFill>
              <a:latin typeface="Arial"/>
              <a:cs typeface="Arial"/>
            </a:rPr>
            <a:t>–</a:t>
          </a:r>
          <a:r>
            <a:rPr lang="el-GR" sz="1200" b="1" kern="1200" dirty="0" smtClean="0">
              <a:solidFill>
                <a:srgbClr val="000000"/>
              </a:solidFill>
              <a:latin typeface="Arial"/>
              <a:cs typeface="Arial"/>
            </a:rPr>
            <a:t> παραγωγή πολλών εμπορικών προϊόντων</a:t>
          </a:r>
          <a:endParaRPr lang="en-US" sz="1200" b="1" kern="1200" dirty="0">
            <a:solidFill>
              <a:srgbClr val="000000"/>
            </a:solidFill>
          </a:endParaRPr>
        </a:p>
      </dsp:txBody>
      <dsp:txXfrm>
        <a:off x="2807866" y="904389"/>
        <a:ext cx="1850344" cy="1850344"/>
      </dsp:txXfrm>
    </dsp:sp>
    <dsp:sp modelId="{73A91614-9B3D-43BA-AA9F-AEAC86EAE993}">
      <dsp:nvSpPr>
        <dsp:cNvPr id="0" name=""/>
        <dsp:cNvSpPr/>
      </dsp:nvSpPr>
      <dsp:spPr>
        <a:xfrm>
          <a:off x="499491" y="3094486"/>
          <a:ext cx="2050542" cy="2050542"/>
        </a:xfrm>
        <a:prstGeom prst="roundRect">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000000"/>
              </a:solidFill>
              <a:latin typeface="Arial"/>
              <a:cs typeface="Arial"/>
            </a:rPr>
            <a:t>Υπόβαθρο της κουλτούρας και του πολιτισμού</a:t>
          </a:r>
          <a:endParaRPr lang="en-US" sz="1400" b="1" kern="1200" dirty="0">
            <a:solidFill>
              <a:srgbClr val="000000"/>
            </a:solidFill>
          </a:endParaRPr>
        </a:p>
      </dsp:txBody>
      <dsp:txXfrm>
        <a:off x="599590" y="3194585"/>
        <a:ext cx="1850344" cy="1850344"/>
      </dsp:txXfrm>
    </dsp:sp>
    <dsp:sp modelId="{F0A5EA68-263D-4FB7-B774-F68EEBE0AB0A}">
      <dsp:nvSpPr>
        <dsp:cNvPr id="0" name=""/>
        <dsp:cNvSpPr/>
      </dsp:nvSpPr>
      <dsp:spPr>
        <a:xfrm>
          <a:off x="2707767" y="3012567"/>
          <a:ext cx="2050542" cy="2050542"/>
        </a:xfrm>
        <a:prstGeom prst="roundRect">
          <a:avLst/>
        </a:prstGeom>
        <a:gradFill rotWithShape="0">
          <a:gsLst>
            <a:gs pos="0">
              <a:schemeClr val="accent5">
                <a:hueOff val="0"/>
                <a:satOff val="0"/>
                <a:lumOff val="0"/>
                <a:alphaOff val="0"/>
                <a:shade val="30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000000"/>
              </a:solidFill>
              <a:latin typeface="Arial"/>
              <a:cs typeface="Arial"/>
            </a:rPr>
            <a:t>Αναγόρευση σε παγκόσμιο αγαθό ιδιαίτερης αξίας για παρούσες και μέλλουσες γεγεές και κατοχύρωσή της στο δίκαιο</a:t>
          </a:r>
          <a:endParaRPr lang="en-US" sz="1400" b="1" kern="1200" dirty="0">
            <a:solidFill>
              <a:srgbClr val="000000"/>
            </a:solidFill>
            <a:latin typeface="Arial"/>
            <a:cs typeface="Arial"/>
          </a:endParaRPr>
        </a:p>
      </dsp:txBody>
      <dsp:txXfrm>
        <a:off x="2807866" y="3112666"/>
        <a:ext cx="1850344" cy="185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3AD9-015E-43B6-AC10-A94E6F366FB9}">
      <dsp:nvSpPr>
        <dsp:cNvPr id="0" name=""/>
        <dsp:cNvSpPr/>
      </dsp:nvSpPr>
      <dsp:spPr>
        <a:xfrm>
          <a:off x="0" y="711199"/>
          <a:ext cx="4648200" cy="4648200"/>
        </a:xfrm>
        <a:prstGeom prst="diamond">
          <a:avLst/>
        </a:prstGeom>
        <a:solidFill>
          <a:schemeClr val="accent2">
            <a:tint val="40000"/>
            <a:hueOff val="0"/>
            <a:satOff val="0"/>
            <a:lumOff val="0"/>
            <a:alphaOff val="0"/>
          </a:schemeClr>
        </a:solidFill>
        <a:ln>
          <a:noFill/>
        </a:ln>
        <a:effectLst>
          <a:outerShdw blurRad="88900" dist="63500" dir="3000000" algn="br" rotWithShape="0">
            <a:srgbClr val="000000">
              <a:alpha val="35000"/>
            </a:srgbClr>
          </a:outerShdw>
        </a:effectLst>
      </dsp:spPr>
      <dsp:style>
        <a:lnRef idx="0">
          <a:scrgbClr r="0" g="0" b="0"/>
        </a:lnRef>
        <a:fillRef idx="1">
          <a:scrgbClr r="0" g="0" b="0"/>
        </a:fillRef>
        <a:effectRef idx="2">
          <a:scrgbClr r="0" g="0" b="0"/>
        </a:effectRef>
        <a:fontRef idx="minor"/>
      </dsp:style>
    </dsp:sp>
    <dsp:sp modelId="{4A211BB0-F835-4E86-B266-18691425E5E9}">
      <dsp:nvSpPr>
        <dsp:cNvPr id="0" name=""/>
        <dsp:cNvSpPr/>
      </dsp:nvSpPr>
      <dsp:spPr>
        <a:xfrm>
          <a:off x="304803" y="1152778"/>
          <a:ext cx="2086349" cy="1812798"/>
        </a:xfrm>
        <a:prstGeom prst="roundRect">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bg1"/>
              </a:solidFill>
              <a:latin typeface="Arial"/>
              <a:cs typeface="Arial"/>
            </a:rPr>
            <a:t>Ακρογωνιαίος λίθος της βιολογικής ποικιλότητας</a:t>
          </a:r>
          <a:endParaRPr lang="en-US" sz="1400" b="1" kern="1200" dirty="0">
            <a:solidFill>
              <a:schemeClr val="bg1"/>
            </a:solidFill>
            <a:latin typeface="Arial"/>
            <a:cs typeface="Arial"/>
          </a:endParaRPr>
        </a:p>
      </dsp:txBody>
      <dsp:txXfrm>
        <a:off x="393297" y="1241272"/>
        <a:ext cx="1909361" cy="1635810"/>
      </dsp:txXfrm>
    </dsp:sp>
    <dsp:sp modelId="{C2B51BD5-5A4F-4365-A76C-D59BBBE62C86}">
      <dsp:nvSpPr>
        <dsp:cNvPr id="0" name=""/>
        <dsp:cNvSpPr/>
      </dsp:nvSpPr>
      <dsp:spPr>
        <a:xfrm>
          <a:off x="2209805" y="1168405"/>
          <a:ext cx="2391153" cy="1812798"/>
        </a:xfrm>
        <a:prstGeom prst="roundRect">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solidFill>
                <a:srgbClr val="000000"/>
              </a:solidFill>
              <a:latin typeface="Arial"/>
              <a:cs typeface="Arial"/>
            </a:rPr>
            <a:t>Συνδέονται με την πολιτισμική διαδρομή του ανθρώπου και την υγεία του</a:t>
          </a:r>
          <a:endParaRPr lang="en-US" sz="1400" b="1" kern="1200" dirty="0">
            <a:solidFill>
              <a:srgbClr val="000000"/>
            </a:solidFill>
          </a:endParaRPr>
        </a:p>
      </dsp:txBody>
      <dsp:txXfrm>
        <a:off x="2298299" y="1256899"/>
        <a:ext cx="2214165" cy="1635810"/>
      </dsp:txXfrm>
    </dsp:sp>
    <dsp:sp modelId="{73A91614-9B3D-43BA-AA9F-AEAC86EAE993}">
      <dsp:nvSpPr>
        <dsp:cNvPr id="0" name=""/>
        <dsp:cNvSpPr/>
      </dsp:nvSpPr>
      <dsp:spPr>
        <a:xfrm>
          <a:off x="228602" y="3177444"/>
          <a:ext cx="2238751" cy="1812798"/>
        </a:xfrm>
        <a:prstGeom prst="roundRect">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1" kern="1200" dirty="0" smtClean="0">
              <a:solidFill>
                <a:srgbClr val="000000"/>
              </a:solidFill>
              <a:latin typeface="Arial"/>
              <a:cs typeface="Arial"/>
            </a:rPr>
            <a:t>Χρησιμοποιούνται από ένα ευρύ φάσμα χρηστών για επιστημονική έρευνα &amp; για εμπορική εκμετάλλευση (φαρμακευτικά προϊόντα, αγροτικά, καλλυντικά, τρόφιμα, ποτά κλπ</a:t>
          </a:r>
          <a:r>
            <a:rPr lang="el-GR" sz="1300" b="1" kern="1200" dirty="0" smtClean="0">
              <a:solidFill>
                <a:schemeClr val="tx1"/>
              </a:solidFill>
              <a:latin typeface="Arial"/>
              <a:cs typeface="Arial"/>
            </a:rPr>
            <a:t>)</a:t>
          </a:r>
          <a:endParaRPr lang="en-US" sz="1300" b="1" kern="1200" dirty="0">
            <a:solidFill>
              <a:schemeClr val="tx1"/>
            </a:solidFill>
          </a:endParaRPr>
        </a:p>
      </dsp:txBody>
      <dsp:txXfrm>
        <a:off x="317096" y="3265938"/>
        <a:ext cx="2061763" cy="1635810"/>
      </dsp:txXfrm>
    </dsp:sp>
    <dsp:sp modelId="{F0A5EA68-263D-4FB7-B774-F68EEBE0AB0A}">
      <dsp:nvSpPr>
        <dsp:cNvPr id="0" name=""/>
        <dsp:cNvSpPr/>
      </dsp:nvSpPr>
      <dsp:spPr>
        <a:xfrm>
          <a:off x="2362198" y="3149599"/>
          <a:ext cx="2238751" cy="1812798"/>
        </a:xfrm>
        <a:prstGeom prst="roundRect">
          <a:avLst/>
        </a:prstGeom>
        <a:gradFill rotWithShape="0">
          <a:gsLst>
            <a:gs pos="0">
              <a:schemeClr val="accent5">
                <a:hueOff val="0"/>
                <a:satOff val="0"/>
                <a:lumOff val="0"/>
                <a:alphaOff val="0"/>
                <a:shade val="30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solidFill>
                <a:srgbClr val="000000"/>
              </a:solidFill>
              <a:latin typeface="Arial"/>
              <a:cs typeface="Arial"/>
            </a:rPr>
            <a:t> </a:t>
          </a:r>
          <a:r>
            <a:rPr lang="el-GR" sz="1200" b="1" kern="1200" dirty="0" smtClean="0">
              <a:solidFill>
                <a:srgbClr val="FFFFFF"/>
              </a:solidFill>
              <a:latin typeface="Arial"/>
              <a:cs typeface="Arial"/>
            </a:rPr>
            <a:t>Ζωντανοί οργανισμοί στο έδαφος, στο νερό, τον αέρα και σε κάθε σημείο της επικράτειας (in situ) καθώς και σε συλλογές διατήρησης (ex situ), λ.χ. Τράπεζες Γενετικού Υλικού, Τράπεζες Σπόρων, Βοτανικοί Κήποι, Τράπεζες DNA</a:t>
          </a:r>
          <a:endParaRPr lang="en-US" sz="1200" b="1" kern="1200" dirty="0">
            <a:solidFill>
              <a:srgbClr val="FFFFFF"/>
            </a:solidFill>
            <a:latin typeface="Arial"/>
            <a:cs typeface="Arial"/>
          </a:endParaRPr>
        </a:p>
      </dsp:txBody>
      <dsp:txXfrm>
        <a:off x="2450692" y="3238093"/>
        <a:ext cx="2061763" cy="1635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1EEF-493C-4E91-89BE-3AD922D5DFEC}">
      <dsp:nvSpPr>
        <dsp:cNvPr id="0" name=""/>
        <dsp:cNvSpPr/>
      </dsp:nvSpPr>
      <dsp:spPr>
        <a:xfrm>
          <a:off x="815066" y="457964"/>
          <a:ext cx="3018066" cy="3018066"/>
        </a:xfrm>
        <a:prstGeom prst="blockArc">
          <a:avLst>
            <a:gd name="adj1" fmla="val 10800000"/>
            <a:gd name="adj2" fmla="val 16200000"/>
            <a:gd name="adj3" fmla="val 4639"/>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7E6A0A-3655-4CA6-91D8-44B285A4941A}">
      <dsp:nvSpPr>
        <dsp:cNvPr id="0" name=""/>
        <dsp:cNvSpPr/>
      </dsp:nvSpPr>
      <dsp:spPr>
        <a:xfrm>
          <a:off x="815066" y="457964"/>
          <a:ext cx="3018066" cy="3018066"/>
        </a:xfrm>
        <a:prstGeom prst="blockArc">
          <a:avLst>
            <a:gd name="adj1" fmla="val 5400000"/>
            <a:gd name="adj2" fmla="val 10800000"/>
            <a:gd name="adj3" fmla="val 4639"/>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906407-956C-4DBE-95F5-60B3E34737A1}">
      <dsp:nvSpPr>
        <dsp:cNvPr id="0" name=""/>
        <dsp:cNvSpPr/>
      </dsp:nvSpPr>
      <dsp:spPr>
        <a:xfrm>
          <a:off x="815066" y="457964"/>
          <a:ext cx="3018066" cy="3018066"/>
        </a:xfrm>
        <a:prstGeom prst="blockArc">
          <a:avLst>
            <a:gd name="adj1" fmla="val 0"/>
            <a:gd name="adj2" fmla="val 5400000"/>
            <a:gd name="adj3" fmla="val 4639"/>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9C0B9D-C626-4352-937F-E565C32A1F1A}">
      <dsp:nvSpPr>
        <dsp:cNvPr id="0" name=""/>
        <dsp:cNvSpPr/>
      </dsp:nvSpPr>
      <dsp:spPr>
        <a:xfrm>
          <a:off x="815066" y="457964"/>
          <a:ext cx="3018066" cy="3018066"/>
        </a:xfrm>
        <a:prstGeom prst="blockArc">
          <a:avLst>
            <a:gd name="adj1" fmla="val 16200000"/>
            <a:gd name="adj2" fmla="val 0"/>
            <a:gd name="adj3" fmla="val 4639"/>
          </a:avLst>
        </a:prstGeom>
        <a:gradFill rotWithShape="0">
          <a:gsLst>
            <a:gs pos="0">
              <a:schemeClr val="accent4">
                <a:tint val="60000"/>
                <a:hueOff val="0"/>
                <a:satOff val="0"/>
                <a:lumOff val="0"/>
                <a:alphaOff val="0"/>
                <a:shade val="30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AF0A74-5C53-4808-8A77-31B80B0E5BF6}">
      <dsp:nvSpPr>
        <dsp:cNvPr id="0" name=""/>
        <dsp:cNvSpPr/>
      </dsp:nvSpPr>
      <dsp:spPr>
        <a:xfrm>
          <a:off x="1371598" y="1210555"/>
          <a:ext cx="1905003" cy="1512885"/>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l-GR" sz="1900" b="1" kern="1200" dirty="0" smtClean="0">
              <a:latin typeface="Arial"/>
              <a:cs typeface="Arial"/>
            </a:rPr>
            <a:t>ΓΕΝΕΤΙΚΟΙ ΠΟΡΟΙ</a:t>
          </a:r>
          <a:endParaRPr lang="en-US" sz="1900" b="1" kern="1200" dirty="0">
            <a:latin typeface="Arial"/>
            <a:cs typeface="Arial"/>
          </a:endParaRPr>
        </a:p>
      </dsp:txBody>
      <dsp:txXfrm>
        <a:off x="1650579" y="1432112"/>
        <a:ext cx="1347041" cy="1069771"/>
      </dsp:txXfrm>
    </dsp:sp>
    <dsp:sp modelId="{21E2B31A-E4B2-4ECF-88AA-8FCC85E6F254}">
      <dsp:nvSpPr>
        <dsp:cNvPr id="0" name=""/>
        <dsp:cNvSpPr/>
      </dsp:nvSpPr>
      <dsp:spPr>
        <a:xfrm>
          <a:off x="1837945" y="6813"/>
          <a:ext cx="972309" cy="972309"/>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CBD</a:t>
          </a:r>
          <a:endParaRPr lang="en-US" sz="1300" kern="1200" dirty="0"/>
        </a:p>
      </dsp:txBody>
      <dsp:txXfrm>
        <a:off x="1980336" y="149204"/>
        <a:ext cx="687527" cy="687527"/>
      </dsp:txXfrm>
    </dsp:sp>
    <dsp:sp modelId="{18949E23-5716-41EE-8482-AD899487C22A}">
      <dsp:nvSpPr>
        <dsp:cNvPr id="0" name=""/>
        <dsp:cNvSpPr/>
      </dsp:nvSpPr>
      <dsp:spPr>
        <a:xfrm>
          <a:off x="3311975" y="1480843"/>
          <a:ext cx="972309" cy="972309"/>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l-GR" sz="900" b="1" kern="1200" dirty="0" smtClean="0">
              <a:latin typeface="Arial"/>
              <a:cs typeface="Arial"/>
            </a:rPr>
            <a:t>ΠΡΩΤΟΚΟΛΛΟ</a:t>
          </a:r>
        </a:p>
        <a:p>
          <a:pPr lvl="0" algn="ctr" defTabSz="400050">
            <a:lnSpc>
              <a:spcPct val="90000"/>
            </a:lnSpc>
            <a:spcBef>
              <a:spcPct val="0"/>
            </a:spcBef>
            <a:spcAft>
              <a:spcPct val="35000"/>
            </a:spcAft>
          </a:pPr>
          <a:r>
            <a:rPr lang="el-GR" sz="900" b="1" kern="1200" dirty="0" smtClean="0">
              <a:latin typeface="Arial"/>
              <a:cs typeface="Arial"/>
            </a:rPr>
            <a:t>ΝΑΓΚΟΓΙΑ</a:t>
          </a:r>
          <a:endParaRPr lang="en-US" sz="900" b="1" kern="1200" dirty="0">
            <a:latin typeface="Arial"/>
            <a:cs typeface="Arial"/>
          </a:endParaRPr>
        </a:p>
      </dsp:txBody>
      <dsp:txXfrm>
        <a:off x="3454366" y="1623234"/>
        <a:ext cx="687527" cy="687527"/>
      </dsp:txXfrm>
    </dsp:sp>
    <dsp:sp modelId="{585FE9A8-D8F9-48B3-BD89-BCB8D40C3B62}">
      <dsp:nvSpPr>
        <dsp:cNvPr id="0" name=""/>
        <dsp:cNvSpPr/>
      </dsp:nvSpPr>
      <dsp:spPr>
        <a:xfrm>
          <a:off x="1773889" y="2966156"/>
          <a:ext cx="1100420" cy="949741"/>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l-GR" sz="1000" b="1" kern="1200" dirty="0" smtClean="0">
              <a:latin typeface="Arial"/>
              <a:cs typeface="Arial"/>
            </a:rPr>
            <a:t>ΚΑΝΟΝΙΣΜΟΣ ΕΕ</a:t>
          </a:r>
          <a:endParaRPr lang="en-US" sz="1000" b="1" kern="1200" dirty="0">
            <a:latin typeface="Arial"/>
            <a:cs typeface="Arial"/>
          </a:endParaRPr>
        </a:p>
      </dsp:txBody>
      <dsp:txXfrm>
        <a:off x="1935042" y="3105242"/>
        <a:ext cx="778114" cy="671569"/>
      </dsp:txXfrm>
    </dsp:sp>
    <dsp:sp modelId="{819BC320-0E3F-4F15-A919-57F70CA02FCD}">
      <dsp:nvSpPr>
        <dsp:cNvPr id="0" name=""/>
        <dsp:cNvSpPr/>
      </dsp:nvSpPr>
      <dsp:spPr>
        <a:xfrm>
          <a:off x="363915" y="1480843"/>
          <a:ext cx="972309" cy="972309"/>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l-GR" sz="1300" b="1" kern="1200" dirty="0" smtClean="0">
              <a:latin typeface="Arial"/>
              <a:cs typeface="Arial"/>
            </a:rPr>
            <a:t>ΕΘΝΙΚΑ ΔΙΚΑΙΑ</a:t>
          </a:r>
          <a:endParaRPr lang="en-US" sz="1300" b="1" kern="1200" dirty="0"/>
        </a:p>
      </dsp:txBody>
      <dsp:txXfrm>
        <a:off x="506306" y="1623234"/>
        <a:ext cx="687527" cy="687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16898-003B-47FB-A816-2552670B387F}">
      <dsp:nvSpPr>
        <dsp:cNvPr id="0" name=""/>
        <dsp:cNvSpPr/>
      </dsp:nvSpPr>
      <dsp:spPr>
        <a:xfrm>
          <a:off x="2171700" y="2147739"/>
          <a:ext cx="2514600" cy="2514600"/>
        </a:xfrm>
        <a:prstGeom prst="gear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latin typeface="Arial"/>
              <a:cs typeface="Arial"/>
            </a:rPr>
            <a:t>Πρόσβαση και Κατανομή οφελών (ΠΚΟ) - </a:t>
          </a:r>
          <a:endParaRPr lang="en-US" sz="1600" b="1" kern="1200" dirty="0" smtClean="0">
            <a:latin typeface="Arial"/>
            <a:cs typeface="Arial"/>
          </a:endParaRPr>
        </a:p>
        <a:p>
          <a:pPr lvl="0" algn="ctr" defTabSz="711200">
            <a:lnSpc>
              <a:spcPct val="90000"/>
            </a:lnSpc>
            <a:spcBef>
              <a:spcPct val="0"/>
            </a:spcBef>
            <a:spcAft>
              <a:spcPct val="35000"/>
            </a:spcAft>
          </a:pPr>
          <a:r>
            <a:rPr lang="en-US" sz="1600" kern="1200" dirty="0" smtClean="0"/>
            <a:t>ABS (Access &amp; Benefit Sharing)</a:t>
          </a:r>
          <a:endParaRPr lang="en-US" sz="1600" kern="1200" dirty="0"/>
        </a:p>
      </dsp:txBody>
      <dsp:txXfrm>
        <a:off x="2677246" y="2736772"/>
        <a:ext cx="1503508" cy="1292556"/>
      </dsp:txXfrm>
    </dsp:sp>
    <dsp:sp modelId="{E5198C07-5BA3-48B4-8DA8-BB3C63451B9B}">
      <dsp:nvSpPr>
        <dsp:cNvPr id="0" name=""/>
        <dsp:cNvSpPr/>
      </dsp:nvSpPr>
      <dsp:spPr>
        <a:xfrm>
          <a:off x="162251" y="1614323"/>
          <a:ext cx="2616829" cy="2286018"/>
        </a:xfrm>
        <a:prstGeom prst="gear6">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l-GR" sz="1300" b="1" kern="1200" dirty="0" smtClean="0">
              <a:latin typeface="Arial"/>
              <a:cs typeface="Arial"/>
            </a:rPr>
            <a:t>Αμοιβαία Συμφωνηθέντες Όροι (MAT)</a:t>
          </a:r>
          <a:endParaRPr lang="en-US" sz="1300" b="1" kern="1200" dirty="0">
            <a:latin typeface="Arial"/>
            <a:cs typeface="Arial"/>
          </a:endParaRPr>
        </a:p>
      </dsp:txBody>
      <dsp:txXfrm>
        <a:off x="785850" y="2193313"/>
        <a:ext cx="1369631" cy="1128038"/>
      </dsp:txXfrm>
    </dsp:sp>
    <dsp:sp modelId="{BD2A0860-83DC-46E8-897B-278C568FA30F}">
      <dsp:nvSpPr>
        <dsp:cNvPr id="0" name=""/>
        <dsp:cNvSpPr/>
      </dsp:nvSpPr>
      <dsp:spPr>
        <a:xfrm rot="20700000">
          <a:off x="1523644" y="160396"/>
          <a:ext cx="2208009" cy="2054444"/>
        </a:xfrm>
        <a:prstGeom prst="gear6">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b="1" kern="1200" dirty="0" smtClean="0">
              <a:latin typeface="Arial"/>
              <a:cs typeface="Arial"/>
            </a:rPr>
            <a:t>Πρόσβαση μετά από συναίνεση (PIC)</a:t>
          </a:r>
          <a:endParaRPr lang="en-US" sz="1500" b="1" kern="1200" dirty="0">
            <a:latin typeface="Arial"/>
            <a:cs typeface="Arial"/>
          </a:endParaRPr>
        </a:p>
      </dsp:txBody>
      <dsp:txXfrm rot="-20700000">
        <a:off x="2017033" y="601888"/>
        <a:ext cx="1221230" cy="1171461"/>
      </dsp:txXfrm>
    </dsp:sp>
    <dsp:sp modelId="{11A8A44F-295E-4CCE-93C8-47B01A4BA973}">
      <dsp:nvSpPr>
        <dsp:cNvPr id="0" name=""/>
        <dsp:cNvSpPr/>
      </dsp:nvSpPr>
      <dsp:spPr>
        <a:xfrm>
          <a:off x="1982508" y="1765918"/>
          <a:ext cx="3218688" cy="3218688"/>
        </a:xfrm>
        <a:prstGeom prst="circularArrow">
          <a:avLst>
            <a:gd name="adj1" fmla="val 4688"/>
            <a:gd name="adj2" fmla="val 299029"/>
            <a:gd name="adj3" fmla="val 2524516"/>
            <a:gd name="adj4" fmla="val 15843405"/>
            <a:gd name="adj5" fmla="val 5469"/>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3F4F49-D7E8-4827-A871-A86C630AAB94}">
      <dsp:nvSpPr>
        <dsp:cNvPr id="0" name=""/>
        <dsp:cNvSpPr/>
      </dsp:nvSpPr>
      <dsp:spPr>
        <a:xfrm>
          <a:off x="384783" y="1147113"/>
          <a:ext cx="2338578" cy="2338578"/>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69EA21-B256-4E6A-8984-36D161A1E5B1}">
      <dsp:nvSpPr>
        <dsp:cNvPr id="0" name=""/>
        <dsp:cNvSpPr/>
      </dsp:nvSpPr>
      <dsp:spPr>
        <a:xfrm>
          <a:off x="1318501" y="-102409"/>
          <a:ext cx="2521458" cy="2521458"/>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C309A-5329-4CFF-BC9E-3971EFFF1845}">
      <dsp:nvSpPr>
        <dsp:cNvPr id="0" name=""/>
        <dsp:cNvSpPr/>
      </dsp:nvSpPr>
      <dsp:spPr>
        <a:xfrm rot="5400000">
          <a:off x="5161277" y="-1988189"/>
          <a:ext cx="1530394" cy="5577858"/>
        </a:xfrm>
        <a:prstGeom prst="round2Same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latin typeface="Arial"/>
              <a:cs typeface="Arial"/>
            </a:rPr>
            <a:t>πεδίο εφαρμογής του Πρωτοκόλλου δεν είναι μόνον οι γενετικοί πόροι αλλά </a:t>
          </a:r>
          <a:r>
            <a:rPr lang="el-GR" sz="1800" b="1" kern="1200" dirty="0" smtClean="0">
              <a:latin typeface="Arial"/>
              <a:cs typeface="Arial"/>
            </a:rPr>
            <a:t>και τα </a:t>
          </a:r>
          <a:r>
            <a:rPr lang="el-GR" sz="1800" b="1" i="1" kern="1200" dirty="0" smtClean="0">
              <a:latin typeface="Arial"/>
              <a:cs typeface="Arial"/>
            </a:rPr>
            <a:t>παράγωγά τους</a:t>
          </a:r>
          <a:r>
            <a:rPr lang="el-GR" sz="1800" b="1" kern="1200" dirty="0" smtClean="0">
              <a:latin typeface="Arial"/>
              <a:cs typeface="Arial"/>
            </a:rPr>
            <a:t> </a:t>
          </a:r>
          <a:r>
            <a:rPr lang="el-GR" sz="1800" kern="1200" dirty="0" smtClean="0">
              <a:latin typeface="Arial"/>
              <a:cs typeface="Arial"/>
            </a:rPr>
            <a:t>(αρ. 2 Πρωτοκόλλου), τα οποία συνήθως είναι πηγή περισσότερων οφελών. </a:t>
          </a:r>
          <a:endParaRPr lang="el-GR" sz="1800" kern="1200" dirty="0">
            <a:solidFill>
              <a:schemeClr val="bg1"/>
            </a:solidFill>
            <a:latin typeface="Arial"/>
            <a:cs typeface="Arial"/>
          </a:endParaRPr>
        </a:p>
        <a:p>
          <a:pPr marL="114300" lvl="1" indent="-114300" algn="l" defTabSz="622300">
            <a:lnSpc>
              <a:spcPct val="90000"/>
            </a:lnSpc>
            <a:spcBef>
              <a:spcPct val="0"/>
            </a:spcBef>
            <a:spcAft>
              <a:spcPct val="15000"/>
            </a:spcAft>
            <a:buChar char="••"/>
          </a:pPr>
          <a:endParaRPr lang="el-GR" sz="1400" kern="1200" dirty="0">
            <a:latin typeface="Arial"/>
            <a:cs typeface="Arial"/>
          </a:endParaRPr>
        </a:p>
      </dsp:txBody>
      <dsp:txXfrm rot="-5400000">
        <a:off x="3137545" y="110251"/>
        <a:ext cx="5503150" cy="1380978"/>
      </dsp:txXfrm>
    </dsp:sp>
    <dsp:sp modelId="{068FC714-E260-47DA-B8E8-73273AF84835}">
      <dsp:nvSpPr>
        <dsp:cNvPr id="0" name=""/>
        <dsp:cNvSpPr/>
      </dsp:nvSpPr>
      <dsp:spPr>
        <a:xfrm>
          <a:off x="0" y="0"/>
          <a:ext cx="3137545" cy="1599813"/>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FFFF00"/>
              </a:solidFill>
              <a:latin typeface="Arial"/>
              <a:cs typeface="Arial"/>
            </a:rPr>
            <a:t>ΠΕΔΙΟ ΕΦΑΡΜΟΓΗΣ</a:t>
          </a:r>
        </a:p>
        <a:p>
          <a:pPr lvl="0" algn="ctr" defTabSz="800100">
            <a:lnSpc>
              <a:spcPct val="90000"/>
            </a:lnSpc>
            <a:spcBef>
              <a:spcPct val="0"/>
            </a:spcBef>
            <a:spcAft>
              <a:spcPct val="35000"/>
            </a:spcAft>
          </a:pPr>
          <a:r>
            <a:rPr lang="el-GR" sz="1800" b="1" kern="1200" dirty="0" smtClean="0">
              <a:solidFill>
                <a:srgbClr val="FFFF00"/>
              </a:solidFill>
              <a:latin typeface="Arial"/>
              <a:cs typeface="Arial"/>
            </a:rPr>
            <a:t>ΑΡΘΡΟ 2 </a:t>
          </a:r>
          <a:endParaRPr lang="el-GR" sz="1800" kern="1200" dirty="0">
            <a:latin typeface="Arial"/>
            <a:cs typeface="Arial"/>
          </a:endParaRPr>
        </a:p>
      </dsp:txBody>
      <dsp:txXfrm>
        <a:off x="78096" y="78096"/>
        <a:ext cx="2981353" cy="1443621"/>
      </dsp:txXfrm>
    </dsp:sp>
    <dsp:sp modelId="{F6AFB9F1-BA27-4A62-AB29-C0A449F0140B}">
      <dsp:nvSpPr>
        <dsp:cNvPr id="0" name=""/>
        <dsp:cNvSpPr/>
      </dsp:nvSpPr>
      <dsp:spPr>
        <a:xfrm rot="5400000">
          <a:off x="5231933" y="-308385"/>
          <a:ext cx="1257619" cy="5577858"/>
        </a:xfrm>
        <a:prstGeom prst="round2Same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l-GR" sz="2000" kern="1200" dirty="0" smtClean="0">
              <a:latin typeface="Arial"/>
              <a:cs typeface="Arial"/>
            </a:rPr>
            <a:t>Κομβικές έννοιες οι </a:t>
          </a:r>
          <a:r>
            <a:rPr lang="en-US" sz="2000" b="1" kern="1200" dirty="0" smtClean="0">
              <a:latin typeface="Arial"/>
              <a:cs typeface="Arial"/>
            </a:rPr>
            <a:t>PIC</a:t>
          </a:r>
          <a:r>
            <a:rPr lang="en-US" sz="2000" kern="1200" dirty="0" smtClean="0">
              <a:latin typeface="Arial"/>
              <a:cs typeface="Arial"/>
            </a:rPr>
            <a:t> &amp; </a:t>
          </a:r>
          <a:r>
            <a:rPr lang="en-US" sz="2000" b="1" kern="1200" dirty="0" smtClean="0">
              <a:latin typeface="Arial"/>
              <a:cs typeface="Arial"/>
            </a:rPr>
            <a:t>MAT</a:t>
          </a:r>
          <a:endParaRPr lang="el-GR" sz="2000" b="1" kern="1200" dirty="0">
            <a:latin typeface="Arial"/>
            <a:cs typeface="Arial"/>
          </a:endParaRPr>
        </a:p>
        <a:p>
          <a:pPr marL="171450" lvl="1" indent="-171450" algn="l" defTabSz="711200" rtl="0">
            <a:lnSpc>
              <a:spcPct val="90000"/>
            </a:lnSpc>
            <a:spcBef>
              <a:spcPct val="0"/>
            </a:spcBef>
            <a:spcAft>
              <a:spcPct val="15000"/>
            </a:spcAft>
            <a:buChar char="••"/>
          </a:pPr>
          <a:r>
            <a:rPr lang="el-GR" sz="1600" b="1" kern="1200" dirty="0" smtClean="0">
              <a:latin typeface="Arial"/>
              <a:cs typeface="Arial"/>
            </a:rPr>
            <a:t>(</a:t>
          </a:r>
          <a:r>
            <a:rPr lang="en-US" sz="1600" b="1" kern="1200" dirty="0" smtClean="0">
              <a:latin typeface="Arial"/>
              <a:cs typeface="Arial"/>
            </a:rPr>
            <a:t>Prior Inf</a:t>
          </a:r>
          <a:r>
            <a:rPr lang="en-US" sz="1600" b="1" kern="1200" dirty="0" smtClean="0"/>
            <a:t>ormed </a:t>
          </a:r>
          <a:r>
            <a:rPr lang="en-US" sz="1600" b="0" kern="1200" dirty="0" smtClean="0"/>
            <a:t>Consent &amp; Mutually Agreed Terms)</a:t>
          </a:r>
          <a:endParaRPr lang="el-GR" sz="1600" b="0" kern="1200" dirty="0">
            <a:latin typeface="Arial"/>
            <a:cs typeface="Arial"/>
          </a:endParaRPr>
        </a:p>
        <a:p>
          <a:pPr marL="171450" lvl="1" indent="-171450" algn="l" defTabSz="800100" rtl="0">
            <a:lnSpc>
              <a:spcPct val="90000"/>
            </a:lnSpc>
            <a:spcBef>
              <a:spcPct val="0"/>
            </a:spcBef>
            <a:spcAft>
              <a:spcPct val="15000"/>
            </a:spcAft>
            <a:buChar char="••"/>
          </a:pPr>
          <a:r>
            <a:rPr lang="en-US" sz="1800" b="0" kern="1200" dirty="0" smtClean="0">
              <a:latin typeface="Arial"/>
              <a:cs typeface="Arial"/>
            </a:rPr>
            <a:t>“</a:t>
          </a:r>
          <a:r>
            <a:rPr lang="el-GR" sz="1800" b="0" kern="1200" dirty="0" smtClean="0">
              <a:latin typeface="Arial"/>
              <a:cs typeface="Arial"/>
            </a:rPr>
            <a:t>Συναίνεση μετά από πληροφόρηση</a:t>
          </a:r>
          <a:r>
            <a:rPr lang="en-US" sz="1800" b="0" kern="1200" dirty="0" smtClean="0">
              <a:latin typeface="Arial"/>
              <a:cs typeface="Arial"/>
            </a:rPr>
            <a:t>”</a:t>
          </a:r>
          <a:r>
            <a:rPr lang="el-GR" sz="1800" b="0" kern="1200" dirty="0" smtClean="0">
              <a:latin typeface="Arial"/>
              <a:cs typeface="Arial"/>
            </a:rPr>
            <a:t>, </a:t>
          </a:r>
          <a:endParaRPr lang="el-GR" sz="1800" b="0" kern="1200" dirty="0">
            <a:latin typeface="Arial"/>
            <a:cs typeface="Arial"/>
          </a:endParaRPr>
        </a:p>
        <a:p>
          <a:pPr marL="171450" lvl="1" indent="-171450" algn="l" defTabSz="800100" rtl="0">
            <a:lnSpc>
              <a:spcPct val="90000"/>
            </a:lnSpc>
            <a:spcBef>
              <a:spcPct val="0"/>
            </a:spcBef>
            <a:spcAft>
              <a:spcPct val="15000"/>
            </a:spcAft>
            <a:buChar char="••"/>
          </a:pPr>
          <a:r>
            <a:rPr lang="en-US" sz="1800" b="0" kern="1200" dirty="0" smtClean="0">
              <a:latin typeface="Arial"/>
              <a:cs typeface="Arial"/>
            </a:rPr>
            <a:t>“</a:t>
          </a:r>
          <a:r>
            <a:rPr lang="el-GR" sz="1800" b="0" kern="1200" dirty="0" smtClean="0">
              <a:latin typeface="Arial"/>
              <a:cs typeface="Arial"/>
            </a:rPr>
            <a:t>Αμοιβαία Αποδεκτοί Όροι</a:t>
          </a:r>
          <a:r>
            <a:rPr lang="en-US" sz="1800" b="0" kern="1200" dirty="0" smtClean="0">
              <a:latin typeface="Arial"/>
              <a:cs typeface="Arial"/>
            </a:rPr>
            <a:t>”</a:t>
          </a:r>
          <a:endParaRPr lang="el-GR" sz="1800" b="0" kern="1200" dirty="0">
            <a:latin typeface="Arial"/>
            <a:cs typeface="Arial"/>
          </a:endParaRPr>
        </a:p>
      </dsp:txBody>
      <dsp:txXfrm rot="-5400000">
        <a:off x="3071814" y="1913126"/>
        <a:ext cx="5516466" cy="1134835"/>
      </dsp:txXfrm>
    </dsp:sp>
    <dsp:sp modelId="{58449D26-5B2A-4341-9023-D76AA8666A98}">
      <dsp:nvSpPr>
        <dsp:cNvPr id="0" name=""/>
        <dsp:cNvSpPr/>
      </dsp:nvSpPr>
      <dsp:spPr>
        <a:xfrm>
          <a:off x="0" y="1680637"/>
          <a:ext cx="3137545" cy="1599813"/>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FFFF00"/>
              </a:solidFill>
              <a:latin typeface="Arial"/>
              <a:cs typeface="Arial"/>
            </a:rPr>
            <a:t>ΑΡΘΡΑ 6 &amp; 7</a:t>
          </a:r>
        </a:p>
        <a:p>
          <a:pPr lvl="0" algn="ctr" defTabSz="800100">
            <a:lnSpc>
              <a:spcPct val="90000"/>
            </a:lnSpc>
            <a:spcBef>
              <a:spcPct val="0"/>
            </a:spcBef>
            <a:spcAft>
              <a:spcPct val="35000"/>
            </a:spcAft>
          </a:pPr>
          <a:r>
            <a:rPr lang="el-GR" sz="1800" b="1" kern="1200" dirty="0" smtClean="0">
              <a:solidFill>
                <a:srgbClr val="FFFF00"/>
              </a:solidFill>
              <a:latin typeface="Arial"/>
              <a:cs typeface="Arial"/>
            </a:rPr>
            <a:t>Πρόσβαση στους γενετικούς πόρους &amp; την παραδοσιακή γνώση</a:t>
          </a:r>
          <a:endParaRPr lang="el-GR" sz="1800" b="1" kern="1200" dirty="0">
            <a:solidFill>
              <a:srgbClr val="FFFF00"/>
            </a:solidFill>
            <a:latin typeface="Arial"/>
            <a:cs typeface="Arial"/>
          </a:endParaRPr>
        </a:p>
      </dsp:txBody>
      <dsp:txXfrm>
        <a:off x="78096" y="1758733"/>
        <a:ext cx="2981353" cy="1443621"/>
      </dsp:txXfrm>
    </dsp:sp>
    <dsp:sp modelId="{AE4E4CE8-3EB1-4127-842F-8B5E29E4B25F}">
      <dsp:nvSpPr>
        <dsp:cNvPr id="0" name=""/>
        <dsp:cNvSpPr/>
      </dsp:nvSpPr>
      <dsp:spPr>
        <a:xfrm rot="5400000">
          <a:off x="4798063" y="1696859"/>
          <a:ext cx="2210865" cy="5538029"/>
        </a:xfrm>
        <a:prstGeom prst="round2Same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l-GR" sz="1700" b="0" i="0" kern="1200" dirty="0" smtClean="0">
              <a:latin typeface="Arial"/>
              <a:cs typeface="Arial"/>
            </a:rPr>
            <a:t>να χαρακτηρίζονται από ασφάλεια δικαίου, σαφήνεια και διαφάνεια</a:t>
          </a:r>
          <a:endParaRPr lang="el-GR" sz="1700" kern="1200" dirty="0">
            <a:latin typeface="Arial"/>
            <a:cs typeface="Arial"/>
          </a:endParaRPr>
        </a:p>
        <a:p>
          <a:pPr marL="171450" lvl="1" indent="-171450" algn="l" defTabSz="755650">
            <a:lnSpc>
              <a:spcPct val="90000"/>
            </a:lnSpc>
            <a:spcBef>
              <a:spcPct val="0"/>
            </a:spcBef>
            <a:spcAft>
              <a:spcPct val="15000"/>
            </a:spcAft>
            <a:buChar char="••"/>
          </a:pPr>
          <a:r>
            <a:rPr lang="el-GR" sz="1700" b="0" i="0" kern="1200" dirty="0" smtClean="0">
              <a:latin typeface="Arial"/>
              <a:cs typeface="Arial"/>
            </a:rPr>
            <a:t>δίκαιοι και μη αυθαίρετοι κανόνες και διαδικασίες</a:t>
          </a:r>
          <a:endParaRPr lang="el-GR" sz="1700" b="0" i="0" kern="1200" dirty="0">
            <a:latin typeface="Arial"/>
            <a:cs typeface="Arial"/>
          </a:endParaRPr>
        </a:p>
        <a:p>
          <a:pPr marL="171450" lvl="1" indent="-171450" algn="l" defTabSz="755650">
            <a:lnSpc>
              <a:spcPct val="90000"/>
            </a:lnSpc>
            <a:spcBef>
              <a:spcPct val="0"/>
            </a:spcBef>
            <a:spcAft>
              <a:spcPct val="15000"/>
            </a:spcAft>
            <a:buChar char="••"/>
          </a:pPr>
          <a:r>
            <a:rPr lang="el-GR" sz="1700" b="0" i="0" kern="1200" dirty="0" smtClean="0">
              <a:latin typeface="Arial"/>
              <a:cs typeface="Arial"/>
            </a:rPr>
            <a:t>έκδοση σαφούς έγγραφης απόφασης με διαφάνεια και σε εύλογο χρόνο</a:t>
          </a:r>
          <a:endParaRPr lang="el-GR" sz="1700" b="0" i="0" kern="1200" dirty="0">
            <a:latin typeface="Arial"/>
            <a:cs typeface="Arial"/>
          </a:endParaRPr>
        </a:p>
        <a:p>
          <a:pPr marL="171450" lvl="1" indent="-171450" algn="l" defTabSz="755650">
            <a:lnSpc>
              <a:spcPct val="90000"/>
            </a:lnSpc>
            <a:spcBef>
              <a:spcPct val="0"/>
            </a:spcBef>
            <a:spcAft>
              <a:spcPct val="15000"/>
            </a:spcAft>
            <a:buChar char="••"/>
          </a:pPr>
          <a:r>
            <a:rPr lang="el-GR" sz="1700" b="0" i="0" kern="1200" dirty="0" smtClean="0">
              <a:latin typeface="Arial"/>
              <a:cs typeface="Arial"/>
            </a:rPr>
            <a:t>έκδοση άδειας</a:t>
          </a:r>
          <a:endParaRPr lang="el-GR" sz="1700" b="0" i="0" kern="1200" dirty="0">
            <a:latin typeface="Arial"/>
            <a:cs typeface="Arial"/>
          </a:endParaRPr>
        </a:p>
        <a:p>
          <a:pPr marL="171450" lvl="1" indent="-171450" algn="l" defTabSz="755650">
            <a:lnSpc>
              <a:spcPct val="90000"/>
            </a:lnSpc>
            <a:spcBef>
              <a:spcPct val="0"/>
            </a:spcBef>
            <a:spcAft>
              <a:spcPct val="15000"/>
            </a:spcAft>
            <a:buChar char="••"/>
          </a:pPr>
          <a:r>
            <a:rPr lang="el-GR" sz="1700" b="0" i="0" kern="1200" dirty="0" smtClean="0">
              <a:latin typeface="Arial"/>
              <a:cs typeface="Arial"/>
            </a:rPr>
            <a:t>σαφείς κανόνες και διαδικασίες για την απαίτηση αμοιβαία αποδεκτών όρων</a:t>
          </a:r>
          <a:endParaRPr lang="el-GR" sz="1700" b="0" i="0" kern="1200" dirty="0">
            <a:latin typeface="Arial"/>
            <a:cs typeface="Arial"/>
          </a:endParaRPr>
        </a:p>
      </dsp:txBody>
      <dsp:txXfrm rot="-5400000">
        <a:off x="3134481" y="3468367"/>
        <a:ext cx="5430103" cy="1995013"/>
      </dsp:txXfrm>
    </dsp:sp>
    <dsp:sp modelId="{A316747F-E9E4-41B7-87A6-360FDCF563BC}">
      <dsp:nvSpPr>
        <dsp:cNvPr id="0" name=""/>
        <dsp:cNvSpPr/>
      </dsp:nvSpPr>
      <dsp:spPr>
        <a:xfrm>
          <a:off x="0" y="3665967"/>
          <a:ext cx="3134481" cy="1599813"/>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FFFF00"/>
              </a:solidFill>
              <a:latin typeface="Arial"/>
              <a:cs typeface="Arial"/>
            </a:rPr>
            <a:t>ΑΡΘΡΟ 6 ΠΑΡ. 3</a:t>
          </a:r>
        </a:p>
        <a:p>
          <a:pPr lvl="0" algn="ctr" defTabSz="800100">
            <a:lnSpc>
              <a:spcPct val="90000"/>
            </a:lnSpc>
            <a:spcBef>
              <a:spcPct val="0"/>
            </a:spcBef>
            <a:spcAft>
              <a:spcPct val="35000"/>
            </a:spcAft>
          </a:pPr>
          <a:r>
            <a:rPr lang="el-GR" sz="1800" b="1" kern="1200" dirty="0" smtClean="0">
              <a:solidFill>
                <a:srgbClr val="FFFF00"/>
              </a:solidFill>
              <a:latin typeface="Arial"/>
              <a:cs typeface="Arial"/>
            </a:rPr>
            <a:t>Χαρακτηριστικά της εθνικής </a:t>
          </a:r>
        </a:p>
        <a:p>
          <a:pPr lvl="0" algn="ctr" defTabSz="800100">
            <a:lnSpc>
              <a:spcPct val="90000"/>
            </a:lnSpc>
            <a:spcBef>
              <a:spcPct val="0"/>
            </a:spcBef>
            <a:spcAft>
              <a:spcPct val="35000"/>
            </a:spcAft>
          </a:pPr>
          <a:r>
            <a:rPr lang="el-GR" sz="1800" b="1" kern="1200" dirty="0" smtClean="0">
              <a:solidFill>
                <a:srgbClr val="FFFF00"/>
              </a:solidFill>
              <a:latin typeface="Arial"/>
              <a:cs typeface="Arial"/>
            </a:rPr>
            <a:t>Νομοθεσίας πρόσβασης</a:t>
          </a:r>
          <a:endParaRPr lang="el-GR" sz="1800" b="1" kern="1200" dirty="0">
            <a:solidFill>
              <a:srgbClr val="FFFF00"/>
            </a:solidFill>
            <a:latin typeface="Arial"/>
            <a:cs typeface="Arial"/>
          </a:endParaRPr>
        </a:p>
      </dsp:txBody>
      <dsp:txXfrm>
        <a:off x="78096" y="3744063"/>
        <a:ext cx="2978289" cy="1443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1C36D-D999-4524-9E90-C2934DCBE798}">
      <dsp:nvSpPr>
        <dsp:cNvPr id="0" name=""/>
        <dsp:cNvSpPr/>
      </dsp:nvSpPr>
      <dsp:spPr>
        <a:xfrm>
          <a:off x="1575196" y="274197"/>
          <a:ext cx="4607718" cy="1600200"/>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749DE1BE-A771-4291-B823-A472D486097E}">
      <dsp:nvSpPr>
        <dsp:cNvPr id="0" name=""/>
        <dsp:cNvSpPr/>
      </dsp:nvSpPr>
      <dsp:spPr>
        <a:xfrm>
          <a:off x="3505197" y="4267199"/>
          <a:ext cx="892968" cy="571500"/>
        </a:xfrm>
        <a:prstGeom prst="downArrow">
          <a:avLst/>
        </a:prstGeom>
        <a:solidFill>
          <a:srgbClr val="FF6600"/>
        </a:solidFill>
        <a:ln>
          <a:noFill/>
        </a:ln>
        <a:effectLst>
          <a:outerShdw blurRad="88900" dist="63500" dir="3000000" algn="br"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637C46-80AF-48D1-8547-2F94D62BC8B8}">
      <dsp:nvSpPr>
        <dsp:cNvPr id="0" name=""/>
        <dsp:cNvSpPr/>
      </dsp:nvSpPr>
      <dsp:spPr>
        <a:xfrm>
          <a:off x="1743075" y="4649744"/>
          <a:ext cx="4286250" cy="107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bg1"/>
              </a:solidFill>
              <a:latin typeface="Arial"/>
              <a:cs typeface="Arial"/>
            </a:rPr>
            <a:t>Αποτελεσματικό σύστημα προστασίας, διοικητικής οργάνωσης και διακυβέρνησης των γενετικών πόρων ως εθνικού κεφαλαίου</a:t>
          </a:r>
          <a:endParaRPr lang="en-US" sz="2000" b="1" kern="1200" dirty="0">
            <a:solidFill>
              <a:schemeClr val="bg1"/>
            </a:solidFill>
            <a:latin typeface="Arial"/>
            <a:cs typeface="Arial"/>
          </a:endParaRPr>
        </a:p>
      </dsp:txBody>
      <dsp:txXfrm>
        <a:off x="1743075" y="4649744"/>
        <a:ext cx="4286250" cy="1071562"/>
      </dsp:txXfrm>
    </dsp:sp>
    <dsp:sp modelId="{EEA1041F-7AE6-41DF-9E8A-2DEB753F5241}">
      <dsp:nvSpPr>
        <dsp:cNvPr id="0" name=""/>
        <dsp:cNvSpPr/>
      </dsp:nvSpPr>
      <dsp:spPr>
        <a:xfrm>
          <a:off x="3182295" y="1929872"/>
          <a:ext cx="1743566" cy="1743566"/>
        </a:xfrm>
        <a:prstGeom prst="ellipse">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solidFill>
                <a:srgbClr val="000000"/>
              </a:solidFill>
              <a:latin typeface="Arial"/>
              <a:cs typeface="Arial"/>
            </a:rPr>
            <a:t>Εθνικό δίκαιο ΠΚΟ</a:t>
          </a:r>
          <a:endParaRPr lang="en-US" sz="2000" b="1" kern="1200" dirty="0">
            <a:solidFill>
              <a:srgbClr val="000000"/>
            </a:solidFill>
            <a:latin typeface="Arial"/>
            <a:cs typeface="Arial"/>
          </a:endParaRPr>
        </a:p>
      </dsp:txBody>
      <dsp:txXfrm>
        <a:off x="3437634" y="2185211"/>
        <a:ext cx="1232888" cy="1232888"/>
      </dsp:txXfrm>
    </dsp:sp>
    <dsp:sp modelId="{A9D9E12F-6F84-4BA3-8BEC-B986FF5341E5}">
      <dsp:nvSpPr>
        <dsp:cNvPr id="0" name=""/>
        <dsp:cNvSpPr/>
      </dsp:nvSpPr>
      <dsp:spPr>
        <a:xfrm>
          <a:off x="1646654" y="42019"/>
          <a:ext cx="2514560" cy="2267094"/>
        </a:xfrm>
        <a:prstGeom prst="ellipse">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b="1" kern="1200" dirty="0" smtClean="0">
              <a:solidFill>
                <a:srgbClr val="000000"/>
              </a:solidFill>
              <a:latin typeface="Arial"/>
              <a:cs typeface="Arial"/>
            </a:rPr>
            <a:t>Κύρωση του Πρωτοκόλλου της Ναγκόγια</a:t>
          </a:r>
          <a:endParaRPr lang="en-US" sz="2000" b="1" kern="1200" dirty="0">
            <a:solidFill>
              <a:srgbClr val="000000"/>
            </a:solidFill>
            <a:latin typeface="Arial"/>
            <a:cs typeface="Arial"/>
          </a:endParaRPr>
        </a:p>
      </dsp:txBody>
      <dsp:txXfrm>
        <a:off x="2014903" y="374027"/>
        <a:ext cx="1778062" cy="1603078"/>
      </dsp:txXfrm>
    </dsp:sp>
    <dsp:sp modelId="{4B487C09-0013-400C-A1C7-F1A745952A2B}">
      <dsp:nvSpPr>
        <dsp:cNvPr id="0" name=""/>
        <dsp:cNvSpPr/>
      </dsp:nvSpPr>
      <dsp:spPr>
        <a:xfrm>
          <a:off x="3982176" y="30257"/>
          <a:ext cx="2574546" cy="2305927"/>
        </a:xfrm>
        <a:prstGeom prst="ellipse">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l-GR" sz="1900" b="1" kern="1200" dirty="0" smtClean="0">
              <a:solidFill>
                <a:srgbClr val="000000"/>
              </a:solidFill>
              <a:latin typeface="Arial"/>
              <a:cs typeface="Arial"/>
            </a:rPr>
            <a:t>Εφαρμογή του Κανονισμού 511/2014</a:t>
          </a:r>
          <a:endParaRPr lang="en-US" sz="1900" b="1" kern="1200" dirty="0">
            <a:solidFill>
              <a:srgbClr val="000000"/>
            </a:solidFill>
            <a:latin typeface="Arial"/>
            <a:cs typeface="Arial"/>
          </a:endParaRPr>
        </a:p>
      </dsp:txBody>
      <dsp:txXfrm>
        <a:off x="4359210" y="367952"/>
        <a:ext cx="1820478" cy="1630537"/>
      </dsp:txXfrm>
    </dsp:sp>
    <dsp:sp modelId="{19DBC027-DF97-4FF5-AF53-0CDCB2302919}">
      <dsp:nvSpPr>
        <dsp:cNvPr id="0" name=""/>
        <dsp:cNvSpPr/>
      </dsp:nvSpPr>
      <dsp:spPr>
        <a:xfrm>
          <a:off x="197789" y="80504"/>
          <a:ext cx="7331816" cy="4168601"/>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a:outerShdw blurRad="88900" dist="63500" dir="3000000" algn="br"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3B759-2C63-468F-8D4E-F44D9A92D92F}" type="datetimeFigureOut">
              <a:rPr lang="en-US" smtClean="0"/>
              <a:t>10/09/17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9FF08-FF76-4533-AFD1-03448A6ADE0A}" type="slidenum">
              <a:rPr lang="en-US" smtClean="0"/>
              <a:t>‹#›</a:t>
            </a:fld>
            <a:endParaRPr lang="en-US"/>
          </a:p>
        </p:txBody>
      </p:sp>
    </p:spTree>
    <p:extLst>
      <p:ext uri="{BB962C8B-B14F-4D97-AF65-F5344CB8AC3E}">
        <p14:creationId xmlns:p14="http://schemas.microsoft.com/office/powerpoint/2010/main" val="268671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649322B-B39B-FF4B-AC72-26629EA635AD}" type="slidenum">
              <a:rPr lang="el-GR"/>
              <a:pPr eaLnBrk="1" hangingPunct="1"/>
              <a:t>2</a:t>
            </a:fld>
            <a:endParaRPr lang="el-G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t>Τα βασικά σημεία της παρουσίασης είναι:</a:t>
            </a:r>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l-G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F082E12-FEF5-D745-8783-AD0522394DB3}" type="slidenum">
              <a:rPr lang="el-GR"/>
              <a:pPr eaLnBrk="1" hangingPunct="1"/>
              <a:t>16</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17</a:t>
            </a:fld>
            <a:endParaRPr lang="en-US"/>
          </a:p>
        </p:txBody>
      </p:sp>
    </p:spTree>
    <p:extLst>
      <p:ext uri="{BB962C8B-B14F-4D97-AF65-F5344CB8AC3E}">
        <p14:creationId xmlns:p14="http://schemas.microsoft.com/office/powerpoint/2010/main" val="17810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18</a:t>
            </a:fld>
            <a:endParaRPr lang="en-US"/>
          </a:p>
        </p:txBody>
      </p:sp>
    </p:spTree>
    <p:extLst>
      <p:ext uri="{BB962C8B-B14F-4D97-AF65-F5344CB8AC3E}">
        <p14:creationId xmlns:p14="http://schemas.microsoft.com/office/powerpoint/2010/main" val="17810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28</a:t>
            </a:fld>
            <a:endParaRPr lang="en-US"/>
          </a:p>
        </p:txBody>
      </p:sp>
    </p:spTree>
    <p:extLst>
      <p:ext uri="{BB962C8B-B14F-4D97-AF65-F5344CB8AC3E}">
        <p14:creationId xmlns:p14="http://schemas.microsoft.com/office/powerpoint/2010/main" val="17810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Με το άρθρο 24 παρ. 1 Σ η προστασία της βιοποικιλότητας κατοχυρώνεται πλέον ως συνταγματικό αγαθό με αποτέλεσμα να επηρεαστεί σταδιακά και η φιλοσοφία του νομοθέτη σχετικά με την πρόσβαση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2B2592-DF97-354C-B7F2-6C2E40F0F5D5}" type="slidenum">
              <a:rPr lang="el-GR"/>
              <a:pPr eaLnBrk="1" hangingPunct="1"/>
              <a:t>31</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32</a:t>
            </a:fld>
            <a:endParaRPr lang="en-US"/>
          </a:p>
        </p:txBody>
      </p:sp>
    </p:spTree>
    <p:extLst>
      <p:ext uri="{BB962C8B-B14F-4D97-AF65-F5344CB8AC3E}">
        <p14:creationId xmlns:p14="http://schemas.microsoft.com/office/powerpoint/2010/main" val="17810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33</a:t>
            </a:fld>
            <a:endParaRPr lang="en-US"/>
          </a:p>
        </p:txBody>
      </p:sp>
    </p:spTree>
    <p:extLst>
      <p:ext uri="{BB962C8B-B14F-4D97-AF65-F5344CB8AC3E}">
        <p14:creationId xmlns:p14="http://schemas.microsoft.com/office/powerpoint/2010/main" val="17810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35</a:t>
            </a:fld>
            <a:endParaRPr lang="en-US"/>
          </a:p>
        </p:txBody>
      </p:sp>
    </p:spTree>
    <p:extLst>
      <p:ext uri="{BB962C8B-B14F-4D97-AF65-F5344CB8AC3E}">
        <p14:creationId xmlns:p14="http://schemas.microsoft.com/office/powerpoint/2010/main" val="17810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l-G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B52B25C-10B9-DB45-89D7-02A7FEF14C33}" type="slidenum">
              <a:rPr lang="el-GR"/>
              <a:pPr eaLnBrk="1" hangingPunct="1"/>
              <a:t>36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to speak spontaneously, so I use PowerPoint as an outline to keep me on track. It’s best to keep your PowerPoint text brief, simply reinforcing key points you will talk about at more length. You can use this slide template to convey a series of steps or related points in a short format.</a:t>
            </a:r>
          </a:p>
        </p:txBody>
      </p:sp>
      <p:sp>
        <p:nvSpPr>
          <p:cNvPr id="4" name="Slide Number Placeholder 3"/>
          <p:cNvSpPr>
            <a:spLocks noGrp="1"/>
          </p:cNvSpPr>
          <p:nvPr>
            <p:ph type="sldNum" sz="quarter" idx="10"/>
          </p:nvPr>
        </p:nvSpPr>
        <p:spPr/>
        <p:txBody>
          <a:bodyPr/>
          <a:lstStyle/>
          <a:p>
            <a:fld id="{9349FF08-FF76-4533-AFD1-03448A6ADE0A}" type="slidenum">
              <a:rPr lang="en-US" smtClean="0"/>
              <a:t>3</a:t>
            </a:fld>
            <a:endParaRPr lang="en-US"/>
          </a:p>
        </p:txBody>
      </p:sp>
    </p:spTree>
    <p:extLst>
      <p:ext uri="{BB962C8B-B14F-4D97-AF65-F5344CB8AC3E}">
        <p14:creationId xmlns:p14="http://schemas.microsoft.com/office/powerpoint/2010/main" val="723734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 template can show steps, stages or how various elements or factors combine to make one key result or goal. For instance, you could show how various departments in your business work together to make the sale, how key customer groups will all purchase your product, or how different funding sources will provide the total you need. This slide template also makes an excellent concluding slide for your presentation, enabling you to graphically sum up your key points into one final whole.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40</a:t>
            </a:fld>
            <a:endParaRPr lang="en-US"/>
          </a:p>
        </p:txBody>
      </p:sp>
    </p:spTree>
    <p:extLst>
      <p:ext uri="{BB962C8B-B14F-4D97-AF65-F5344CB8AC3E}">
        <p14:creationId xmlns:p14="http://schemas.microsoft.com/office/powerpoint/2010/main" val="2389711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Your introductory or title slide should convey the overall “feeling” and focus of your presentation. For instance, I typically present about small-business trends, new business ideas, growth opportunities or other positive trends. In this sample presentation, I’m talking about new business ideas, so I used a sun graphic in this slide template to convey a positive feeling. Personalize this slide template with your company’s logo.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add a logo</a:t>
            </a:r>
            <a:r>
              <a:rPr lang="en-US" baseline="0" dirty="0" smtClean="0"/>
              <a:t> to all slides, place it on the Slide Master. To access the Slide Master, on the Themes tab of the Ribbon, click Edit Master and then click Slide Master.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Disclaimer: </a:t>
            </a:r>
            <a:r>
              <a:rPr lang="en-US" sz="1200" i="1" kern="1200" dirty="0" smtClean="0">
                <a:solidFill>
                  <a:schemeClr val="tx1"/>
                </a:solidFill>
                <a:effectLst/>
                <a:latin typeface="+mn-lt"/>
                <a:ea typeface="+mn-ea"/>
                <a:cs typeface="+mn-cs"/>
              </a:rPr>
              <a:t>You understand that Microsoft does not endorse or control the content provided in the following presentation. Microsoft provides this content to you for informational purposes only; it is not intended to be relied upon as business or financial advice. Microsoft does not guarantee or otherwise warrant the accuracy or validity of this information and encourages you to consult with a business or financial professional as appropriate.</a:t>
            </a:r>
          </a:p>
          <a:p>
            <a:endParaRPr lang="en-US" dirty="0" smtClean="0"/>
          </a:p>
          <a:p>
            <a:endParaRPr lang="en-US" dirty="0" smtClean="0"/>
          </a:p>
          <a:p>
            <a:r>
              <a:rPr lang="en-US" sz="1200" b="1" kern="1200" dirty="0" smtClean="0">
                <a:solidFill>
                  <a:schemeClr val="tx1"/>
                </a:solidFill>
                <a:effectLst/>
                <a:latin typeface="+mn-lt"/>
                <a:ea typeface="+mn-ea"/>
                <a:cs typeface="+mn-cs"/>
              </a:rPr>
              <a:t>RIEVA LESONSKY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Founder and President, </a:t>
            </a:r>
            <a:r>
              <a:rPr lang="en-US" sz="1200" b="1" kern="1200" dirty="0" err="1" smtClean="0">
                <a:solidFill>
                  <a:schemeClr val="tx1"/>
                </a:solidFill>
                <a:effectLst/>
                <a:latin typeface="+mn-lt"/>
                <a:ea typeface="+mn-ea"/>
                <a:cs typeface="+mn-cs"/>
              </a:rPr>
              <a:t>GrowBiz</a:t>
            </a:r>
            <a:r>
              <a:rPr lang="en-US" sz="1200" b="1" kern="1200" dirty="0" smtClean="0">
                <a:solidFill>
                  <a:schemeClr val="tx1"/>
                </a:solidFill>
                <a:effectLst/>
                <a:latin typeface="+mn-lt"/>
                <a:ea typeface="+mn-ea"/>
                <a:cs typeface="+mn-cs"/>
              </a:rPr>
              <a:t> Media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Rieva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is founder and president of </a:t>
            </a:r>
            <a:r>
              <a:rPr lang="en-US" sz="1200" kern="1200" dirty="0" err="1" smtClean="0">
                <a:solidFill>
                  <a:schemeClr val="tx1"/>
                </a:solidFill>
                <a:effectLst/>
                <a:latin typeface="+mn-lt"/>
                <a:ea typeface="+mn-ea"/>
                <a:cs typeface="+mn-cs"/>
              </a:rPr>
              <a:t>GrowBiz</a:t>
            </a:r>
            <a:r>
              <a:rPr lang="en-US" sz="1200" kern="1200" dirty="0" smtClean="0">
                <a:solidFill>
                  <a:schemeClr val="tx1"/>
                </a:solidFill>
                <a:effectLst/>
                <a:latin typeface="+mn-lt"/>
                <a:ea typeface="+mn-ea"/>
                <a:cs typeface="+mn-cs"/>
              </a:rPr>
              <a:t> Media, a content and consulting company specializing in covering small businesses and entrepreneurship. A nationally known speaker and authority on entrepreneurship,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has been covering America’s entrepreneurs for nearly 30 years. Before co-founding </a:t>
            </a:r>
            <a:r>
              <a:rPr lang="en-US" sz="1200" kern="1200" dirty="0" err="1" smtClean="0">
                <a:solidFill>
                  <a:schemeClr val="tx1"/>
                </a:solidFill>
                <a:effectLst/>
                <a:latin typeface="+mn-lt"/>
                <a:ea typeface="+mn-ea"/>
                <a:cs typeface="+mn-cs"/>
              </a:rPr>
              <a:t>GrowBiz</a:t>
            </a:r>
            <a:r>
              <a:rPr lang="en-US" sz="1200" kern="1200" dirty="0" smtClean="0">
                <a:solidFill>
                  <a:schemeClr val="tx1"/>
                </a:solidFill>
                <a:effectLst/>
                <a:latin typeface="+mn-lt"/>
                <a:ea typeface="+mn-ea"/>
                <a:cs typeface="+mn-cs"/>
              </a:rPr>
              <a:t> Media, </a:t>
            </a:r>
            <a:r>
              <a:rPr lang="en-US" sz="1200" kern="1200" dirty="0" err="1" smtClean="0">
                <a:solidFill>
                  <a:schemeClr val="tx1"/>
                </a:solidFill>
                <a:effectLst/>
                <a:latin typeface="+mn-lt"/>
                <a:ea typeface="+mn-ea"/>
                <a:cs typeface="+mn-cs"/>
              </a:rPr>
              <a:t>Lesonsky</a:t>
            </a:r>
            <a:r>
              <a:rPr lang="en-US" sz="1200" kern="1200" dirty="0" smtClean="0">
                <a:solidFill>
                  <a:schemeClr val="tx1"/>
                </a:solidFill>
                <a:effectLst/>
                <a:latin typeface="+mn-lt"/>
                <a:ea typeface="+mn-ea"/>
                <a:cs typeface="+mn-cs"/>
              </a:rPr>
              <a:t> was Editorial Director of </a:t>
            </a:r>
            <a:r>
              <a:rPr lang="en-US" sz="1200" i="1" kern="1200" dirty="0" smtClean="0">
                <a:solidFill>
                  <a:schemeClr val="tx1"/>
                </a:solidFill>
                <a:effectLst/>
                <a:latin typeface="+mn-lt"/>
                <a:ea typeface="+mn-ea"/>
                <a:cs typeface="+mn-cs"/>
              </a:rPr>
              <a:t>Entrepreneur</a:t>
            </a:r>
            <a:r>
              <a:rPr lang="en-US" sz="1200" kern="1200" dirty="0" smtClean="0">
                <a:solidFill>
                  <a:schemeClr val="tx1"/>
                </a:solidFill>
                <a:effectLst/>
                <a:latin typeface="+mn-lt"/>
                <a:ea typeface="+mn-ea"/>
                <a:cs typeface="+mn-cs"/>
              </a:rPr>
              <a:t> Magazine.</a:t>
            </a:r>
          </a:p>
        </p:txBody>
      </p:sp>
      <p:sp>
        <p:nvSpPr>
          <p:cNvPr id="4" name="Slide Number Placeholder 3"/>
          <p:cNvSpPr>
            <a:spLocks noGrp="1"/>
          </p:cNvSpPr>
          <p:nvPr>
            <p:ph type="sldNum" sz="quarter" idx="10"/>
          </p:nvPr>
        </p:nvSpPr>
        <p:spPr/>
        <p:txBody>
          <a:bodyPr/>
          <a:lstStyle/>
          <a:p>
            <a:fld id="{9349FF08-FF76-4533-AFD1-03448A6ADE0A}" type="slidenum">
              <a:rPr lang="en-US" smtClean="0"/>
              <a:t>41</a:t>
            </a:fld>
            <a:endParaRPr lang="en-US"/>
          </a:p>
        </p:txBody>
      </p:sp>
    </p:spTree>
    <p:extLst>
      <p:ext uri="{BB962C8B-B14F-4D97-AF65-F5344CB8AC3E}">
        <p14:creationId xmlns:p14="http://schemas.microsoft.com/office/powerpoint/2010/main" val="104121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to speak spontaneously, so I use PowerPoint as an outline to keep me on track. It’s best to keep your PowerPoint text brief, simply reinforcing key points you will talk about at more length. You can use this slide template to convey a series of steps or related points in a short format.</a:t>
            </a:r>
          </a:p>
        </p:txBody>
      </p:sp>
      <p:sp>
        <p:nvSpPr>
          <p:cNvPr id="4" name="Slide Number Placeholder 3"/>
          <p:cNvSpPr>
            <a:spLocks noGrp="1"/>
          </p:cNvSpPr>
          <p:nvPr>
            <p:ph type="sldNum" sz="quarter" idx="10"/>
          </p:nvPr>
        </p:nvSpPr>
        <p:spPr/>
        <p:txBody>
          <a:bodyPr/>
          <a:lstStyle/>
          <a:p>
            <a:fld id="{9349FF08-FF76-4533-AFD1-03448A6ADE0A}" type="slidenum">
              <a:rPr lang="en-US" smtClean="0"/>
              <a:t>4</a:t>
            </a:fld>
            <a:endParaRPr lang="en-US"/>
          </a:p>
        </p:txBody>
      </p:sp>
    </p:spTree>
    <p:extLst>
      <p:ext uri="{BB962C8B-B14F-4D97-AF65-F5344CB8AC3E}">
        <p14:creationId xmlns:p14="http://schemas.microsoft.com/office/powerpoint/2010/main" val="72373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plain old bulleted list can get boring, so use graphics to liven it up. An image that conveys what you’re saying in visual format (like this diagram) can reinforce your ideas in the audience’s mind.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5</a:t>
            </a:fld>
            <a:endParaRPr lang="en-US"/>
          </a:p>
        </p:txBody>
      </p:sp>
    </p:spTree>
    <p:extLst>
      <p:ext uri="{BB962C8B-B14F-4D97-AF65-F5344CB8AC3E}">
        <p14:creationId xmlns:p14="http://schemas.microsoft.com/office/powerpoint/2010/main" val="369056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6</a:t>
            </a:fld>
            <a:endParaRPr lang="en-US"/>
          </a:p>
        </p:txBody>
      </p:sp>
    </p:spTree>
    <p:extLst>
      <p:ext uri="{BB962C8B-B14F-4D97-AF65-F5344CB8AC3E}">
        <p14:creationId xmlns:p14="http://schemas.microsoft.com/office/powerpoint/2010/main" val="17810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7</a:t>
            </a:fld>
            <a:endParaRPr lang="en-US"/>
          </a:p>
        </p:txBody>
      </p:sp>
    </p:spTree>
    <p:extLst>
      <p:ext uri="{BB962C8B-B14F-4D97-AF65-F5344CB8AC3E}">
        <p14:creationId xmlns:p14="http://schemas.microsoft.com/office/powerpoint/2010/main" val="17810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often use color and graphics to add excitement to a presentation. Just because it’s about business doesn’t mean it has to be staid—you need movement, energy and color, as in this slide template. Use this slide template to illustrate relationships or processes. In this slide, I used it to show how demographic trends create a new consumer group and what products that group purchases. You could also use it to illustrate your sales cycle or relationships among departments in your company. </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8</a:t>
            </a:fld>
            <a:endParaRPr lang="en-US"/>
          </a:p>
        </p:txBody>
      </p:sp>
    </p:spTree>
    <p:extLst>
      <p:ext uri="{BB962C8B-B14F-4D97-AF65-F5344CB8AC3E}">
        <p14:creationId xmlns:p14="http://schemas.microsoft.com/office/powerpoint/2010/main" val="192018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9</a:t>
            </a:fld>
            <a:endParaRPr lang="en-US"/>
          </a:p>
        </p:txBody>
      </p:sp>
    </p:spTree>
    <p:extLst>
      <p:ext uri="{BB962C8B-B14F-4D97-AF65-F5344CB8AC3E}">
        <p14:creationId xmlns:p14="http://schemas.microsoft.com/office/powerpoint/2010/main" val="17810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like to use an off-balance layout to keep things from getting too symmetrical. Customize this slide template graphics of your choice, including photos, clip art, your logo or illustrations. Good photos really help cement an idea in the audience’s mind. </a:t>
            </a:r>
          </a:p>
          <a:p>
            <a:endParaRPr lang="en-US" dirty="0" smtClean="0"/>
          </a:p>
          <a:p>
            <a:r>
              <a:rPr lang="en-US" dirty="0" smtClean="0"/>
              <a:t>This slide is animated to display an appropriate image as you introduce each business type.</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10</a:t>
            </a:fld>
            <a:endParaRPr lang="en-US"/>
          </a:p>
        </p:txBody>
      </p:sp>
    </p:spTree>
    <p:extLst>
      <p:ext uri="{BB962C8B-B14F-4D97-AF65-F5344CB8AC3E}">
        <p14:creationId xmlns:p14="http://schemas.microsoft.com/office/powerpoint/2010/main" val="17810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649224" y="2788920"/>
            <a:ext cx="8266176" cy="1612607"/>
          </a:xfrm>
        </p:spPr>
        <p:txBody>
          <a:bodyPr anchor="b" anchorCtr="0">
            <a:noAutofit/>
          </a:bodyPr>
          <a:lstStyle>
            <a:lvl1pPr algn="l">
              <a:defRPr sz="4600">
                <a:solidFill>
                  <a:schemeClr val="bg1"/>
                </a:solidFill>
              </a:defRPr>
            </a:lvl1pPr>
          </a:lstStyle>
          <a:p>
            <a:r>
              <a:rPr lang="x-none"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2357120"/>
            <a:ext cx="3748088" cy="214376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2514600"/>
            <a:ext cx="3429000" cy="1828800"/>
          </a:xfrm>
        </p:spPr>
        <p:txBody>
          <a:bodyPr vert="horz" lIns="91440" tIns="45720" rIns="91440" bIns="45720" rtlCol="0" anchor="ctr" anchorCtr="0">
            <a:noAutofit/>
          </a:bodyPr>
          <a:lstStyle>
            <a:lvl1pPr algn="ctr">
              <a:defRPr sz="3600" b="0" dirty="0"/>
            </a:lvl1pPr>
          </a:lstStyle>
          <a:p>
            <a:pPr lvl="0" algn="ctr"/>
            <a:r>
              <a:rPr lang="x-none" smtClean="0"/>
              <a:t>Click to edit Master title style</a:t>
            </a:r>
            <a:endParaRPr dirty="0"/>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533400" y="4953000"/>
            <a:ext cx="3429000" cy="1295400"/>
          </a:xfrm>
        </p:spPr>
        <p:txBody>
          <a:bodyPr anchor="ctr" anchorCtr="0">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2AEC960-1F6D-44A9-80B8-39618AA04C59}" type="datetimeFigureOut">
              <a:rPr lang="en-US" smtClean="0"/>
              <a:t>10/09/17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2AEC960-1F6D-44A9-80B8-39618AA04C59}" type="datetimeFigureOut">
              <a:rPr lang="en-US" smtClean="0"/>
              <a:t>10/09/17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
        <p:nvSpPr>
          <p:cNvPr id="2" name="Title 1"/>
          <p:cNvSpPr>
            <a:spLocks noGrp="1"/>
          </p:cNvSpPr>
          <p:nvPr>
            <p:ph type="title"/>
          </p:nvPr>
        </p:nvSpPr>
        <p:spPr>
          <a:xfrm>
            <a:off x="4295758" y="167570"/>
            <a:ext cx="4656825" cy="2023963"/>
          </a:xfrm>
        </p:spPr>
        <p:txBody>
          <a:bodyPr vert="horz" lIns="91440" tIns="45720" rIns="91440" bIns="45720" rtlCol="0" anchor="b" anchorCtr="0">
            <a:noAutofit/>
          </a:bodyPr>
          <a:lstStyle>
            <a:lvl1pPr algn="r">
              <a:defRPr sz="4400" dirty="0"/>
            </a:lvl1pPr>
          </a:lstStyle>
          <a:p>
            <a:pPr lvl="0" algn="r"/>
            <a:r>
              <a:rPr lang="x-none" smtClean="0"/>
              <a:t>Click to edit Master title style</a:t>
            </a:r>
            <a:endParaRPr dirty="0"/>
          </a:p>
        </p:txBody>
      </p:sp>
      <p:sp>
        <p:nvSpPr>
          <p:cNvPr id="3" name="Picture Placeholder 2"/>
          <p:cNvSpPr>
            <a:spLocks noGrp="1"/>
          </p:cNvSpPr>
          <p:nvPr>
            <p:ph type="pic" idx="1"/>
          </p:nvPr>
        </p:nvSpPr>
        <p:spPr>
          <a:xfrm rot="180000">
            <a:off x="4811290" y="2659443"/>
            <a:ext cx="3703911" cy="3864287"/>
          </a:xfrm>
          <a:prstGeom prst="roundRect">
            <a:avLst>
              <a:gd name="adj" fmla="val 7476"/>
            </a:avLst>
          </a:prstGeom>
          <a:ln w="63500">
            <a:solidFill>
              <a:schemeClr val="accent2"/>
            </a:solidFill>
          </a:ln>
        </p:spPr>
        <p:txBody>
          <a:bodyPr vert="horz" lIns="91440" tIns="45720" rIns="91440" bIns="45720" rtlCol="0">
            <a:normAutofit/>
          </a:bodyPr>
          <a:lstStyle>
            <a:lvl1pPr>
              <a:defRPr sz="2000" baseline="0"/>
            </a:lvl1pPr>
          </a:lstStyle>
          <a:p>
            <a:pPr marL="0" lvl="0" indent="0">
              <a:buNone/>
            </a:pPr>
            <a:r>
              <a:rPr lang="x-none" smtClean="0"/>
              <a:t>Drag picture to placeholder or click icon to add</a:t>
            </a:r>
            <a:endParaRPr/>
          </a:p>
        </p:txBody>
      </p:sp>
      <p:sp>
        <p:nvSpPr>
          <p:cNvPr id="4" name="Text Placeholder 3"/>
          <p:cNvSpPr>
            <a:spLocks noGrp="1"/>
          </p:cNvSpPr>
          <p:nvPr>
            <p:ph type="body" sz="half" idx="2"/>
          </p:nvPr>
        </p:nvSpPr>
        <p:spPr>
          <a:xfrm>
            <a:off x="530352" y="2547938"/>
            <a:ext cx="3951755" cy="3700463"/>
          </a:xfrm>
        </p:spPr>
        <p:txBody>
          <a:bodyPr vert="horz" lIns="91440" tIns="45720" rIns="91440" bIns="45720" rtlCol="0">
            <a:normAutofit/>
          </a:bodyPr>
          <a:lstStyle>
            <a:lvl1pPr marL="342900" indent="-342900">
              <a:buFont typeface="Arial" pitchFamily="34" charset="0"/>
              <a:buNone/>
              <a:defRPr lang="en-US" sz="2800" dirty="0" smtClean="0">
                <a:effectLst/>
              </a:defRPr>
            </a:lvl1pPr>
          </a:lstStyle>
          <a:p>
            <a:pPr marL="0" lvl="0" indent="0"/>
            <a:r>
              <a:rPr lang="x-none"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grpSp>
        <p:nvGrpSpPr>
          <p:cNvPr id="7" name="Group 6"/>
          <p:cNvGrpSpPr/>
          <p:nvPr userDrawn="1"/>
        </p:nvGrpSpPr>
        <p:grpSpPr>
          <a:xfrm>
            <a:off x="9144" y="3810000"/>
            <a:ext cx="9125712" cy="3035300"/>
            <a:chOff x="9144" y="3810000"/>
            <a:chExt cx="9125712" cy="3035300"/>
          </a:xfrm>
        </p:grpSpPr>
        <p:sp>
          <p:nvSpPr>
            <p:cNvPr id="8" name="Rectangle 7"/>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x-none"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t>10/09/17</a:t>
            </a:fld>
            <a:endParaRPr lang="en-US"/>
          </a:p>
        </p:txBody>
      </p:sp>
      <p:sp>
        <p:nvSpPr>
          <p:cNvPr id="11" name="Text Placeholder 10"/>
          <p:cNvSpPr>
            <a:spLocks noGrp="1"/>
          </p:cNvSpPr>
          <p:nvPr>
            <p:ph type="body" sz="quarter" idx="13"/>
          </p:nvPr>
        </p:nvSpPr>
        <p:spPr>
          <a:xfrm>
            <a:off x="713232" y="5105399"/>
            <a:ext cx="7717536" cy="1281953"/>
          </a:xfrm>
        </p:spPr>
        <p:txBody>
          <a:bodyPr>
            <a:noAutofit/>
          </a:bodyPr>
          <a:lstStyle>
            <a:lvl1pPr marL="0" indent="0" algn="ctr">
              <a:spcAft>
                <a:spcPts val="300"/>
              </a:spcAft>
              <a:buFontTx/>
              <a:buNone/>
              <a:defRPr sz="1800" b="0">
                <a:effectLst/>
              </a:defRPr>
            </a:lvl1pPr>
            <a:lvl2pPr marL="349250" indent="0">
              <a:buFontTx/>
              <a:buNone/>
              <a:defRPr/>
            </a:lvl2pPr>
            <a:lvl3pPr marL="631825" indent="0">
              <a:buFontTx/>
              <a:buNone/>
              <a:defRPr/>
            </a:lvl3pPr>
            <a:lvl4pPr marL="914400" indent="0">
              <a:buFontTx/>
              <a:buNone/>
              <a:defRPr/>
            </a:lvl4pPr>
            <a:lvl5pPr marL="1196975" indent="0">
              <a:buFontTx/>
              <a:buNone/>
              <a:defRPr/>
            </a:lvl5pPr>
          </a:lstStyle>
          <a:p>
            <a:pPr lvl="0"/>
            <a:r>
              <a:rPr lang="x-none" smtClean="0"/>
              <a:t>Click to edit Master text styles</a:t>
            </a:r>
          </a:p>
        </p:txBody>
      </p:sp>
      <p:sp>
        <p:nvSpPr>
          <p:cNvPr id="1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extLst>
      <p:ext uri="{BB962C8B-B14F-4D97-AF65-F5344CB8AC3E}">
        <p14:creationId xmlns:p14="http://schemas.microsoft.com/office/powerpoint/2010/main" val="384350736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5"/>
          <p:cNvGrpSpPr/>
          <p:nvPr/>
        </p:nvGrpSpPr>
        <p:grpSpPr>
          <a:xfrm>
            <a:off x="9144" y="3810000"/>
            <a:ext cx="9125712"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x-none"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11"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5" name="Date Placeholder 4"/>
          <p:cNvSpPr>
            <a:spLocks noGrp="1"/>
          </p:cNvSpPr>
          <p:nvPr>
            <p:ph type="dt" sz="half" idx="12"/>
          </p:nvPr>
        </p:nvSpPr>
        <p:spPr/>
        <p:txBody>
          <a:bodyPr/>
          <a:lstStyle/>
          <a:p>
            <a:fld id="{92AEC960-1F6D-44A9-80B8-39618AA04C59}" type="datetimeFigureOut">
              <a:rPr lang="en-US" smtClean="0"/>
              <a:t>10/09/17</a:t>
            </a:fld>
            <a:endParaRPr lang="en-US"/>
          </a:p>
        </p:txBody>
      </p:sp>
      <p:sp>
        <p:nvSpPr>
          <p:cNvPr id="10" name="Text Placeholder 9"/>
          <p:cNvSpPr>
            <a:spLocks noGrp="1"/>
          </p:cNvSpPr>
          <p:nvPr>
            <p:ph type="body" sz="quarter" idx="13"/>
          </p:nvPr>
        </p:nvSpPr>
        <p:spPr>
          <a:xfrm>
            <a:off x="713232" y="5105399"/>
            <a:ext cx="7717536" cy="1281953"/>
          </a:xfrm>
        </p:spPr>
        <p:txBody>
          <a:bodyPr>
            <a:normAutofit/>
          </a:bodyPr>
          <a:lstStyle>
            <a:lvl1pPr marL="0" indent="0" algn="ctr">
              <a:spcAft>
                <a:spcPts val="300"/>
              </a:spcAft>
              <a:buFontTx/>
              <a:buNone/>
              <a:defRPr sz="1800">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x-none" smtClean="0"/>
              <a:t>Click to edit Master text styles</a:t>
            </a:r>
          </a:p>
        </p:txBody>
      </p:sp>
      <p:sp>
        <p:nvSpPr>
          <p:cNvPr id="12" name="Picture Placeholder 2"/>
          <p:cNvSpPr>
            <a:spLocks noGrp="1"/>
          </p:cNvSpPr>
          <p:nvPr>
            <p:ph type="pic" idx="14"/>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extLst>
      <p:ext uri="{BB962C8B-B14F-4D97-AF65-F5344CB8AC3E}">
        <p14:creationId xmlns:p14="http://schemas.microsoft.com/office/powerpoint/2010/main" val="114713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10/09/17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10/09/17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lnSpc>
                <a:spcPct val="100000"/>
              </a:lnSpc>
              <a:defRPr/>
            </a:lvl1pPr>
          </a:lstStyle>
          <a:p>
            <a:r>
              <a:rPr lang="x-none"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10/09/17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Round Same Side Corner Rectangle 5"/>
          <p:cNvSpPr/>
          <p:nvPr/>
        </p:nvSpPr>
        <p:spPr>
          <a:xfrm rot="16200000">
            <a:off x="6032064" y="-1356876"/>
            <a:ext cx="1450260" cy="47736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4827589" y="304799"/>
            <a:ext cx="4164013" cy="1447800"/>
          </a:xfrm>
        </p:spPr>
        <p:txBody>
          <a:bodyPr/>
          <a:lstStyle>
            <a:lvl1pPr algn="r">
              <a:defRPr/>
            </a:lvl1pPr>
          </a:lstStyle>
          <a:p>
            <a:r>
              <a:rPr lang="x-none" smtClean="0"/>
              <a:t>Click to edit Master title style</a:t>
            </a:r>
            <a:endParaRPr lang="en-US"/>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t>10/09/17</a:t>
            </a:fld>
            <a:endParaRPr lang="en-US"/>
          </a:p>
        </p:txBody>
      </p:sp>
      <p:sp>
        <p:nvSpPr>
          <p:cNvPr id="8" name="Content Placeholder 7"/>
          <p:cNvSpPr>
            <a:spLocks noGrp="1"/>
          </p:cNvSpPr>
          <p:nvPr>
            <p:ph sz="quarter" idx="13"/>
          </p:nvPr>
        </p:nvSpPr>
        <p:spPr>
          <a:xfrm>
            <a:off x="712788" y="1905000"/>
            <a:ext cx="7716839" cy="44958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3367944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6" name="Picture 5" descr="TitleSlideOverlay.png"/>
          <p:cNvPicPr>
            <a:picLocks noChangeAspect="1"/>
          </p:cNvPicPr>
          <p:nvPr/>
        </p:nvPicPr>
        <p:blipFill>
          <a:blip r:embed="rId2"/>
          <a:stretch>
            <a:fillRect/>
          </a:stretch>
        </p:blipFill>
        <p:spPr>
          <a:xfrm>
            <a:off x="0" y="0"/>
            <a:ext cx="9144000" cy="6858000"/>
          </a:xfrm>
          <a:prstGeom prst="rect">
            <a:avLst/>
          </a:prstGeom>
          <a:ln>
            <a:noFill/>
          </a:ln>
        </p:spPr>
      </p:pic>
      <p:sp>
        <p:nvSpPr>
          <p:cNvPr id="7" name="Rectangle 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Freeform 14"/>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Freeform 15"/>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Freeform 16"/>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Freeform 17"/>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Freeform 18"/>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Freeform 19"/>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rot="21060000">
            <a:off x="1252728" y="3566160"/>
            <a:ext cx="7324344" cy="1609344"/>
          </a:xfrm>
        </p:spPr>
        <p:txBody>
          <a:bodyPr anchor="b" anchorCtr="0"/>
          <a:lstStyle/>
          <a:p>
            <a:r>
              <a:rPr lang="x-none" smtClean="0"/>
              <a:t>Click to edit Master title style</a:t>
            </a:r>
            <a:endParaRPr lang="en-US" dirty="0"/>
          </a:p>
        </p:txBody>
      </p:sp>
      <p:sp>
        <p:nvSpPr>
          <p:cNvPr id="23" name="Text Placeholder 22"/>
          <p:cNvSpPr>
            <a:spLocks noGrp="1"/>
          </p:cNvSpPr>
          <p:nvPr>
            <p:ph type="body" sz="quarter" idx="13" hasCustomPrompt="1"/>
          </p:nvPr>
        </p:nvSpPr>
        <p:spPr>
          <a:xfrm rot="21060000">
            <a:off x="2551176" y="4992624"/>
            <a:ext cx="6400800" cy="914400"/>
          </a:xfrm>
        </p:spPr>
        <p:txBody>
          <a:bodyPr anchor="ctr" anchorCtr="0"/>
          <a:lstStyle>
            <a:lvl1pPr marL="0" indent="0">
              <a:spcAft>
                <a:spcPts val="0"/>
              </a:spcAft>
              <a:buFontTx/>
              <a:buNone/>
              <a:defRPr>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dirty="0" smtClean="0"/>
              <a:t>Click to edit Master subtitle style</a:t>
            </a:r>
            <a:endParaRPr lang="en-US" dirty="0"/>
          </a:p>
        </p:txBody>
      </p:sp>
      <p:sp>
        <p:nvSpPr>
          <p:cNvPr id="24" name="Picture Placeholder 2"/>
          <p:cNvSpPr>
            <a:spLocks noGrp="1"/>
          </p:cNvSpPr>
          <p:nvPr>
            <p:ph type="pic" idx="14"/>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extLst>
      <p:ext uri="{BB962C8B-B14F-4D97-AF65-F5344CB8AC3E}">
        <p14:creationId xmlns:p14="http://schemas.microsoft.com/office/powerpoint/2010/main" val="27562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x-none"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92AEC960-1F6D-44A9-80B8-39618AA04C59}" type="datetimeFigureOut">
              <a:rPr lang="en-US" smtClean="0"/>
              <a:t>10/09/17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8200" y="5181599"/>
            <a:ext cx="4267200" cy="1447800"/>
          </a:xfrm>
        </p:spPr>
        <p:txBody>
          <a:bodyPr vert="horz" lIns="91440" tIns="45720" rIns="91440" bIns="45720" rtlCol="0" anchor="ctr">
            <a:noAutofit/>
          </a:bodyPr>
          <a:lstStyle>
            <a:lvl1pPr algn="r">
              <a:defRPr/>
            </a:lvl1pPr>
          </a:lstStyle>
          <a:p>
            <a:pPr lvl="0" algn="r"/>
            <a:r>
              <a:rPr lang="x-none" smtClean="0"/>
              <a:t>Click to edit Master title style</a:t>
            </a:r>
            <a:endParaRPr dirty="0"/>
          </a:p>
        </p:txBody>
      </p:sp>
      <p:sp>
        <p:nvSpPr>
          <p:cNvPr id="4" name="Content Placeholder 3"/>
          <p:cNvSpPr>
            <a:spLocks noGrp="1"/>
          </p:cNvSpPr>
          <p:nvPr>
            <p:ph sz="half" idx="2"/>
          </p:nvPr>
        </p:nvSpPr>
        <p:spPr>
          <a:xfrm>
            <a:off x="4572000" y="928083"/>
            <a:ext cx="4343400" cy="3923271"/>
          </a:xfrm>
          <a:ln>
            <a:no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6" name="Content Placeholder 5"/>
          <p:cNvSpPr>
            <a:spLocks noGrp="1"/>
          </p:cNvSpPr>
          <p:nvPr>
            <p:ph sz="quarter" idx="4"/>
          </p:nvPr>
        </p:nvSpPr>
        <p:spPr>
          <a:xfrm>
            <a:off x="78258" y="1828800"/>
            <a:ext cx="4343400" cy="392327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92AEC960-1F6D-44A9-80B8-39618AA04C59}" type="datetimeFigureOut">
              <a:rPr lang="en-US" smtClean="0"/>
              <a:t>10/09/17</a:t>
            </a:fld>
            <a:endParaRPr lang="en-US"/>
          </a:p>
        </p:txBody>
      </p:sp>
      <p:sp>
        <p:nvSpPr>
          <p:cNvPr id="8" name="Footer Placeholder 7"/>
          <p:cNvSpPr>
            <a:spLocks noGrp="1"/>
          </p:cNvSpPr>
          <p:nvPr>
            <p:ph type="ftr" sz="quarter" idx="11"/>
          </p:nvPr>
        </p:nvSpPr>
        <p:spPr/>
        <p:txBody>
          <a:bodyPr/>
          <a:lstStyle/>
          <a:p>
            <a:endParaRPr lang="en-US"/>
          </a:p>
        </p:txBody>
      </p:sp>
      <p:sp>
        <p:nvSpPr>
          <p:cNvPr id="11" name="Round Same Side Corner Rectangle 10"/>
          <p:cNvSpPr/>
          <p:nvPr/>
        </p:nvSpPr>
        <p:spPr>
          <a:xfrm rot="5400000">
            <a:off x="1849727" y="3923851"/>
            <a:ext cx="667512" cy="431983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Slide Number Placeholder 8"/>
          <p:cNvSpPr>
            <a:spLocks noGrp="1"/>
          </p:cNvSpPr>
          <p:nvPr>
            <p:ph type="sldNum" sz="quarter" idx="12"/>
          </p:nvPr>
        </p:nvSpPr>
        <p:spPr/>
        <p:txBody>
          <a:bodyPr/>
          <a:lstStyle/>
          <a:p>
            <a:fld id="{F02B70FB-18ED-4CA5-8368-F946A6F2C1F7}" type="slidenum">
              <a:rPr lang="en-US" smtClean="0"/>
              <a:t>‹#›</a:t>
            </a:fld>
            <a:endParaRPr lang="en-US"/>
          </a:p>
        </p:txBody>
      </p:sp>
      <p:sp>
        <p:nvSpPr>
          <p:cNvPr id="12" name="Round Same Side Corner Rectangle 11"/>
          <p:cNvSpPr/>
          <p:nvPr/>
        </p:nvSpPr>
        <p:spPr>
          <a:xfrm rot="16200000">
            <a:off x="6639740" y="-1566294"/>
            <a:ext cx="668595" cy="429279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a:off x="5184648" y="246063"/>
            <a:ext cx="3730752" cy="668338"/>
          </a:xfrm>
          <a:prstGeom prst="rect">
            <a:avLst/>
          </a:prstGeom>
          <a:ln>
            <a:noFill/>
          </a:ln>
        </p:spPr>
        <p:txBody>
          <a:bodyPr vert="horz" lIns="91440" tIns="45720" rIns="91440" bIns="45720" rtlCol="0" anchor="ctr" anchorCtr="0">
            <a:normAutofit/>
          </a:bodyPr>
          <a:lstStyle>
            <a:lvl1pPr marL="342900" indent="-342900" algn="ctr">
              <a:buFont typeface="Arial" pitchFamily="34" charset="0"/>
              <a:buNone/>
              <a:defRPr lang="en-US" smtClean="0"/>
            </a:lvl1pPr>
          </a:lstStyle>
          <a:p>
            <a:pPr marL="0" lvl="0" indent="0" algn="ctr"/>
            <a:r>
              <a:rPr lang="x-none" smtClean="0"/>
              <a:t>Click to edit Master text styles</a:t>
            </a:r>
          </a:p>
        </p:txBody>
      </p:sp>
      <p:sp>
        <p:nvSpPr>
          <p:cNvPr id="5" name="Text Placeholder 4"/>
          <p:cNvSpPr>
            <a:spLocks noGrp="1"/>
          </p:cNvSpPr>
          <p:nvPr>
            <p:ph type="body" sz="quarter" idx="3"/>
          </p:nvPr>
        </p:nvSpPr>
        <p:spPr>
          <a:xfrm>
            <a:off x="304800" y="5749925"/>
            <a:ext cx="3733800" cy="668337"/>
          </a:xfrm>
          <a:prstGeom prst="rect">
            <a:avLst/>
          </a:prstGeom>
        </p:spPr>
        <p:txBody>
          <a:bodyPr vert="horz" lIns="91440" tIns="45720" rIns="91440" bIns="45720" rtlCol="0" anchor="ctr" anchorCtr="0">
            <a:normAutofit/>
          </a:bodyPr>
          <a:lstStyle>
            <a:lvl1pPr marL="342900" indent="-342900" algn="ctr">
              <a:buFont typeface="Arial" pitchFamily="34" charset="0"/>
              <a:buNone/>
              <a:defRPr lang="en-US" dirty="0" smtClean="0"/>
            </a:lvl1pPr>
          </a:lstStyle>
          <a:p>
            <a:pPr marL="0" lvl="0" indent="0" algn="ctr"/>
            <a:r>
              <a:rPr lang="x-none"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92AEC960-1F6D-44A9-80B8-39618AA04C59}" type="datetimeFigureOut">
              <a:rPr lang="en-US" smtClean="0"/>
              <a:t>10/09/17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EC960-1F6D-44A9-80B8-39618AA04C59}" type="datetimeFigureOut">
              <a:rPr lang="en-US" smtClean="0"/>
              <a:t>10/09/17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7"/>
          <a:srcRect t="17030"/>
          <a:stretch/>
        </p:blipFill>
        <p:spPr>
          <a:xfrm>
            <a:off x="0" y="0"/>
            <a:ext cx="9144000" cy="6857999"/>
          </a:xfrm>
          <a:prstGeom prst="rect">
            <a:avLst/>
          </a:prstGeom>
        </p:spPr>
      </p:pic>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14556" t="16668"/>
          <a:stretch/>
        </p:blipFill>
        <p:spPr>
          <a:xfrm>
            <a:off x="0" y="0"/>
            <a:ext cx="2152254" cy="1142914"/>
          </a:xfrm>
          <a:prstGeom prst="rect">
            <a:avLst/>
          </a:prstGeom>
        </p:spPr>
      </p:pic>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x-none" smtClean="0"/>
              <a:t>Click to edit Master title style</a:t>
            </a:r>
            <a:endParaRPr dirty="0"/>
          </a:p>
        </p:txBody>
      </p:sp>
      <p:sp>
        <p:nvSpPr>
          <p:cNvPr id="6" name="Slide Number Placeholder 5"/>
          <p:cNvSpPr>
            <a:spLocks noGrp="1"/>
          </p:cNvSpPr>
          <p:nvPr>
            <p:ph type="sldNum" sz="quarter" idx="4"/>
          </p:nvPr>
        </p:nvSpPr>
        <p:spPr>
          <a:xfrm>
            <a:off x="148516" y="658031"/>
            <a:ext cx="1509086" cy="232710"/>
          </a:xfrm>
          <a:prstGeom prst="rect">
            <a:avLst/>
          </a:prstGeom>
        </p:spPr>
        <p:txBody>
          <a:bodyPr vert="horz" lIns="91440" tIns="45720" rIns="91440" bIns="45720" rtlCol="0" anchor="ctr"/>
          <a:lstStyle>
            <a:lvl1pPr algn="ctr">
              <a:defRPr sz="1200">
                <a:solidFill>
                  <a:schemeClr val="bg1"/>
                </a:solidFill>
              </a:defRPr>
            </a:lvl1pPr>
          </a:lstStyle>
          <a:p>
            <a:fld id="{F02B70FB-18ED-4CA5-8368-F946A6F2C1F7}" type="slidenum">
              <a:rPr lang="en-US" smtClean="0"/>
              <a:pPr/>
              <a:t>‹#›</a:t>
            </a:fld>
            <a:endParaRPr lang="en-US"/>
          </a:p>
        </p:txBody>
      </p:sp>
      <p:sp>
        <p:nvSpPr>
          <p:cNvPr id="5" name="Footer Placeholder 4"/>
          <p:cNvSpPr>
            <a:spLocks noGrp="1"/>
          </p:cNvSpPr>
          <p:nvPr>
            <p:ph type="ftr" sz="quarter" idx="3"/>
          </p:nvPr>
        </p:nvSpPr>
        <p:spPr>
          <a:xfrm>
            <a:off x="0" y="0"/>
            <a:ext cx="2058294" cy="429187"/>
          </a:xfrm>
          <a:prstGeom prst="rect">
            <a:avLst/>
          </a:prstGeom>
        </p:spPr>
        <p:txBody>
          <a:bodyPr vert="horz" lIns="91440" tIns="45720" rIns="91440" bIns="45720" rtlCol="0" anchor="b" anchorCtr="0"/>
          <a:lstStyle>
            <a:lvl1pPr algn="l">
              <a:lnSpc>
                <a:spcPts val="1200"/>
              </a:lnSpc>
              <a:defRPr sz="1000" baseline="0">
                <a:solidFill>
                  <a:schemeClr val="bg1"/>
                </a:solidFill>
              </a:defRPr>
            </a:lvl1pPr>
          </a:lstStyle>
          <a:p>
            <a:endParaRPr lang="en-US" dirty="0"/>
          </a:p>
        </p:txBody>
      </p:sp>
      <p:sp>
        <p:nvSpPr>
          <p:cNvPr id="4" name="Date Placeholder 3"/>
          <p:cNvSpPr>
            <a:spLocks noGrp="1"/>
          </p:cNvSpPr>
          <p:nvPr>
            <p:ph type="dt" sz="half" idx="2"/>
          </p:nvPr>
        </p:nvSpPr>
        <p:spPr>
          <a:xfrm>
            <a:off x="0" y="450130"/>
            <a:ext cx="1806118" cy="180486"/>
          </a:xfrm>
          <a:prstGeom prst="rect">
            <a:avLst/>
          </a:prstGeom>
        </p:spPr>
        <p:txBody>
          <a:bodyPr vert="horz" lIns="91440" tIns="45720" rIns="91440" bIns="45720" rtlCol="0" anchor="ctr"/>
          <a:lstStyle>
            <a:lvl1pPr algn="ctr">
              <a:lnSpc>
                <a:spcPts val="1200"/>
              </a:lnSpc>
              <a:defRPr sz="1000" baseline="0">
                <a:solidFill>
                  <a:schemeClr val="bg1"/>
                </a:solidFill>
              </a:defRPr>
            </a:lvl1pPr>
          </a:lstStyle>
          <a:p>
            <a:fld id="{92AEC960-1F6D-44A9-80B8-39618AA04C59}" type="datetimeFigureOut">
              <a:rPr lang="en-US" smtClean="0"/>
              <a:pPr/>
              <a:t>10/09/17</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85" r:id="rId4"/>
    <p:sldLayoutId id="2147483664" r:id="rId5"/>
    <p:sldLayoutId id="2147483665" r:id="rId6"/>
    <p:sldLayoutId id="2147483666" r:id="rId7"/>
    <p:sldLayoutId id="2147483667" r:id="rId8"/>
    <p:sldLayoutId id="2147483668" r:id="rId9"/>
    <p:sldLayoutId id="2147483669" r:id="rId10"/>
    <p:sldLayoutId id="2147483670" r:id="rId11"/>
    <p:sldLayoutId id="2147483683" r:id="rId12"/>
    <p:sldLayoutId id="2147483684" r:id="rId13"/>
    <p:sldLayoutId id="2147483673" r:id="rId14"/>
    <p:sldLayoutId id="2147483674" r:id="rId15"/>
  </p:sldLayoutIdLs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oleObject" Target="../embeddings/oleObject1.bin"/><Relationship Id="rId9"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839200" cy="1905000"/>
          </a:xfrm>
        </p:spPr>
        <p:txBody>
          <a:bodyPr/>
          <a:lstStyle/>
          <a:p>
            <a:r>
              <a:rPr lang="el-GR" sz="1400" b="1" dirty="0" smtClean="0">
                <a:solidFill>
                  <a:srgbClr val="FFFF9E"/>
                </a:solidFill>
                <a:latin typeface="Arial"/>
                <a:cs typeface="Arial"/>
              </a:rPr>
              <a:t>ΠΑΝΕΠΙΣΤΗΜΙΟ ΚΡΗΤΗΣ </a:t>
            </a:r>
            <a:r>
              <a:rPr lang="mr-IN" sz="1400" b="1" dirty="0" smtClean="0">
                <a:solidFill>
                  <a:srgbClr val="FFFF9E"/>
                </a:solidFill>
                <a:latin typeface="Arial"/>
                <a:cs typeface="Arial"/>
              </a:rPr>
              <a:t>–</a:t>
            </a:r>
            <a:r>
              <a:rPr lang="el-GR" sz="1400" b="1" dirty="0" smtClean="0">
                <a:solidFill>
                  <a:srgbClr val="FFFF9E"/>
                </a:solidFill>
                <a:latin typeface="Arial"/>
                <a:cs typeface="Arial"/>
              </a:rPr>
              <a:t> ΜΟΥΣΕΙΟ ΦΥΣΙΚΗΣ ΙΣΤΟΡΙΑΣ</a:t>
            </a:r>
            <a:br>
              <a:rPr lang="el-GR" sz="1400" b="1" dirty="0" smtClean="0">
                <a:solidFill>
                  <a:srgbClr val="FFFF9E"/>
                </a:solidFill>
                <a:latin typeface="Arial"/>
                <a:cs typeface="Arial"/>
              </a:rPr>
            </a:br>
            <a:r>
              <a:rPr lang="el-GR" sz="1400" b="1" dirty="0" smtClean="0">
                <a:solidFill>
                  <a:srgbClr val="FFFF00"/>
                </a:solidFill>
                <a:latin typeface="Arial"/>
                <a:cs typeface="Arial"/>
              </a:rPr>
              <a:t>«Περιβαλλοντική Ευθύνη, Πρόληψη και Αποκατάσταση: Προκλήσεις και Ευκαιρίες για την Προστασία της Βιοποικιλότητας στην Ελλάδα», </a:t>
            </a:r>
            <a:r>
              <a:rPr lang="en-US" sz="1400" i="1" dirty="0">
                <a:solidFill>
                  <a:srgbClr val="FFFF00"/>
                </a:solidFill>
              </a:rPr>
              <a:t>LIFE </a:t>
            </a:r>
            <a:r>
              <a:rPr lang="en-US" sz="1400" i="1" dirty="0" err="1">
                <a:solidFill>
                  <a:srgbClr val="FFFF00"/>
                </a:solidFill>
              </a:rPr>
              <a:t>Natura</a:t>
            </a:r>
            <a:r>
              <a:rPr lang="en-US" sz="1400" i="1" dirty="0">
                <a:solidFill>
                  <a:srgbClr val="FFFF00"/>
                </a:solidFill>
              </a:rPr>
              <a:t> </a:t>
            </a:r>
            <a:r>
              <a:rPr lang="en-US" sz="1400" i="1" dirty="0" err="1" smtClean="0">
                <a:solidFill>
                  <a:srgbClr val="FFFF00"/>
                </a:solidFill>
              </a:rPr>
              <a:t>Themi</a:t>
            </a:r>
            <a:r>
              <a:rPr lang="el-GR" sz="1400" i="1" dirty="0">
                <a:solidFill>
                  <a:srgbClr val="FFFF00"/>
                </a:solidFill>
              </a:rPr>
              <a:t>s</a:t>
            </a:r>
            <a:r>
              <a:rPr lang="el-GR" sz="1400" i="1" dirty="0" smtClean="0">
                <a:solidFill>
                  <a:srgbClr val="FFFF00"/>
                </a:solidFill>
              </a:rPr>
              <a:t>, </a:t>
            </a:r>
            <a:r>
              <a:rPr lang="el-GR" sz="1400" b="1" dirty="0" smtClean="0">
                <a:solidFill>
                  <a:srgbClr val="FFFF00"/>
                </a:solidFill>
                <a:latin typeface="Arial"/>
                <a:cs typeface="Arial"/>
              </a:rPr>
              <a:t>Ηράκλειο 8-10/9-2017</a:t>
            </a:r>
            <a:endParaRPr lang="en-US" sz="1400" b="1" dirty="0">
              <a:solidFill>
                <a:srgbClr val="FFFF00"/>
              </a:solidFill>
              <a:latin typeface="Arial"/>
              <a:cs typeface="Arial"/>
            </a:endParaRPr>
          </a:p>
        </p:txBody>
      </p:sp>
      <p:sp>
        <p:nvSpPr>
          <p:cNvPr id="3" name="Content Placeholder 2"/>
          <p:cNvSpPr>
            <a:spLocks noGrp="1"/>
          </p:cNvSpPr>
          <p:nvPr>
            <p:ph idx="1"/>
          </p:nvPr>
        </p:nvSpPr>
        <p:spPr>
          <a:xfrm>
            <a:off x="0" y="1524000"/>
            <a:ext cx="9144000" cy="4876800"/>
          </a:xfrm>
        </p:spPr>
        <p:txBody>
          <a:bodyPr>
            <a:normAutofit/>
          </a:bodyPr>
          <a:lstStyle/>
          <a:p>
            <a:pPr marL="0" indent="0" algn="ctr">
              <a:buNone/>
            </a:pPr>
            <a:r>
              <a:rPr lang="el-GR" sz="2300" b="1" dirty="0" smtClean="0">
                <a:effectLst/>
                <a:latin typeface="Arial"/>
                <a:cs typeface="Arial"/>
              </a:rPr>
              <a:t>ΤΟ </a:t>
            </a:r>
            <a:r>
              <a:rPr lang="el-GR" sz="2300" b="1" dirty="0">
                <a:effectLst/>
                <a:latin typeface="Arial"/>
                <a:cs typeface="Arial"/>
              </a:rPr>
              <a:t>ΠΡΩΤΟΚΟΛΛΟ ΤΗΣ ΝΑΓΚΟΓΙΑ ΓΙΑ ΤΟΥΣ ΓΕΝΕΤΙΚΟΥΣ ΠΟΡΟΥΣ : ΔΙΕΘΝΕΙΣ ΚΑΙ ΕΝΩΣΙΑΚΕΣ ΕΞΕΛΙΞΕΙΣ ΚΑΙ ΟΙ ΕΘΝΙΚΕΣ </a:t>
            </a:r>
            <a:r>
              <a:rPr lang="el-GR" sz="2300" b="1" dirty="0" smtClean="0">
                <a:effectLst/>
                <a:latin typeface="Arial"/>
                <a:cs typeface="Arial"/>
              </a:rPr>
              <a:t>ΑΝΑΓΚΑΙΕΣ ΠΡΩΤΟΒΟΥΛΙΕΣ </a:t>
            </a:r>
            <a:r>
              <a:rPr lang="el-GR" sz="2300" b="1" dirty="0">
                <a:effectLst/>
                <a:latin typeface="Arial"/>
                <a:cs typeface="Arial"/>
              </a:rPr>
              <a:t>ΣΥΜΜΟΡΦΩΣΗΣ</a:t>
            </a:r>
            <a:endParaRPr lang="en-US" sz="2300" b="1" dirty="0">
              <a:effectLst/>
              <a:latin typeface="Arial"/>
              <a:cs typeface="Arial"/>
            </a:endParaRPr>
          </a:p>
          <a:p>
            <a:endParaRPr lang="en-US" sz="2300" dirty="0"/>
          </a:p>
        </p:txBody>
      </p:sp>
      <p:pic>
        <p:nvPicPr>
          <p:cNvPr id="4" name="Picture 22" descr="C:\Users\Aethra\Desktop\ZYG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29000"/>
            <a:ext cx="17303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http://plantworlds.org/Crete/images/Cephalanthera-cuculla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429000"/>
            <a:ext cx="13573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429000"/>
            <a:ext cx="121443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CIA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429000"/>
            <a:ext cx="21336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ouble-helix.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429000"/>
            <a:ext cx="19827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20"/>
          <p:cNvGraphicFramePr>
            <a:graphicFrameLocks noChangeAspect="1"/>
          </p:cNvGraphicFramePr>
          <p:nvPr/>
        </p:nvGraphicFramePr>
        <p:xfrm>
          <a:off x="0" y="5891213"/>
          <a:ext cx="785813" cy="966787"/>
        </p:xfrm>
        <a:graphic>
          <a:graphicData uri="http://schemas.openxmlformats.org/presentationml/2006/ole">
            <mc:AlternateContent xmlns:mc="http://schemas.openxmlformats.org/markup-compatibility/2006">
              <mc:Choice xmlns:v="urn:schemas-microsoft-com:vml" Requires="v">
                <p:oleObj spid="_x0000_s1048" name="Εικόνα" r:id="rId8" imgW="711709" imgH="1105551" progId="Word.Picture.8">
                  <p:embed/>
                </p:oleObj>
              </mc:Choice>
              <mc:Fallback>
                <p:oleObj name="Εικόνα" r:id="rId8" imgW="711709" imgH="1105551"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891213"/>
                        <a:ext cx="785813"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1143000" y="5562600"/>
            <a:ext cx="7620000" cy="1107996"/>
          </a:xfrm>
          <a:prstGeom prst="rect">
            <a:avLst/>
          </a:prstGeom>
        </p:spPr>
        <p:txBody>
          <a:bodyPr wrap="square">
            <a:spAutoFit/>
          </a:bodyPr>
          <a:lstStyle/>
          <a:p>
            <a:pPr algn="ctr"/>
            <a:r>
              <a:rPr lang="el-GR" b="1" dirty="0">
                <a:solidFill>
                  <a:srgbClr val="FFFF9E"/>
                </a:solidFill>
                <a:latin typeface="Arial"/>
                <a:ea typeface="MS PGothic" charset="0"/>
                <a:cs typeface="Arial"/>
              </a:rPr>
              <a:t>Ευπραξία-Αίθρα Μαριά</a:t>
            </a:r>
          </a:p>
          <a:p>
            <a:pPr algn="ctr"/>
            <a:r>
              <a:rPr lang="el-GR" sz="1600" b="1" dirty="0">
                <a:solidFill>
                  <a:srgbClr val="FFFF9E"/>
                </a:solidFill>
                <a:latin typeface="Arial"/>
                <a:ea typeface="MS PGothic" charset="0"/>
                <a:cs typeface="Arial"/>
              </a:rPr>
              <a:t>Αν. Καθηγήτρια  Δικαίου του Περιβάλλοντος-Δικηγόρος</a:t>
            </a:r>
            <a:endParaRPr lang="en-US" sz="1600" b="1" dirty="0">
              <a:solidFill>
                <a:srgbClr val="FFFF9E"/>
              </a:solidFill>
              <a:latin typeface="Arial"/>
              <a:ea typeface="MS PGothic" charset="0"/>
              <a:cs typeface="Arial"/>
            </a:endParaRPr>
          </a:p>
          <a:p>
            <a:pPr algn="ctr"/>
            <a:r>
              <a:rPr lang="el-GR" sz="1600" b="1" dirty="0">
                <a:solidFill>
                  <a:srgbClr val="FFFF9E"/>
                </a:solidFill>
                <a:latin typeface="Arial"/>
                <a:ea typeface="MS PGothic" charset="0"/>
                <a:cs typeface="Arial"/>
              </a:rPr>
              <a:t>Σχολή Μηχανικών Περιβάλλοντος</a:t>
            </a:r>
          </a:p>
          <a:p>
            <a:pPr algn="ctr"/>
            <a:r>
              <a:rPr lang="el-GR" sz="1600" b="1" dirty="0">
                <a:solidFill>
                  <a:srgbClr val="FFFF9E"/>
                </a:solidFill>
                <a:latin typeface="Arial"/>
                <a:ea typeface="MS PGothic" charset="0"/>
                <a:cs typeface="Arial"/>
              </a:rPr>
              <a:t>Πολυτεχνείο Κρήτης</a:t>
            </a:r>
            <a:endParaRPr lang="en-US" sz="1600" b="1" dirty="0">
              <a:solidFill>
                <a:schemeClr val="folHlink"/>
              </a:solidFill>
              <a:latin typeface="Arial"/>
              <a:ea typeface="MS PGothic" charset="0"/>
              <a:cs typeface="Arial"/>
            </a:endParaRPr>
          </a:p>
        </p:txBody>
      </p:sp>
    </p:spTree>
    <p:extLst>
      <p:ext uri="{BB962C8B-B14F-4D97-AF65-F5344CB8AC3E}">
        <p14:creationId xmlns:p14="http://schemas.microsoft.com/office/powerpoint/2010/main" val="419682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011982"/>
            <a:ext cx="6133183" cy="2023963"/>
          </a:xfrm>
        </p:spPr>
        <p:txBody>
          <a:bodyPr/>
          <a:lstStyle/>
          <a:p>
            <a:pPr algn="ctr"/>
            <a:r>
              <a:rPr lang="el-GR" sz="2700" b="1" dirty="0" smtClean="0">
                <a:latin typeface="Arial"/>
                <a:cs typeface="Arial"/>
              </a:rPr>
              <a:t>ΕΠΙΠΕΔΑ ΠΡΟΣΤΑΣΙΑΣ ΤΩΝ ΓΕΝΕΤΙΚΩΝ ΠΟΡΩΝ</a:t>
            </a:r>
            <a:endParaRPr lang="en-US" sz="2700" b="1" dirty="0">
              <a:latin typeface="Arial"/>
              <a:cs typeface="Arial"/>
            </a:endParaRPr>
          </a:p>
        </p:txBody>
      </p:sp>
      <p:sp>
        <p:nvSpPr>
          <p:cNvPr id="4" name="Text Placeholder 3"/>
          <p:cNvSpPr>
            <a:spLocks noGrp="1"/>
          </p:cNvSpPr>
          <p:nvPr>
            <p:ph type="body" sz="half" idx="2"/>
          </p:nvPr>
        </p:nvSpPr>
        <p:spPr>
          <a:xfrm>
            <a:off x="0" y="1295400"/>
            <a:ext cx="5486400" cy="5943600"/>
          </a:xfrm>
        </p:spPr>
        <p:txBody>
          <a:bodyPr>
            <a:noAutofit/>
          </a:bodyPr>
          <a:lstStyle/>
          <a:p>
            <a:r>
              <a:rPr lang="el-GR" sz="2300" b="1" dirty="0" smtClean="0">
                <a:solidFill>
                  <a:srgbClr val="FFFF00"/>
                </a:solidFill>
                <a:latin typeface="Arial"/>
                <a:cs typeface="Arial"/>
              </a:rPr>
              <a:t>  1. </a:t>
            </a:r>
            <a:r>
              <a:rPr lang="el-GR" sz="2500" b="1" dirty="0" smtClean="0">
                <a:solidFill>
                  <a:srgbClr val="FFFF00"/>
                </a:solidFill>
                <a:latin typeface="Arial"/>
                <a:cs typeface="Arial"/>
              </a:rPr>
              <a:t>ΔΙΕΘΝΕΣ </a:t>
            </a:r>
          </a:p>
          <a:p>
            <a:r>
              <a:rPr lang="el-GR" sz="2500" b="1" dirty="0" smtClean="0">
                <a:solidFill>
                  <a:srgbClr val="FFFF00"/>
                </a:solidFill>
                <a:latin typeface="Arial"/>
                <a:cs typeface="Arial"/>
              </a:rPr>
              <a:t>    ΣΥΜΒΑΣΗ ΒΙΟΛΟΓΙΚΗΣ ΠΟΙΚΙΛΟΤΗΤΑΣ (CBD)</a:t>
            </a:r>
            <a:endParaRPr lang="el-GR" sz="1900" b="1" dirty="0" smtClean="0">
              <a:solidFill>
                <a:srgbClr val="FFFF00"/>
              </a:solidFill>
              <a:latin typeface="Arial"/>
              <a:cs typeface="Arial"/>
            </a:endParaRPr>
          </a:p>
          <a:p>
            <a:pPr>
              <a:buFont typeface="Wingdings" charset="2"/>
              <a:buChar char="u"/>
            </a:pPr>
            <a:r>
              <a:rPr lang="el-GR" sz="2400" dirty="0" smtClean="0">
                <a:latin typeface="Arial"/>
                <a:cs typeface="Arial"/>
              </a:rPr>
              <a:t>Προστασία της βιοποικιλότητας </a:t>
            </a:r>
            <a:r>
              <a:rPr lang="el-GR" sz="2400" b="1" dirty="0" smtClean="0">
                <a:latin typeface="Arial"/>
                <a:cs typeface="Arial"/>
              </a:rPr>
              <a:t>ΩΣ ΟΛΟΝ </a:t>
            </a:r>
          </a:p>
          <a:p>
            <a:pPr>
              <a:buFont typeface="Wingdings" charset="2"/>
              <a:buChar char="u"/>
            </a:pPr>
            <a:r>
              <a:rPr lang="el-GR" sz="2400" dirty="0">
                <a:latin typeface="Arial"/>
                <a:cs typeface="Arial"/>
              </a:rPr>
              <a:t>Προστασία γενετικών πόρων ΩΣ </a:t>
            </a:r>
            <a:r>
              <a:rPr lang="el-GR" sz="2400" b="1" dirty="0">
                <a:solidFill>
                  <a:srgbClr val="FFFF00"/>
                </a:solidFill>
                <a:latin typeface="Arial"/>
                <a:cs typeface="Arial"/>
              </a:rPr>
              <a:t>ΕΘΝΙΚΗΣ ΚΛΗΡΟΝΟΜΙΑΣ </a:t>
            </a:r>
            <a:r>
              <a:rPr lang="el-GR" sz="2400" dirty="0">
                <a:latin typeface="Arial"/>
                <a:cs typeface="Arial"/>
              </a:rPr>
              <a:t>(αρ. 15</a:t>
            </a:r>
            <a:r>
              <a:rPr lang="el-GR" sz="2400" dirty="0" smtClean="0">
                <a:latin typeface="Arial"/>
                <a:cs typeface="Arial"/>
              </a:rPr>
              <a:t>)</a:t>
            </a:r>
            <a:endParaRPr lang="el-GR" sz="2400" dirty="0" smtClean="0">
              <a:latin typeface="Tahoma" charset="0"/>
            </a:endParaRPr>
          </a:p>
          <a:p>
            <a:pPr>
              <a:buFont typeface="Wingdings" charset="2"/>
              <a:buChar char="u"/>
            </a:pPr>
            <a:r>
              <a:rPr lang="el-GR" sz="2400" dirty="0" smtClean="0">
                <a:latin typeface="Arial"/>
                <a:cs typeface="Arial"/>
              </a:rPr>
              <a:t>3 πυλώνες : </a:t>
            </a:r>
          </a:p>
          <a:p>
            <a:pPr lvl="1">
              <a:buFont typeface="Wingdings" charset="2"/>
              <a:buChar char="u"/>
            </a:pPr>
            <a:r>
              <a:rPr lang="el-GR" sz="1600" b="1" dirty="0" smtClean="0">
                <a:latin typeface="Arial"/>
                <a:cs typeface="Arial"/>
              </a:rPr>
              <a:t>Διατήρηση in situ &amp; ex situ (άρθρα 8 &amp; 9)</a:t>
            </a:r>
          </a:p>
          <a:p>
            <a:pPr lvl="1">
              <a:buFont typeface="Wingdings" charset="2"/>
              <a:buChar char="u"/>
            </a:pPr>
            <a:r>
              <a:rPr lang="el-GR" sz="1600" b="1" dirty="0" smtClean="0">
                <a:latin typeface="Arial"/>
                <a:cs typeface="Arial"/>
              </a:rPr>
              <a:t>Αειφορική χρήση των συστατικών της (άρ. 10)</a:t>
            </a:r>
          </a:p>
          <a:p>
            <a:pPr lvl="1">
              <a:buFont typeface="Wingdings" charset="2"/>
              <a:buChar char="u"/>
            </a:pPr>
            <a:r>
              <a:rPr lang="el-GR" sz="1600" b="1" dirty="0" smtClean="0">
                <a:solidFill>
                  <a:srgbClr val="FFFF00"/>
                </a:solidFill>
                <a:latin typeface="Arial"/>
                <a:cs typeface="Arial"/>
              </a:rPr>
              <a:t>Δίκαιος &amp; ισ</a:t>
            </a:r>
            <a:r>
              <a:rPr lang="el-GR" sz="1800" b="1" dirty="0" smtClean="0">
                <a:solidFill>
                  <a:srgbClr val="FFFF00"/>
                </a:solidFill>
                <a:latin typeface="Arial"/>
                <a:cs typeface="Arial"/>
              </a:rPr>
              <a:t>ότιμος καταμερισμός των οφελών (αρ. 15)</a:t>
            </a:r>
          </a:p>
          <a:p>
            <a:pPr>
              <a:buFont typeface="Wingdings" charset="2"/>
              <a:buChar char="u"/>
            </a:pPr>
            <a:endParaRPr lang="el-GR" sz="2400" dirty="0" smtClean="0">
              <a:latin typeface="Arial"/>
              <a:cs typeface="Arial"/>
            </a:endParaRPr>
          </a:p>
          <a:p>
            <a:pPr lvl="1">
              <a:buFont typeface="Wingdings" charset="2"/>
              <a:buChar char="u"/>
            </a:pPr>
            <a:endParaRPr lang="el-GR" sz="1800" dirty="0">
              <a:latin typeface="Arial"/>
              <a:cs typeface="Arial"/>
            </a:endParaRPr>
          </a:p>
          <a:p>
            <a:pPr>
              <a:buFont typeface="Wingdings" charset="2"/>
              <a:buChar char="u"/>
            </a:pPr>
            <a:endParaRPr lang="el-GR" sz="2100" b="1" dirty="0">
              <a:solidFill>
                <a:srgbClr val="FFFF00"/>
              </a:solidFill>
              <a:latin typeface="Arial"/>
              <a:cs typeface="Arial"/>
            </a:endParaRPr>
          </a:p>
        </p:txBody>
      </p:sp>
      <p:sp>
        <p:nvSpPr>
          <p:cNvPr id="7" name="TextBox 6"/>
          <p:cNvSpPr txBox="1"/>
          <p:nvPr/>
        </p:nvSpPr>
        <p:spPr>
          <a:xfrm>
            <a:off x="8426213" y="5943600"/>
            <a:ext cx="314622"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l-GR" b="1" dirty="0" smtClean="0">
                <a:solidFill>
                  <a:schemeClr val="accent3"/>
                </a:solidFill>
                <a:effectLst>
                  <a:outerShdw blurRad="50800" dist="38100" dir="5400000" algn="t" rotWithShape="0">
                    <a:prstClr val="black">
                      <a:alpha val="40000"/>
                    </a:prstClr>
                  </a:outerShdw>
                </a:effectLst>
              </a:rPr>
              <a:t> </a:t>
            </a:r>
            <a:r>
              <a:rPr lang="en-US" b="1" dirty="0" smtClean="0">
                <a:solidFill>
                  <a:schemeClr val="accent3"/>
                </a:solidFill>
                <a:effectLst>
                  <a:outerShdw blurRad="50800" dist="38100" dir="5400000" algn="t" rotWithShape="0">
                    <a:prstClr val="black">
                      <a:alpha val="40000"/>
                    </a:prstClr>
                  </a:outerShdw>
                </a:effectLst>
              </a:rPr>
              <a:t>.</a:t>
            </a:r>
            <a:endParaRPr lang="en-US" dirty="0">
              <a:solidFill>
                <a:schemeClr val="accent3"/>
              </a:solidFill>
              <a:effectLst>
                <a:outerShdw blurRad="50800" dist="38100" dir="5400000" algn="t" rotWithShape="0">
                  <a:prstClr val="black">
                    <a:alpha val="40000"/>
                  </a:prstClr>
                </a:outerShdw>
              </a:effectLst>
            </a:endParaRPr>
          </a:p>
        </p:txBody>
      </p:sp>
      <p:sp>
        <p:nvSpPr>
          <p:cNvPr id="6" name="Pentagon 5"/>
          <p:cNvSpPr/>
          <p:nvPr/>
        </p:nvSpPr>
        <p:spPr>
          <a:xfrm>
            <a:off x="5574116" y="6297168"/>
            <a:ext cx="3581400" cy="56083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b="1" dirty="0" smtClean="0">
                <a:solidFill>
                  <a:schemeClr val="accent3"/>
                </a:solidFill>
                <a:latin typeface="Arial"/>
                <a:cs typeface="Arial"/>
              </a:rPr>
              <a:t>Πρωτόκολλο της Ναγκόγια</a:t>
            </a:r>
            <a:endParaRPr lang="en-US" b="1" dirty="0">
              <a:solidFill>
                <a:schemeClr val="accent3"/>
              </a:solidFill>
              <a:latin typeface="Arial"/>
              <a:cs typeface="Arial"/>
            </a:endParaRPr>
          </a:p>
        </p:txBody>
      </p:sp>
      <p:sp>
        <p:nvSpPr>
          <p:cNvPr id="3" name="Rectangle 2"/>
          <p:cNvSpPr/>
          <p:nvPr/>
        </p:nvSpPr>
        <p:spPr>
          <a:xfrm>
            <a:off x="5436662" y="3886200"/>
            <a:ext cx="3733800" cy="914400"/>
          </a:xfrm>
          <a:prstGeom prst="rect">
            <a:avLst/>
          </a:prstGeom>
          <a:solidFill>
            <a:srgbClr val="FF66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l-GR" b="1" dirty="0" smtClean="0">
                <a:latin typeface="Arial"/>
                <a:cs typeface="Arial"/>
              </a:rPr>
              <a:t>Πρόσβαση στους γενετικούς πόρους κατόπιν  PIC &amp; ΜΑΤ</a:t>
            </a:r>
            <a:endParaRPr lang="en-US" b="1" dirty="0">
              <a:latin typeface="Arial"/>
              <a:cs typeface="Arial"/>
            </a:endParaRPr>
          </a:p>
        </p:txBody>
      </p:sp>
    </p:spTree>
    <p:extLst>
      <p:ext uri="{BB962C8B-B14F-4D97-AF65-F5344CB8AC3E}">
        <p14:creationId xmlns:p14="http://schemas.microsoft.com/office/powerpoint/2010/main" val="21718462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0961"/>
            <a:ext cx="7793037" cy="564361"/>
          </a:xfrm>
        </p:spPr>
        <p:txBody>
          <a:bodyPr/>
          <a:lstStyle/>
          <a:p>
            <a:endParaRPr lang="en-US" sz="2300" b="1" dirty="0">
              <a:latin typeface="Arial"/>
              <a:cs typeface="Arial"/>
            </a:endParaRPr>
          </a:p>
        </p:txBody>
      </p:sp>
      <p:pic>
        <p:nvPicPr>
          <p:cNvPr id="8" name="Picture 2"/>
          <p:cNvPicPr>
            <a:picLocks noChangeAspect="1" noChangeArrowheads="1"/>
          </p:cNvPicPr>
          <p:nvPr/>
        </p:nvPicPr>
        <p:blipFill>
          <a:blip r:embed="rId2" cstate="print"/>
          <a:srcRect l="51190" t="11755" r="7024" b="6995"/>
          <a:stretch>
            <a:fillRect/>
          </a:stretch>
        </p:blipFill>
        <p:spPr bwMode="auto">
          <a:xfrm>
            <a:off x="304800" y="762000"/>
            <a:ext cx="3657600" cy="5449888"/>
          </a:xfrm>
          <a:prstGeom prst="rect">
            <a:avLst/>
          </a:prstGeom>
          <a:ln>
            <a:noFill/>
          </a:ln>
          <a:effectLst>
            <a:softEdge rad="112500"/>
          </a:effectLst>
        </p:spPr>
      </p:pic>
      <p:sp>
        <p:nvSpPr>
          <p:cNvPr id="2" name="Content Placeholder 1"/>
          <p:cNvSpPr>
            <a:spLocks noGrp="1"/>
          </p:cNvSpPr>
          <p:nvPr>
            <p:ph idx="1"/>
          </p:nvPr>
        </p:nvSpPr>
        <p:spPr>
          <a:xfrm>
            <a:off x="4191000" y="838200"/>
            <a:ext cx="4772026" cy="5562600"/>
          </a:xfrm>
        </p:spPr>
        <p:txBody>
          <a:bodyPr>
            <a:normAutofit fontScale="92500"/>
          </a:bodyPr>
          <a:lstStyle/>
          <a:p>
            <a:pPr marL="0" indent="0">
              <a:buNone/>
            </a:pPr>
            <a:endParaRPr lang="el-GR" sz="3200" b="1" dirty="0" smtClean="0">
              <a:latin typeface="Arial"/>
              <a:cs typeface="Arial"/>
            </a:endParaRPr>
          </a:p>
          <a:p>
            <a:pPr>
              <a:buFont typeface="Wingdings" charset="2"/>
              <a:buChar char="u"/>
            </a:pPr>
            <a:r>
              <a:rPr lang="el-GR" sz="3200" b="1" dirty="0" smtClean="0">
                <a:latin typeface="Arial"/>
                <a:cs typeface="Arial"/>
              </a:rPr>
              <a:t>ΤΟ </a:t>
            </a:r>
            <a:r>
              <a:rPr lang="el-GR" sz="3200" b="1" dirty="0">
                <a:latin typeface="Arial"/>
                <a:cs typeface="Arial"/>
              </a:rPr>
              <a:t>ΠΡΩΤΟΚΟΛΛΟ ΤΗΣ </a:t>
            </a:r>
            <a:r>
              <a:rPr lang="el-GR" sz="3200" b="1" dirty="0" smtClean="0">
                <a:latin typeface="Arial"/>
                <a:cs typeface="Arial"/>
              </a:rPr>
              <a:t>ΝΑΓΚΟΓΙΑ</a:t>
            </a:r>
          </a:p>
          <a:p>
            <a:pPr>
              <a:buFont typeface="Wingdings" charset="2"/>
              <a:buChar char="u"/>
            </a:pPr>
            <a:r>
              <a:rPr lang="el-GR" dirty="0">
                <a:solidFill>
                  <a:srgbClr val="FBFB3F"/>
                </a:solidFill>
                <a:effectLst/>
                <a:latin typeface="Arial"/>
                <a:cs typeface="Arial"/>
              </a:rPr>
              <a:t>για την πρόσβαση σε γενετικούς πόρους και τον ισόρροπο και δίκαιο καταμερισμό των πλεονεκτημάτων που προκύπτουν από τη χρήση τους (Access and Benefit Sharing)</a:t>
            </a:r>
          </a:p>
          <a:p>
            <a:pPr>
              <a:buFont typeface="Wingdings" charset="2"/>
              <a:buChar char="u"/>
            </a:pPr>
            <a:r>
              <a:rPr lang="el-GR" b="1" dirty="0" smtClean="0">
                <a:latin typeface="Arial"/>
                <a:cs typeface="Arial"/>
              </a:rPr>
              <a:t>(</a:t>
            </a:r>
            <a:r>
              <a:rPr lang="el-GR" b="1" dirty="0">
                <a:latin typeface="Arial"/>
                <a:cs typeface="Arial"/>
              </a:rPr>
              <a:t>10</a:t>
            </a:r>
            <a:r>
              <a:rPr lang="el-GR" b="1" baseline="30000" dirty="0">
                <a:latin typeface="Arial"/>
                <a:cs typeface="Arial"/>
              </a:rPr>
              <a:t>η</a:t>
            </a:r>
            <a:r>
              <a:rPr lang="el-GR" b="1" dirty="0">
                <a:latin typeface="Arial"/>
                <a:cs typeface="Arial"/>
              </a:rPr>
              <a:t> διάσκεψη των μερών της CBD, 2010 </a:t>
            </a:r>
            <a:r>
              <a:rPr lang="mr-IN" b="1" dirty="0">
                <a:latin typeface="Arial"/>
                <a:cs typeface="Arial"/>
              </a:rPr>
              <a:t>–</a:t>
            </a:r>
            <a:r>
              <a:rPr lang="el-GR" b="1" dirty="0">
                <a:latin typeface="Arial"/>
                <a:cs typeface="Arial"/>
              </a:rPr>
              <a:t> www.cbd.int/abs)</a:t>
            </a:r>
            <a:endParaRPr lang="en-US" b="1" dirty="0"/>
          </a:p>
        </p:txBody>
      </p:sp>
    </p:spTree>
    <p:extLst>
      <p:ext uri="{BB962C8B-B14F-4D97-AF65-F5344CB8AC3E}">
        <p14:creationId xmlns:p14="http://schemas.microsoft.com/office/powerpoint/2010/main" val="29106744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609600"/>
            <a:ext cx="8624888"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682625"/>
            <a:ext cx="885825" cy="68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Rectangle 10"/>
          <p:cNvSpPr/>
          <p:nvPr/>
        </p:nvSpPr>
        <p:spPr>
          <a:xfrm>
            <a:off x="0" y="5834063"/>
            <a:ext cx="4354513" cy="1023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 name="Rounded Rectangle 3"/>
          <p:cNvSpPr/>
          <p:nvPr/>
        </p:nvSpPr>
        <p:spPr>
          <a:xfrm>
            <a:off x="762000" y="504"/>
            <a:ext cx="7848600" cy="68529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l-GR" sz="2400" b="1" dirty="0" smtClean="0">
                <a:solidFill>
                  <a:srgbClr val="FFFF00"/>
                </a:solidFill>
                <a:latin typeface="Arial"/>
                <a:cs typeface="Arial"/>
              </a:rPr>
              <a:t>Διαγραμματική απεικόνιση του Πρωτοκόλλου</a:t>
            </a:r>
          </a:p>
          <a:p>
            <a:pPr algn="ctr"/>
            <a:r>
              <a:rPr lang="el-GR" sz="2400" b="1" dirty="0" smtClean="0">
                <a:solidFill>
                  <a:srgbClr val="FFFF00"/>
                </a:solidFill>
                <a:latin typeface="Arial"/>
                <a:cs typeface="Arial"/>
              </a:rPr>
              <a:t>(πηγή :</a:t>
            </a:r>
            <a:r>
              <a:rPr lang="el-GR" sz="2400" b="1" dirty="0">
                <a:solidFill>
                  <a:srgbClr val="FFFF00"/>
                </a:solidFill>
                <a:latin typeface="Arial"/>
                <a:cs typeface="Arial"/>
              </a:rPr>
              <a:t> </a:t>
            </a:r>
            <a:r>
              <a:rPr lang="en-US" sz="2400" b="1" dirty="0" smtClean="0">
                <a:solidFill>
                  <a:srgbClr val="FFFF00"/>
                </a:solidFill>
              </a:rPr>
              <a:t>CBD </a:t>
            </a:r>
            <a:r>
              <a:rPr lang="en-US" sz="2400" b="1" dirty="0">
                <a:solidFill>
                  <a:srgbClr val="FFFF00"/>
                </a:solidFill>
              </a:rPr>
              <a:t>ABS Information Kit, 2011 </a:t>
            </a:r>
          </a:p>
        </p:txBody>
      </p:sp>
    </p:spTree>
    <p:extLst>
      <p:ext uri="{BB962C8B-B14F-4D97-AF65-F5344CB8AC3E}">
        <p14:creationId xmlns:p14="http://schemas.microsoft.com/office/powerpoint/2010/main" val="2767844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458200" cy="5740032"/>
          </a:xfrm>
          <a:prstGeom prst="rect">
            <a:avLst/>
          </a:prstGeom>
        </p:spPr>
        <p:txBody>
          <a:bodyPr wrap="square">
            <a:spAutoFit/>
          </a:bodyPr>
          <a:lstStyle/>
          <a:p>
            <a:r>
              <a:rPr lang="el-GR" sz="3500" b="1" dirty="0">
                <a:solidFill>
                  <a:srgbClr val="FFFFFF"/>
                </a:solidFill>
                <a:latin typeface="Arial"/>
                <a:cs typeface="Arial"/>
              </a:rPr>
              <a:t>Σκοπός του Πρωτοκόλλου </a:t>
            </a:r>
            <a:endParaRPr lang="el-GR" sz="3500" b="1" dirty="0" smtClean="0">
              <a:solidFill>
                <a:srgbClr val="FFFFFF"/>
              </a:solidFill>
              <a:latin typeface="Arial"/>
              <a:cs typeface="Arial"/>
            </a:endParaRPr>
          </a:p>
          <a:p>
            <a:endParaRPr lang="el-GR" sz="3500" dirty="0">
              <a:latin typeface="Arial"/>
              <a:cs typeface="Arial"/>
            </a:endParaRPr>
          </a:p>
          <a:p>
            <a:r>
              <a:rPr lang="el-GR" sz="2700" dirty="0">
                <a:solidFill>
                  <a:srgbClr val="FFFFFF"/>
                </a:solidFill>
                <a:latin typeface="Arial"/>
                <a:cs typeface="Arial"/>
              </a:rPr>
              <a:t>η θέσπιση ενός </a:t>
            </a:r>
            <a:r>
              <a:rPr lang="el-GR" sz="2700" b="1" dirty="0">
                <a:solidFill>
                  <a:srgbClr val="FFC000"/>
                </a:solidFill>
                <a:latin typeface="Arial"/>
                <a:cs typeface="Arial"/>
              </a:rPr>
              <a:t>διεθνούς νομικά δεσμευτικού πλαισίου</a:t>
            </a:r>
            <a:r>
              <a:rPr lang="el-GR" sz="2700" dirty="0">
                <a:solidFill>
                  <a:srgbClr val="FFFFFF"/>
                </a:solidFill>
                <a:latin typeface="Arial"/>
                <a:cs typeface="Arial"/>
              </a:rPr>
              <a:t>, με το οποίο θα καταστεί δυνατή η αποτελεσματική εφαρμογή του τομέα της ΠΚΟ σε περιφερειακό, εθνικό και τοπικό επίπεδο</a:t>
            </a:r>
            <a:r>
              <a:rPr lang="el-GR" sz="2700" dirty="0" smtClean="0">
                <a:solidFill>
                  <a:srgbClr val="FFFFFF"/>
                </a:solidFill>
                <a:latin typeface="Arial"/>
                <a:cs typeface="Arial"/>
              </a:rPr>
              <a:t>.</a:t>
            </a:r>
          </a:p>
          <a:p>
            <a:endParaRPr lang="el-GR" sz="2700" dirty="0">
              <a:solidFill>
                <a:srgbClr val="FFFFFF"/>
              </a:solidFill>
              <a:latin typeface="Arial"/>
              <a:cs typeface="Arial"/>
            </a:endParaRPr>
          </a:p>
          <a:p>
            <a:pPr>
              <a:buFont typeface="Wingdings" charset="2"/>
              <a:buChar char="u"/>
            </a:pPr>
            <a:r>
              <a:rPr lang="el-GR" sz="2700" b="1" dirty="0">
                <a:solidFill>
                  <a:schemeClr val="bg1"/>
                </a:solidFill>
                <a:latin typeface="Arial"/>
                <a:cs typeface="Arial"/>
              </a:rPr>
              <a:t>το Πρωτόκολλο τέθηκε σε ισχύ στ</a:t>
            </a:r>
            <a:r>
              <a:rPr lang="el-GR" sz="2700" dirty="0">
                <a:solidFill>
                  <a:schemeClr val="bg1"/>
                </a:solidFill>
                <a:latin typeface="Arial"/>
                <a:cs typeface="Arial"/>
              </a:rPr>
              <a:t>ις</a:t>
            </a:r>
            <a:r>
              <a:rPr lang="el-GR" sz="2700" dirty="0">
                <a:latin typeface="Arial"/>
                <a:cs typeface="Arial"/>
              </a:rPr>
              <a:t> </a:t>
            </a:r>
            <a:r>
              <a:rPr lang="el-GR" sz="2700" b="1" dirty="0">
                <a:solidFill>
                  <a:srgbClr val="FFFF00"/>
                </a:solidFill>
                <a:latin typeface="Arial"/>
                <a:cs typeface="Arial"/>
              </a:rPr>
              <a:t>12 Οκτωβρίου </a:t>
            </a:r>
            <a:r>
              <a:rPr lang="el-GR" sz="2700" b="1" dirty="0" smtClean="0">
                <a:solidFill>
                  <a:srgbClr val="FFFF00"/>
                </a:solidFill>
                <a:latin typeface="Arial"/>
                <a:cs typeface="Arial"/>
              </a:rPr>
              <a:t>2014</a:t>
            </a:r>
          </a:p>
          <a:p>
            <a:pPr>
              <a:buFont typeface="Wingdings" charset="2"/>
              <a:buChar char="u"/>
            </a:pPr>
            <a:endParaRPr lang="el-GR" sz="2700" b="1" dirty="0">
              <a:solidFill>
                <a:srgbClr val="FFFF00"/>
              </a:solidFill>
              <a:latin typeface="Arial"/>
              <a:cs typeface="Arial"/>
            </a:endParaRPr>
          </a:p>
          <a:p>
            <a:pPr>
              <a:buFont typeface="Wingdings" charset="2"/>
              <a:buChar char="u"/>
            </a:pPr>
            <a:r>
              <a:rPr lang="el-GR" sz="2700" b="1" dirty="0">
                <a:solidFill>
                  <a:srgbClr val="FFFF00"/>
                </a:solidFill>
                <a:latin typeface="Arial"/>
                <a:cs typeface="Arial"/>
              </a:rPr>
              <a:t>Μέχρι σήμερα έχουν προσχωρήσει σε αυτό 100 κράτη</a:t>
            </a:r>
          </a:p>
          <a:p>
            <a:endParaRPr lang="en-US" sz="2700" dirty="0">
              <a:solidFill>
                <a:srgbClr val="FFFFFF"/>
              </a:solidFill>
              <a:latin typeface="Arial"/>
              <a:cs typeface="Arial"/>
            </a:endParaRPr>
          </a:p>
        </p:txBody>
      </p:sp>
    </p:spTree>
    <p:extLst>
      <p:ext uri="{BB962C8B-B14F-4D97-AF65-F5344CB8AC3E}">
        <p14:creationId xmlns:p14="http://schemas.microsoft.com/office/powerpoint/2010/main" val="28367338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48625" cy="228600"/>
          </a:xfrm>
        </p:spPr>
        <p:txBody>
          <a:bodyPr/>
          <a:lstStyle/>
          <a:p>
            <a:endParaRPr lang="en-US" dirty="0"/>
          </a:p>
        </p:txBody>
      </p:sp>
      <p:sp>
        <p:nvSpPr>
          <p:cNvPr id="3" name="Content Placeholder 2"/>
          <p:cNvSpPr>
            <a:spLocks noGrp="1"/>
          </p:cNvSpPr>
          <p:nvPr>
            <p:ph idx="1"/>
          </p:nvPr>
        </p:nvSpPr>
        <p:spPr>
          <a:xfrm>
            <a:off x="228600" y="228600"/>
            <a:ext cx="8763000" cy="6934200"/>
          </a:xfrm>
        </p:spPr>
        <p:txBody>
          <a:bodyPr>
            <a:normAutofit fontScale="92500" lnSpcReduction="20000"/>
          </a:bodyPr>
          <a:lstStyle/>
          <a:p>
            <a:pPr>
              <a:buFont typeface="Wingdings" charset="2"/>
              <a:buChar char="u"/>
            </a:pPr>
            <a:r>
              <a:rPr lang="el-GR" sz="3000" b="1" dirty="0" smtClean="0">
                <a:solidFill>
                  <a:srgbClr val="FFFFFF"/>
                </a:solidFill>
                <a:effectLst/>
                <a:latin typeface="Arial"/>
                <a:cs typeface="Arial"/>
              </a:rPr>
              <a:t>Το </a:t>
            </a:r>
            <a:r>
              <a:rPr lang="el-GR" sz="3000" b="1" dirty="0" smtClean="0">
                <a:solidFill>
                  <a:srgbClr val="FFFFFF"/>
                </a:solidFill>
                <a:effectLst/>
                <a:latin typeface="Arial"/>
                <a:cs typeface="Arial"/>
              </a:rPr>
              <a:t>Πρωτόκολλο </a:t>
            </a:r>
            <a:r>
              <a:rPr lang="el-GR" sz="3000" b="1" dirty="0">
                <a:solidFill>
                  <a:srgbClr val="FFFFFF"/>
                </a:solidFill>
                <a:effectLst/>
                <a:latin typeface="Arial"/>
                <a:cs typeface="Arial"/>
              </a:rPr>
              <a:t>θεσπίζει </a:t>
            </a:r>
            <a:r>
              <a:rPr lang="el-GR" sz="3000" b="1" dirty="0">
                <a:solidFill>
                  <a:srgbClr val="FFFF00"/>
                </a:solidFill>
                <a:effectLst/>
                <a:latin typeface="Arial"/>
                <a:cs typeface="Arial"/>
              </a:rPr>
              <a:t>διεθνείς κανόνες </a:t>
            </a:r>
            <a:r>
              <a:rPr lang="el-GR" sz="3000" b="1" dirty="0">
                <a:solidFill>
                  <a:srgbClr val="FFFFFF"/>
                </a:solidFill>
                <a:effectLst/>
                <a:latin typeface="Arial"/>
                <a:cs typeface="Arial"/>
              </a:rPr>
              <a:t>που διέπουν </a:t>
            </a:r>
            <a:r>
              <a:rPr lang="el-GR" sz="3000" b="1" dirty="0" smtClean="0">
                <a:solidFill>
                  <a:srgbClr val="FFFFFF"/>
                </a:solidFill>
                <a:effectLst/>
                <a:latin typeface="Arial"/>
                <a:cs typeface="Arial"/>
              </a:rPr>
              <a:t>:</a:t>
            </a:r>
          </a:p>
          <a:p>
            <a:pPr lvl="1">
              <a:buFont typeface="Wingdings" charset="2"/>
              <a:buChar char="u"/>
            </a:pPr>
            <a:r>
              <a:rPr lang="el-GR" sz="2800" b="1" dirty="0" smtClean="0">
                <a:solidFill>
                  <a:srgbClr val="FFFFFF"/>
                </a:solidFill>
                <a:effectLst/>
                <a:latin typeface="Arial"/>
                <a:cs typeface="Arial"/>
              </a:rPr>
              <a:t>την </a:t>
            </a:r>
            <a:r>
              <a:rPr lang="el-GR" sz="2800" b="1" dirty="0">
                <a:solidFill>
                  <a:srgbClr val="FFFF00"/>
                </a:solidFill>
                <a:effectLst/>
                <a:latin typeface="Arial"/>
                <a:cs typeface="Arial"/>
              </a:rPr>
              <a:t>πρόσβαση</a:t>
            </a:r>
            <a:r>
              <a:rPr lang="el-GR" sz="2800" b="1" dirty="0">
                <a:solidFill>
                  <a:srgbClr val="000000"/>
                </a:solidFill>
                <a:effectLst/>
                <a:latin typeface="Arial"/>
                <a:cs typeface="Arial"/>
              </a:rPr>
              <a:t> </a:t>
            </a:r>
            <a:r>
              <a:rPr lang="el-GR" sz="2800" b="1" dirty="0">
                <a:solidFill>
                  <a:srgbClr val="FFFFFF"/>
                </a:solidFill>
                <a:effectLst/>
                <a:latin typeface="Arial"/>
                <a:cs typeface="Arial"/>
              </a:rPr>
              <a:t>στους γενετικούς πόρους και τις συναφείς παραδοσιακές γνώσεις, </a:t>
            </a:r>
            <a:endParaRPr lang="el-GR" sz="2800" b="1" dirty="0" smtClean="0">
              <a:solidFill>
                <a:srgbClr val="FFFFFF"/>
              </a:solidFill>
              <a:effectLst/>
              <a:latin typeface="Arial"/>
              <a:cs typeface="Arial"/>
            </a:endParaRPr>
          </a:p>
          <a:p>
            <a:pPr lvl="1">
              <a:buFont typeface="Wingdings" charset="2"/>
              <a:buChar char="u"/>
            </a:pPr>
            <a:r>
              <a:rPr lang="el-GR" sz="2800" b="1" dirty="0" smtClean="0">
                <a:solidFill>
                  <a:srgbClr val="FFFF00"/>
                </a:solidFill>
                <a:effectLst/>
                <a:latin typeface="Arial"/>
                <a:cs typeface="Arial"/>
              </a:rPr>
              <a:t>τον </a:t>
            </a:r>
            <a:r>
              <a:rPr lang="el-GR" sz="2800" b="1" dirty="0">
                <a:solidFill>
                  <a:srgbClr val="FFFF00"/>
                </a:solidFill>
                <a:effectLst/>
                <a:latin typeface="Arial"/>
                <a:cs typeface="Arial"/>
              </a:rPr>
              <a:t>καταμερισμό των οφελών</a:t>
            </a:r>
            <a:r>
              <a:rPr lang="el-GR" sz="2800" b="1" dirty="0">
                <a:solidFill>
                  <a:srgbClr val="FFFFFF"/>
                </a:solidFill>
                <a:effectLst/>
                <a:latin typeface="Arial"/>
                <a:cs typeface="Arial"/>
              </a:rPr>
              <a:t>,</a:t>
            </a:r>
            <a:r>
              <a:rPr lang="el-GR" sz="2800" b="1" dirty="0">
                <a:solidFill>
                  <a:srgbClr val="000000"/>
                </a:solidFill>
                <a:effectLst/>
                <a:latin typeface="Arial"/>
                <a:cs typeface="Arial"/>
              </a:rPr>
              <a:t> </a:t>
            </a:r>
            <a:r>
              <a:rPr lang="el-GR" sz="2800" b="1" dirty="0">
                <a:solidFill>
                  <a:srgbClr val="FFFFFF"/>
                </a:solidFill>
                <a:effectLst/>
                <a:latin typeface="Arial"/>
                <a:cs typeface="Arial"/>
              </a:rPr>
              <a:t>καθώς </a:t>
            </a:r>
            <a:r>
              <a:rPr lang="el-GR" sz="2800" b="1" dirty="0" smtClean="0">
                <a:solidFill>
                  <a:srgbClr val="FFFF00"/>
                </a:solidFill>
                <a:effectLst/>
                <a:latin typeface="Arial"/>
                <a:cs typeface="Arial"/>
              </a:rPr>
              <a:t>και</a:t>
            </a:r>
          </a:p>
          <a:p>
            <a:pPr lvl="1">
              <a:buFont typeface="Wingdings" charset="2"/>
              <a:buChar char="u"/>
            </a:pPr>
            <a:r>
              <a:rPr lang="el-GR" sz="2800" b="1" dirty="0" smtClean="0">
                <a:solidFill>
                  <a:srgbClr val="FFFF00"/>
                </a:solidFill>
                <a:effectLst/>
                <a:latin typeface="Arial"/>
                <a:cs typeface="Arial"/>
              </a:rPr>
              <a:t> </a:t>
            </a:r>
            <a:r>
              <a:rPr lang="el-GR" sz="2800" b="1" dirty="0">
                <a:solidFill>
                  <a:srgbClr val="FFFF00"/>
                </a:solidFill>
                <a:effectLst/>
                <a:latin typeface="Arial"/>
                <a:cs typeface="Arial"/>
              </a:rPr>
              <a:t>μέτρα για τη </a:t>
            </a:r>
            <a:r>
              <a:rPr lang="el-GR" sz="2800" b="1" dirty="0" smtClean="0">
                <a:solidFill>
                  <a:srgbClr val="FFFF00"/>
                </a:solidFill>
                <a:effectLst/>
                <a:latin typeface="Arial"/>
                <a:cs typeface="Arial"/>
              </a:rPr>
              <a:t>συμμόρφωση </a:t>
            </a:r>
            <a:r>
              <a:rPr lang="el-GR" sz="2800" b="1" dirty="0">
                <a:solidFill>
                  <a:srgbClr val="FFFF00"/>
                </a:solidFill>
                <a:effectLst/>
                <a:latin typeface="Arial"/>
                <a:cs typeface="Arial"/>
              </a:rPr>
              <a:t>των χρηστών. </a:t>
            </a:r>
            <a:endParaRPr lang="el-GR" sz="2800" b="1" dirty="0" smtClean="0">
              <a:solidFill>
                <a:srgbClr val="FFFF00"/>
              </a:solidFill>
              <a:effectLst/>
              <a:latin typeface="Arial"/>
              <a:cs typeface="Arial"/>
            </a:endParaRPr>
          </a:p>
          <a:p>
            <a:pPr lvl="1">
              <a:buFont typeface="Wingdings" charset="2"/>
              <a:buChar char="u"/>
            </a:pPr>
            <a:endParaRPr lang="el-GR" sz="2800" b="1" dirty="0" smtClean="0">
              <a:solidFill>
                <a:srgbClr val="FFFF00"/>
              </a:solidFill>
              <a:effectLst/>
              <a:latin typeface="Arial"/>
              <a:cs typeface="Arial"/>
            </a:endParaRPr>
          </a:p>
          <a:p>
            <a:pPr>
              <a:buFont typeface="Wingdings" charset="2"/>
              <a:buChar char="u"/>
            </a:pPr>
            <a:r>
              <a:rPr lang="el-GR" sz="3000" b="1" dirty="0">
                <a:solidFill>
                  <a:srgbClr val="FFFFFF"/>
                </a:solidFill>
                <a:effectLst/>
                <a:latin typeface="Arial"/>
                <a:cs typeface="Arial"/>
              </a:rPr>
              <a:t>Το πρωτόκολλο </a:t>
            </a:r>
            <a:r>
              <a:rPr lang="el-GR" sz="3000" b="1" dirty="0">
                <a:solidFill>
                  <a:srgbClr val="FFFF00"/>
                </a:solidFill>
                <a:effectLst/>
                <a:latin typeface="Arial"/>
                <a:cs typeface="Arial"/>
              </a:rPr>
              <a:t>δεν υποχρεώνει </a:t>
            </a:r>
            <a:r>
              <a:rPr lang="el-GR" sz="3000" b="1" dirty="0">
                <a:solidFill>
                  <a:srgbClr val="FFFFFF"/>
                </a:solidFill>
                <a:effectLst/>
                <a:latin typeface="Arial"/>
                <a:cs typeface="Arial"/>
              </a:rPr>
              <a:t>τα μέρη να ρυθμίζουν την </a:t>
            </a:r>
            <a:r>
              <a:rPr lang="el-GR" sz="3000" b="1" dirty="0">
                <a:solidFill>
                  <a:srgbClr val="FFFF00"/>
                </a:solidFill>
                <a:effectLst/>
                <a:latin typeface="Arial"/>
                <a:cs typeface="Arial"/>
              </a:rPr>
              <a:t>πρόσβαση</a:t>
            </a:r>
            <a:r>
              <a:rPr lang="el-GR" sz="3000" b="1" dirty="0">
                <a:solidFill>
                  <a:schemeClr val="tx1"/>
                </a:solidFill>
                <a:effectLst/>
                <a:latin typeface="Arial"/>
                <a:cs typeface="Arial"/>
              </a:rPr>
              <a:t> </a:t>
            </a:r>
            <a:r>
              <a:rPr lang="el-GR" sz="3000" b="1" dirty="0">
                <a:solidFill>
                  <a:srgbClr val="FFFFFF"/>
                </a:solidFill>
                <a:effectLst/>
                <a:latin typeface="Arial"/>
                <a:cs typeface="Arial"/>
              </a:rPr>
              <a:t>στους γενετικούς πόρους τους και/ή σε παραδοσιακές γνώσεις που συνδέονται με αυτούς. </a:t>
            </a:r>
            <a:endParaRPr lang="el-GR" sz="3000" b="1" dirty="0" smtClean="0">
              <a:solidFill>
                <a:srgbClr val="FFFFFF"/>
              </a:solidFill>
              <a:effectLst/>
              <a:latin typeface="Arial"/>
              <a:cs typeface="Arial"/>
            </a:endParaRPr>
          </a:p>
          <a:p>
            <a:pPr lvl="1">
              <a:buFont typeface="Wingdings" charset="2"/>
              <a:buChar char="u"/>
            </a:pPr>
            <a:r>
              <a:rPr lang="el-GR" sz="2800" b="1" dirty="0" smtClean="0">
                <a:solidFill>
                  <a:srgbClr val="FFFF00"/>
                </a:solidFill>
                <a:effectLst/>
                <a:latin typeface="Arial"/>
                <a:cs typeface="Arial"/>
              </a:rPr>
              <a:t>Ωστόσο</a:t>
            </a:r>
            <a:r>
              <a:rPr lang="el-GR" sz="2800" b="1" dirty="0">
                <a:solidFill>
                  <a:srgbClr val="FFFFFF"/>
                </a:solidFill>
                <a:effectLst/>
                <a:latin typeface="Arial"/>
                <a:cs typeface="Arial"/>
              </a:rPr>
              <a:t>, </a:t>
            </a:r>
            <a:r>
              <a:rPr lang="el-GR" sz="2800" b="1" i="1" dirty="0">
                <a:solidFill>
                  <a:srgbClr val="FFFFFF"/>
                </a:solidFill>
                <a:effectLst/>
                <a:latin typeface="Arial"/>
                <a:cs typeface="Arial"/>
              </a:rPr>
              <a:t>εάν </a:t>
            </a:r>
            <a:r>
              <a:rPr lang="el-GR" sz="2800" b="1" dirty="0">
                <a:solidFill>
                  <a:srgbClr val="FFFFFF"/>
                </a:solidFill>
                <a:effectLst/>
                <a:latin typeface="Arial"/>
                <a:cs typeface="Arial"/>
              </a:rPr>
              <a:t>έχουν ληφθεί μέτρα για την πρόσβαση, το πρωτόκολλο απαιτεί να θεσπίζονται σαφείς κανόνες από τις χώρες- </a:t>
            </a:r>
            <a:r>
              <a:rPr lang="el-GR" sz="2800" b="1" dirty="0" smtClean="0">
                <a:solidFill>
                  <a:srgbClr val="FFFFFF"/>
                </a:solidFill>
                <a:effectLst/>
                <a:latin typeface="Arial"/>
                <a:cs typeface="Arial"/>
              </a:rPr>
              <a:t>παρόχους.</a:t>
            </a:r>
          </a:p>
          <a:p>
            <a:pPr marL="0" indent="0">
              <a:buNone/>
            </a:pPr>
            <a:r>
              <a:rPr lang="el-GR" sz="3000" b="1" dirty="0" smtClean="0">
                <a:solidFill>
                  <a:srgbClr val="000000"/>
                </a:solidFill>
                <a:effectLst/>
                <a:latin typeface="Arial"/>
                <a:cs typeface="Arial"/>
              </a:rPr>
              <a:t> </a:t>
            </a:r>
          </a:p>
          <a:p>
            <a:endParaRPr lang="el-GR" dirty="0">
              <a:latin typeface="Arial"/>
              <a:cs typeface="Arial"/>
            </a:endParaRPr>
          </a:p>
          <a:p>
            <a:endParaRPr lang="en-US" dirty="0"/>
          </a:p>
        </p:txBody>
      </p:sp>
    </p:spTree>
    <p:extLst>
      <p:ext uri="{BB962C8B-B14F-4D97-AF65-F5344CB8AC3E}">
        <p14:creationId xmlns:p14="http://schemas.microsoft.com/office/powerpoint/2010/main" val="24342710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48625" cy="228600"/>
          </a:xfrm>
        </p:spPr>
        <p:txBody>
          <a:bodyPr/>
          <a:lstStyle/>
          <a:p>
            <a:endParaRPr lang="en-US" dirty="0"/>
          </a:p>
        </p:txBody>
      </p:sp>
      <p:sp>
        <p:nvSpPr>
          <p:cNvPr id="3" name="Content Placeholder 2"/>
          <p:cNvSpPr>
            <a:spLocks noGrp="1"/>
          </p:cNvSpPr>
          <p:nvPr>
            <p:ph idx="1"/>
          </p:nvPr>
        </p:nvSpPr>
        <p:spPr>
          <a:xfrm>
            <a:off x="-228600" y="0"/>
            <a:ext cx="9220200" cy="7162800"/>
          </a:xfrm>
        </p:spPr>
        <p:txBody>
          <a:bodyPr>
            <a:normAutofit/>
          </a:bodyPr>
          <a:lstStyle/>
          <a:p>
            <a:pPr>
              <a:buFont typeface="Wingdings" charset="2"/>
              <a:buChar char="u"/>
            </a:pPr>
            <a:r>
              <a:rPr lang="el-GR" sz="3000" b="1" dirty="0" smtClean="0">
                <a:solidFill>
                  <a:srgbClr val="FFFF00"/>
                </a:solidFill>
                <a:effectLst/>
                <a:latin typeface="Arial"/>
                <a:cs typeface="Arial"/>
              </a:rPr>
              <a:t>Ο </a:t>
            </a:r>
            <a:r>
              <a:rPr lang="el-GR" sz="3000" b="1" dirty="0">
                <a:solidFill>
                  <a:srgbClr val="FFFF00"/>
                </a:solidFill>
                <a:effectLst/>
                <a:latin typeface="Arial"/>
                <a:cs typeface="Arial"/>
              </a:rPr>
              <a:t>καταμερισμός των </a:t>
            </a:r>
            <a:r>
              <a:rPr lang="el-GR" sz="3000" b="1" dirty="0" smtClean="0">
                <a:solidFill>
                  <a:srgbClr val="FFFF00"/>
                </a:solidFill>
                <a:effectLst/>
                <a:latin typeface="Arial"/>
                <a:cs typeface="Arial"/>
              </a:rPr>
              <a:t>οφελών </a:t>
            </a:r>
            <a:r>
              <a:rPr lang="el-GR" sz="3000" b="1" dirty="0" smtClean="0">
                <a:effectLst/>
                <a:latin typeface="Arial"/>
                <a:cs typeface="Arial"/>
              </a:rPr>
              <a:t> </a:t>
            </a:r>
          </a:p>
          <a:p>
            <a:pPr lvl="1">
              <a:buFont typeface="Wingdings" charset="2"/>
              <a:buChar char="u"/>
            </a:pPr>
            <a:r>
              <a:rPr lang="el-GR" sz="2800" b="1" dirty="0" smtClean="0">
                <a:effectLst/>
                <a:latin typeface="Arial"/>
                <a:cs typeface="Arial"/>
              </a:rPr>
              <a:t> </a:t>
            </a:r>
            <a:r>
              <a:rPr lang="el-GR" sz="2800" b="1" dirty="0">
                <a:effectLst/>
                <a:latin typeface="Arial"/>
                <a:cs typeface="Arial"/>
              </a:rPr>
              <a:t>βασίζεται σε </a:t>
            </a:r>
            <a:r>
              <a:rPr lang="el-GR" sz="2800" b="1" dirty="0">
                <a:solidFill>
                  <a:srgbClr val="FFFF00"/>
                </a:solidFill>
                <a:effectLst/>
                <a:latin typeface="Arial"/>
                <a:cs typeface="Arial"/>
              </a:rPr>
              <a:t>αμοιβαίως αποδεκτούς όρους </a:t>
            </a:r>
            <a:r>
              <a:rPr lang="el-GR" sz="2800" b="1" dirty="0">
                <a:effectLst/>
                <a:latin typeface="Arial"/>
                <a:cs typeface="Arial"/>
              </a:rPr>
              <a:t>(ΑΑΟ), οι οποίοι απορρέουν από συμβατικές συμφωνίες </a:t>
            </a:r>
            <a:r>
              <a:rPr lang="el-GR" sz="2800" b="1" dirty="0" smtClean="0">
                <a:effectLst/>
                <a:latin typeface="Arial"/>
                <a:cs typeface="Arial"/>
              </a:rPr>
              <a:t> </a:t>
            </a:r>
            <a:r>
              <a:rPr lang="el-GR" sz="2800" b="1" dirty="0" smtClean="0">
                <a:solidFill>
                  <a:srgbClr val="FFFF00"/>
                </a:solidFill>
                <a:effectLst/>
                <a:latin typeface="Arial"/>
                <a:cs typeface="Arial"/>
              </a:rPr>
              <a:t>«παρόχων» </a:t>
            </a:r>
            <a:r>
              <a:rPr lang="el-GR" sz="2800" b="1" dirty="0" smtClean="0">
                <a:effectLst/>
                <a:latin typeface="Arial"/>
                <a:cs typeface="Arial"/>
              </a:rPr>
              <a:t> και </a:t>
            </a:r>
            <a:r>
              <a:rPr lang="el-GR" sz="2800" b="1" dirty="0" smtClean="0">
                <a:solidFill>
                  <a:srgbClr val="FFFF00"/>
                </a:solidFill>
                <a:effectLst/>
                <a:latin typeface="Arial"/>
                <a:cs typeface="Arial"/>
              </a:rPr>
              <a:t>«χρ</a:t>
            </a:r>
            <a:r>
              <a:rPr lang="el-GR" sz="2800" b="1" dirty="0" smtClean="0">
                <a:solidFill>
                  <a:srgbClr val="FFFF00"/>
                </a:solidFill>
                <a:effectLst/>
                <a:latin typeface="Arial"/>
                <a:cs typeface="Arial"/>
              </a:rPr>
              <a:t>ηστών» </a:t>
            </a:r>
            <a:r>
              <a:rPr lang="el-GR" sz="2800" b="1" dirty="0" smtClean="0">
                <a:effectLst/>
                <a:latin typeface="Arial"/>
                <a:cs typeface="Arial"/>
              </a:rPr>
              <a:t>(</a:t>
            </a:r>
            <a:r>
              <a:rPr lang="el-GR" sz="2800" b="1" dirty="0" smtClean="0">
                <a:effectLst/>
                <a:latin typeface="Arial"/>
                <a:cs typeface="Arial"/>
              </a:rPr>
              <a:t>φυσικ</a:t>
            </a:r>
            <a:r>
              <a:rPr lang="el-GR" sz="2800" b="1" dirty="0" smtClean="0">
                <a:effectLst/>
                <a:latin typeface="Arial"/>
                <a:cs typeface="Arial"/>
              </a:rPr>
              <a:t>ά</a:t>
            </a:r>
            <a:r>
              <a:rPr lang="el-GR" sz="2800" b="1" dirty="0" smtClean="0">
                <a:effectLst/>
                <a:latin typeface="Arial"/>
                <a:cs typeface="Arial"/>
              </a:rPr>
              <a:t> </a:t>
            </a:r>
            <a:r>
              <a:rPr lang="el-GR" sz="2800" b="1" dirty="0">
                <a:effectLst/>
                <a:latin typeface="Arial"/>
                <a:cs typeface="Arial"/>
              </a:rPr>
              <a:t>ή </a:t>
            </a:r>
            <a:r>
              <a:rPr lang="el-GR" sz="2800" b="1" dirty="0" smtClean="0">
                <a:effectLst/>
                <a:latin typeface="Arial"/>
                <a:cs typeface="Arial"/>
              </a:rPr>
              <a:t>νομικ</a:t>
            </a:r>
            <a:r>
              <a:rPr lang="el-GR" sz="2800" b="1" dirty="0" smtClean="0">
                <a:effectLst/>
                <a:latin typeface="Arial"/>
                <a:cs typeface="Arial"/>
              </a:rPr>
              <a:t>ά</a:t>
            </a:r>
            <a:r>
              <a:rPr lang="el-GR" sz="2800" b="1" dirty="0" smtClean="0">
                <a:effectLst/>
                <a:latin typeface="Arial"/>
                <a:cs typeface="Arial"/>
              </a:rPr>
              <a:t> πρ</a:t>
            </a:r>
            <a:r>
              <a:rPr lang="el-GR" sz="2800" b="1" dirty="0" smtClean="0">
                <a:effectLst/>
                <a:latin typeface="Arial"/>
                <a:cs typeface="Arial"/>
              </a:rPr>
              <a:t>ό</a:t>
            </a:r>
            <a:r>
              <a:rPr lang="el-GR" sz="2800" b="1" dirty="0" smtClean="0">
                <a:effectLst/>
                <a:latin typeface="Arial"/>
                <a:cs typeface="Arial"/>
              </a:rPr>
              <a:t>σωωπα </a:t>
            </a:r>
            <a:r>
              <a:rPr lang="el-GR" sz="2800" b="1" dirty="0">
                <a:effectLst/>
                <a:latin typeface="Arial"/>
                <a:cs typeface="Arial"/>
              </a:rPr>
              <a:t>που </a:t>
            </a:r>
            <a:r>
              <a:rPr lang="el-GR" sz="2800" b="1" dirty="0" smtClean="0">
                <a:effectLst/>
                <a:latin typeface="Arial"/>
                <a:cs typeface="Arial"/>
              </a:rPr>
              <a:t>αποκτο</a:t>
            </a:r>
            <a:r>
              <a:rPr lang="el-GR" sz="2800" b="1" dirty="0" smtClean="0">
                <a:effectLst/>
                <a:latin typeface="Arial"/>
                <a:cs typeface="Arial"/>
              </a:rPr>
              <a:t>ύν</a:t>
            </a:r>
            <a:r>
              <a:rPr lang="el-GR" sz="2800" b="1" dirty="0" smtClean="0">
                <a:effectLst/>
                <a:latin typeface="Arial"/>
                <a:cs typeface="Arial"/>
              </a:rPr>
              <a:t> </a:t>
            </a:r>
            <a:r>
              <a:rPr lang="el-GR" sz="2800" b="1" dirty="0">
                <a:effectLst/>
                <a:latin typeface="Arial"/>
                <a:cs typeface="Arial"/>
              </a:rPr>
              <a:t>πρόσβαση στους γενετικούς πόρους και/ή στις συναφείς παραδοσιακές γνώσεις </a:t>
            </a:r>
            <a:endParaRPr lang="el-GR" sz="2800" b="1" dirty="0" smtClean="0">
              <a:solidFill>
                <a:srgbClr val="FFFFFF"/>
              </a:solidFill>
              <a:effectLst/>
              <a:latin typeface="Arial"/>
              <a:cs typeface="Arial"/>
            </a:endParaRPr>
          </a:p>
          <a:p>
            <a:pPr lvl="1">
              <a:buFont typeface="Wingdings" charset="2"/>
              <a:buChar char="u"/>
            </a:pPr>
            <a:r>
              <a:rPr lang="el-GR" sz="2800" b="1" dirty="0" smtClean="0">
                <a:solidFill>
                  <a:srgbClr val="FFFFFF"/>
                </a:solidFill>
                <a:effectLst/>
                <a:latin typeface="Arial"/>
                <a:cs typeface="Arial"/>
              </a:rPr>
              <a:t>Το Πρωτόκολλο </a:t>
            </a:r>
            <a:r>
              <a:rPr lang="el-GR" sz="2800" b="1" dirty="0">
                <a:solidFill>
                  <a:srgbClr val="FFFF00"/>
                </a:solidFill>
                <a:effectLst/>
                <a:latin typeface="Arial"/>
                <a:cs typeface="Arial"/>
              </a:rPr>
              <a:t>απαιτεί</a:t>
            </a:r>
            <a:r>
              <a:rPr lang="el-GR" sz="2800" b="1" dirty="0">
                <a:solidFill>
                  <a:srgbClr val="000000"/>
                </a:solidFill>
                <a:effectLst/>
                <a:latin typeface="Arial"/>
                <a:cs typeface="Arial"/>
              </a:rPr>
              <a:t> </a:t>
            </a:r>
            <a:r>
              <a:rPr lang="el-GR" sz="2800" b="1" dirty="0">
                <a:solidFill>
                  <a:srgbClr val="FFFFFF"/>
                </a:solidFill>
                <a:effectLst/>
                <a:latin typeface="Arial"/>
                <a:cs typeface="Arial"/>
              </a:rPr>
              <a:t>από τα συμβαλλόμενα μέρη να θεσπίζουν </a:t>
            </a:r>
            <a:r>
              <a:rPr lang="el-GR" sz="2800" b="1" dirty="0">
                <a:solidFill>
                  <a:srgbClr val="FFFF00"/>
                </a:solidFill>
                <a:effectLst/>
                <a:latin typeface="Arial"/>
                <a:cs typeface="Arial"/>
              </a:rPr>
              <a:t>μέτρα </a:t>
            </a:r>
            <a:r>
              <a:rPr lang="el-GR" sz="2800" b="1" dirty="0" smtClean="0">
                <a:solidFill>
                  <a:srgbClr val="FFFF00"/>
                </a:solidFill>
                <a:effectLst/>
                <a:latin typeface="Arial"/>
                <a:cs typeface="Arial"/>
              </a:rPr>
              <a:t>συμμ</a:t>
            </a:r>
            <a:r>
              <a:rPr lang="el-GR" sz="2800" b="1" dirty="0" smtClean="0">
                <a:solidFill>
                  <a:srgbClr val="FFFF00"/>
                </a:solidFill>
                <a:effectLst/>
                <a:latin typeface="Arial"/>
                <a:cs typeface="Arial"/>
              </a:rPr>
              <a:t>όρφωσης </a:t>
            </a:r>
            <a:r>
              <a:rPr lang="el-GR" sz="2800" b="1" dirty="0" smtClean="0">
                <a:solidFill>
                  <a:srgbClr val="FFFFFF"/>
                </a:solidFill>
                <a:effectLst/>
                <a:latin typeface="Arial"/>
                <a:cs typeface="Arial"/>
              </a:rPr>
              <a:t>(</a:t>
            </a:r>
            <a:r>
              <a:rPr lang="el-GR" sz="2800" b="1" dirty="0">
                <a:solidFill>
                  <a:srgbClr val="FFFFFF"/>
                </a:solidFill>
                <a:effectLst/>
                <a:latin typeface="Arial"/>
                <a:cs typeface="Arial"/>
              </a:rPr>
              <a:t>δηλαδή νόμους, διοικητικούς κανόνες ή άλλα μέσα </a:t>
            </a:r>
            <a:r>
              <a:rPr lang="el-GR" sz="2800" b="1" dirty="0" smtClean="0">
                <a:solidFill>
                  <a:srgbClr val="FFFFFF"/>
                </a:solidFill>
                <a:effectLst/>
                <a:latin typeface="Arial"/>
                <a:cs typeface="Arial"/>
              </a:rPr>
              <a:t>πολιτικής</a:t>
            </a:r>
            <a:r>
              <a:rPr lang="el-GR" sz="2800" b="1" dirty="0">
                <a:solidFill>
                  <a:srgbClr val="FFFFFF"/>
                </a:solidFill>
                <a:effectLst/>
                <a:latin typeface="Arial"/>
                <a:cs typeface="Arial"/>
              </a:rPr>
              <a:t>), ώστε </a:t>
            </a:r>
            <a:r>
              <a:rPr lang="el-GR" sz="2800" b="1" dirty="0">
                <a:solidFill>
                  <a:srgbClr val="FFFF00"/>
                </a:solidFill>
                <a:effectLst/>
                <a:latin typeface="Arial"/>
                <a:cs typeface="Arial"/>
              </a:rPr>
              <a:t>να</a:t>
            </a:r>
            <a:r>
              <a:rPr lang="el-GR" sz="2800" b="1" dirty="0">
                <a:solidFill>
                  <a:srgbClr val="000000"/>
                </a:solidFill>
                <a:effectLst/>
                <a:latin typeface="Arial"/>
                <a:cs typeface="Arial"/>
              </a:rPr>
              <a:t> </a:t>
            </a:r>
            <a:r>
              <a:rPr lang="el-GR" sz="2800" b="1" dirty="0">
                <a:solidFill>
                  <a:srgbClr val="FFFFFF"/>
                </a:solidFill>
                <a:effectLst/>
                <a:latin typeface="Arial"/>
                <a:cs typeface="Arial"/>
              </a:rPr>
              <a:t>εξασφαλίζεται ότι οι χρήστες που υπάγονται στη δικαιοδοσία τους </a:t>
            </a:r>
            <a:r>
              <a:rPr lang="el-GR" sz="2800" b="1" dirty="0">
                <a:solidFill>
                  <a:srgbClr val="FFFF00"/>
                </a:solidFill>
                <a:effectLst/>
                <a:latin typeface="Arial"/>
                <a:cs typeface="Arial"/>
              </a:rPr>
              <a:t>συμμορφώνονται</a:t>
            </a:r>
            <a:r>
              <a:rPr lang="el-GR" sz="2800" b="1" dirty="0">
                <a:solidFill>
                  <a:srgbClr val="000000"/>
                </a:solidFill>
                <a:effectLst/>
                <a:latin typeface="Arial"/>
                <a:cs typeface="Arial"/>
              </a:rPr>
              <a:t> </a:t>
            </a:r>
            <a:r>
              <a:rPr lang="el-GR" sz="2800" b="1" dirty="0">
                <a:solidFill>
                  <a:srgbClr val="FFFFFF"/>
                </a:solidFill>
                <a:effectLst/>
                <a:latin typeface="Arial"/>
                <a:cs typeface="Arial"/>
              </a:rPr>
              <a:t>με τους κανόνες </a:t>
            </a:r>
            <a:r>
              <a:rPr lang="el-GR" sz="2800" b="1" dirty="0" smtClean="0">
                <a:solidFill>
                  <a:srgbClr val="FFFFFF"/>
                </a:solidFill>
                <a:effectLst/>
                <a:latin typeface="Arial"/>
                <a:cs typeface="Arial"/>
              </a:rPr>
              <a:t>πρόσβασης </a:t>
            </a:r>
            <a:r>
              <a:rPr lang="el-GR" sz="2800" b="1" dirty="0">
                <a:solidFill>
                  <a:srgbClr val="FFFFFF"/>
                </a:solidFill>
                <a:effectLst/>
                <a:latin typeface="Arial"/>
                <a:cs typeface="Arial"/>
              </a:rPr>
              <a:t>που έχουν θεσπιστεί στις χώρες-παρόχους</a:t>
            </a:r>
            <a:r>
              <a:rPr lang="el-GR" sz="2800" b="1" dirty="0">
                <a:solidFill>
                  <a:srgbClr val="000000"/>
                </a:solidFill>
                <a:effectLst/>
                <a:latin typeface="Arial"/>
                <a:cs typeface="Arial"/>
              </a:rPr>
              <a:t>. </a:t>
            </a:r>
            <a:endParaRPr lang="el-GR" sz="2800" b="1" dirty="0" smtClean="0">
              <a:solidFill>
                <a:srgbClr val="000000"/>
              </a:solidFill>
              <a:effectLst/>
              <a:latin typeface="Arial"/>
              <a:cs typeface="Arial"/>
            </a:endParaRPr>
          </a:p>
          <a:p>
            <a:endParaRPr lang="el-GR" dirty="0">
              <a:latin typeface="Arial"/>
              <a:cs typeface="Arial"/>
            </a:endParaRPr>
          </a:p>
          <a:p>
            <a:endParaRPr lang="en-US" dirty="0"/>
          </a:p>
        </p:txBody>
      </p:sp>
    </p:spTree>
    <p:extLst>
      <p:ext uri="{BB962C8B-B14F-4D97-AF65-F5344CB8AC3E}">
        <p14:creationId xmlns:p14="http://schemas.microsoft.com/office/powerpoint/2010/main" val="31815541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
            <a:ext cx="9001125" cy="714375"/>
          </a:xfrm>
        </p:spPr>
        <p:txBody>
          <a:bodyPr/>
          <a:lstStyle/>
          <a:p>
            <a:pPr algn="ctr"/>
            <a:r>
              <a:rPr lang="el-GR" sz="1900" b="1" dirty="0">
                <a:latin typeface="Arial"/>
                <a:cs typeface="Arial"/>
              </a:rPr>
              <a:t>ΤΑ ΚΥΡΙΑ ΣΗΜΕΙΑ ΤΟΥ ΠΡΩΤΟΚΟΛΛΟΥ ΓΙΑ ΤΗΝ ΠΡΟΣΒΑΣΗ ΣΤΟΥΣ ΓΕΝΕΤΙΚΟΥΣ ΠΟΡΟΥΣ ΚΑΙ ΤΑ ΧΑΡΑΚΤΗΡΙΣΤΙΚΑ ΤΩΝ ΕΘΝΙΚΩΝ ΝΟΜΟΘΕΣΙΩΝ</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4528037"/>
              </p:ext>
            </p:extLst>
          </p:nvPr>
        </p:nvGraphicFramePr>
        <p:xfrm>
          <a:off x="221734" y="1122828"/>
          <a:ext cx="8715404" cy="557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3184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011982"/>
            <a:ext cx="6133183" cy="2023963"/>
          </a:xfrm>
        </p:spPr>
        <p:txBody>
          <a:bodyPr/>
          <a:lstStyle/>
          <a:p>
            <a:pPr algn="ctr"/>
            <a:r>
              <a:rPr lang="el-GR" sz="2700" b="1" dirty="0" smtClean="0">
                <a:latin typeface="Arial"/>
                <a:cs typeface="Arial"/>
              </a:rPr>
              <a:t>ΕΠΙΠΕΔΑ ΠΡΟΣΤΑΣΙΑΣ ΤΩΝ ΓΕΝΕΤΙΚΩΝ ΠΟΡΩΝ</a:t>
            </a:r>
            <a:endParaRPr lang="en-US" sz="2700" b="1" dirty="0">
              <a:latin typeface="Arial"/>
              <a:cs typeface="Arial"/>
            </a:endParaRPr>
          </a:p>
        </p:txBody>
      </p:sp>
      <p:sp>
        <p:nvSpPr>
          <p:cNvPr id="4" name="Text Placeholder 3"/>
          <p:cNvSpPr>
            <a:spLocks noGrp="1"/>
          </p:cNvSpPr>
          <p:nvPr>
            <p:ph type="body" sz="half" idx="2"/>
          </p:nvPr>
        </p:nvSpPr>
        <p:spPr>
          <a:xfrm>
            <a:off x="0" y="1295400"/>
            <a:ext cx="5486400" cy="5943600"/>
          </a:xfrm>
        </p:spPr>
        <p:txBody>
          <a:bodyPr>
            <a:noAutofit/>
          </a:bodyPr>
          <a:lstStyle/>
          <a:p>
            <a:r>
              <a:rPr lang="el-GR" sz="2300" b="1" dirty="0" smtClean="0">
                <a:solidFill>
                  <a:srgbClr val="FFFF00"/>
                </a:solidFill>
                <a:latin typeface="Arial"/>
                <a:cs typeface="Arial"/>
              </a:rPr>
              <a:t>  2. </a:t>
            </a:r>
            <a:r>
              <a:rPr lang="el-GR" sz="2500" b="1" dirty="0" smtClean="0">
                <a:solidFill>
                  <a:srgbClr val="FFFF00"/>
                </a:solidFill>
                <a:latin typeface="Arial"/>
                <a:cs typeface="Arial"/>
              </a:rPr>
              <a:t>ΕΝΩΣΙΑΚΟ </a:t>
            </a:r>
            <a:endParaRPr lang="el-GR" sz="1900" b="1" dirty="0" smtClean="0">
              <a:solidFill>
                <a:srgbClr val="FFFF00"/>
              </a:solidFill>
              <a:latin typeface="Arial"/>
              <a:cs typeface="Arial"/>
            </a:endParaRPr>
          </a:p>
          <a:p>
            <a:pPr marL="342900" lvl="1" indent="-342900" algn="ctr">
              <a:buClr>
                <a:schemeClr val="tx1"/>
              </a:buClr>
              <a:buFont typeface="Wingdings" charset="2"/>
              <a:buChar char="u"/>
            </a:pPr>
            <a:r>
              <a:rPr lang="el-GR" b="1" dirty="0">
                <a:solidFill>
                  <a:srgbClr val="FFFF00"/>
                </a:solidFill>
                <a:latin typeface="Arial"/>
                <a:cs typeface="Arial"/>
              </a:rPr>
              <a:t>ΚΑΝΟΝΙΣΜΟΣ 511/2014</a:t>
            </a:r>
          </a:p>
          <a:p>
            <a:pPr marL="0" lvl="1" indent="0" algn="ctr">
              <a:buClr>
                <a:schemeClr val="hlink"/>
              </a:buClr>
              <a:buNone/>
            </a:pPr>
            <a:r>
              <a:rPr lang="el-GR" b="1" dirty="0" smtClean="0">
                <a:latin typeface="Arial"/>
                <a:cs typeface="Arial"/>
              </a:rPr>
              <a:t>    σχετικά </a:t>
            </a:r>
            <a:r>
              <a:rPr lang="el-GR" b="1" dirty="0">
                <a:latin typeface="Arial"/>
                <a:cs typeface="Arial"/>
              </a:rPr>
              <a:t>με τα μέτρα συμμόρφωσης των χρηστών βάσει του Πρωτοκόλλου της Ναγκόγια για την πρόσβαση στους γενετικούς πόρους και τον δίκαιο και ισότιμο καταμερισμό των οφελών που απορρέουν από τη χρησιμοποίησή τους στην </a:t>
            </a:r>
            <a:r>
              <a:rPr lang="el-GR" b="1" dirty="0" smtClean="0">
                <a:latin typeface="Arial"/>
                <a:cs typeface="Arial"/>
              </a:rPr>
              <a:t>Ένωση</a:t>
            </a:r>
          </a:p>
          <a:p>
            <a:pPr marL="0" lvl="1" indent="0" algn="ctr">
              <a:buClr>
                <a:schemeClr val="hlink"/>
              </a:buClr>
              <a:buNone/>
            </a:pPr>
            <a:endParaRPr lang="el-GR" sz="2400" b="1" dirty="0">
              <a:latin typeface="Arial"/>
              <a:cs typeface="Arial"/>
            </a:endParaRPr>
          </a:p>
          <a:p>
            <a:pPr marL="0" lvl="1" indent="0" algn="ctr">
              <a:buClr>
                <a:schemeClr val="hlink"/>
              </a:buClr>
              <a:buNone/>
            </a:pPr>
            <a:r>
              <a:rPr lang="el-GR" sz="2400" b="1" dirty="0" smtClean="0">
                <a:latin typeface="Arial"/>
                <a:cs typeface="Arial"/>
              </a:rPr>
              <a:t>Επικεντρώνεται στους 2 πυλώνες του Πρωτοκόλλου </a:t>
            </a:r>
          </a:p>
          <a:p>
            <a:pPr lvl="1">
              <a:buFont typeface="Wingdings" charset="2"/>
              <a:buChar char="u"/>
            </a:pPr>
            <a:endParaRPr lang="el-GR" sz="1800" dirty="0">
              <a:latin typeface="Arial"/>
              <a:cs typeface="Arial"/>
            </a:endParaRPr>
          </a:p>
          <a:p>
            <a:pPr>
              <a:buFont typeface="Wingdings" charset="2"/>
              <a:buChar char="u"/>
            </a:pPr>
            <a:endParaRPr lang="el-GR" sz="2100" b="1" dirty="0">
              <a:solidFill>
                <a:srgbClr val="FFFF00"/>
              </a:solidFill>
              <a:latin typeface="Arial"/>
              <a:cs typeface="Arial"/>
            </a:endParaRPr>
          </a:p>
        </p:txBody>
      </p:sp>
      <p:sp>
        <p:nvSpPr>
          <p:cNvPr id="7" name="TextBox 6"/>
          <p:cNvSpPr txBox="1"/>
          <p:nvPr/>
        </p:nvSpPr>
        <p:spPr>
          <a:xfrm>
            <a:off x="8426213" y="5943600"/>
            <a:ext cx="314622"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l-GR" b="1" dirty="0" smtClean="0">
                <a:solidFill>
                  <a:schemeClr val="accent3"/>
                </a:solidFill>
                <a:effectLst>
                  <a:outerShdw blurRad="50800" dist="38100" dir="5400000" algn="t" rotWithShape="0">
                    <a:prstClr val="black">
                      <a:alpha val="40000"/>
                    </a:prstClr>
                  </a:outerShdw>
                </a:effectLst>
              </a:rPr>
              <a:t> </a:t>
            </a:r>
            <a:r>
              <a:rPr lang="en-US" b="1" dirty="0" smtClean="0">
                <a:solidFill>
                  <a:schemeClr val="accent3"/>
                </a:solidFill>
                <a:effectLst>
                  <a:outerShdw blurRad="50800" dist="38100" dir="5400000" algn="t" rotWithShape="0">
                    <a:prstClr val="black">
                      <a:alpha val="40000"/>
                    </a:prstClr>
                  </a:outerShdw>
                </a:effectLst>
              </a:rPr>
              <a:t>.</a:t>
            </a:r>
            <a:endParaRPr lang="en-US" dirty="0">
              <a:solidFill>
                <a:schemeClr val="accent3"/>
              </a:solidFill>
              <a:effectLst>
                <a:outerShdw blurRad="50800" dist="38100" dir="5400000" algn="t" rotWithShape="0">
                  <a:prstClr val="black">
                    <a:alpha val="40000"/>
                  </a:prstClr>
                </a:outerShdw>
              </a:effectLst>
            </a:endParaRPr>
          </a:p>
        </p:txBody>
      </p:sp>
      <p:sp>
        <p:nvSpPr>
          <p:cNvPr id="6" name="Pentagon 5"/>
          <p:cNvSpPr/>
          <p:nvPr/>
        </p:nvSpPr>
        <p:spPr>
          <a:xfrm>
            <a:off x="5562600" y="4953000"/>
            <a:ext cx="3581400" cy="56083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b="1" dirty="0" smtClean="0">
                <a:solidFill>
                  <a:schemeClr val="tx1"/>
                </a:solidFill>
                <a:latin typeface="Arial"/>
                <a:cs typeface="Arial"/>
              </a:rPr>
              <a:t>Μέτρα για την πρόσβαση</a:t>
            </a:r>
            <a:endParaRPr lang="en-US" b="1" dirty="0">
              <a:solidFill>
                <a:schemeClr val="tx1"/>
              </a:solidFill>
              <a:latin typeface="Arial"/>
              <a:cs typeface="Arial"/>
            </a:endParaRPr>
          </a:p>
        </p:txBody>
      </p:sp>
      <p:sp>
        <p:nvSpPr>
          <p:cNvPr id="8" name="Pentagon 7"/>
          <p:cNvSpPr/>
          <p:nvPr/>
        </p:nvSpPr>
        <p:spPr>
          <a:xfrm>
            <a:off x="5548406" y="6096000"/>
            <a:ext cx="3581400" cy="56083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b="1" dirty="0" smtClean="0">
                <a:solidFill>
                  <a:srgbClr val="000000"/>
                </a:solidFill>
                <a:latin typeface="Arial"/>
                <a:cs typeface="Arial"/>
              </a:rPr>
              <a:t>Μέτρα για τη συμμόρφωση των χρηστών</a:t>
            </a:r>
            <a:endParaRPr lang="en-US" b="1" dirty="0">
              <a:solidFill>
                <a:srgbClr val="000000"/>
              </a:solidFill>
              <a:latin typeface="Arial"/>
              <a:cs typeface="Arial"/>
            </a:endParaRPr>
          </a:p>
        </p:txBody>
      </p:sp>
    </p:spTree>
    <p:extLst>
      <p:ext uri="{BB962C8B-B14F-4D97-AF65-F5344CB8AC3E}">
        <p14:creationId xmlns:p14="http://schemas.microsoft.com/office/powerpoint/2010/main" val="2667070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xit" presetSubtype="0" fill="hold" grpId="1"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011982"/>
            <a:ext cx="6133183" cy="2023963"/>
          </a:xfrm>
        </p:spPr>
        <p:txBody>
          <a:bodyPr/>
          <a:lstStyle/>
          <a:p>
            <a:pPr algn="ctr"/>
            <a:r>
              <a:rPr lang="el-GR" sz="2700" b="1" dirty="0" smtClean="0">
                <a:latin typeface="Arial"/>
                <a:cs typeface="Arial"/>
              </a:rPr>
              <a:t>ΕΠΙΠΕΔΑ ΠΡΟΣΤΑΣΙΑΣ ΤΩΝ ΓΕΝΕΤΙΚΩΝ ΠΟΡΩΝ</a:t>
            </a:r>
            <a:endParaRPr lang="en-US" sz="2700" b="1" dirty="0">
              <a:latin typeface="Arial"/>
              <a:cs typeface="Arial"/>
            </a:endParaRPr>
          </a:p>
        </p:txBody>
      </p:sp>
      <p:sp>
        <p:nvSpPr>
          <p:cNvPr id="4" name="Text Placeholder 3"/>
          <p:cNvSpPr>
            <a:spLocks noGrp="1"/>
          </p:cNvSpPr>
          <p:nvPr>
            <p:ph type="body" sz="half" idx="2"/>
          </p:nvPr>
        </p:nvSpPr>
        <p:spPr>
          <a:xfrm>
            <a:off x="0" y="1295400"/>
            <a:ext cx="5181600" cy="5943600"/>
          </a:xfrm>
        </p:spPr>
        <p:txBody>
          <a:bodyPr>
            <a:noAutofit/>
          </a:bodyPr>
          <a:lstStyle/>
          <a:p>
            <a:r>
              <a:rPr lang="el-GR" sz="2300" b="1" dirty="0" smtClean="0">
                <a:solidFill>
                  <a:srgbClr val="FFFF00"/>
                </a:solidFill>
                <a:latin typeface="Arial"/>
                <a:cs typeface="Arial"/>
              </a:rPr>
              <a:t>  2. </a:t>
            </a:r>
            <a:r>
              <a:rPr lang="el-GR" sz="2500" b="1" dirty="0" smtClean="0">
                <a:solidFill>
                  <a:srgbClr val="FFFF00"/>
                </a:solidFill>
                <a:latin typeface="Arial"/>
                <a:cs typeface="Arial"/>
              </a:rPr>
              <a:t>ΕΝΩΣΙΑΚΟ </a:t>
            </a:r>
            <a:endParaRPr lang="el-GR" sz="1900" b="1" dirty="0" smtClean="0">
              <a:solidFill>
                <a:srgbClr val="FFFF00"/>
              </a:solidFill>
              <a:latin typeface="Arial"/>
              <a:cs typeface="Arial"/>
            </a:endParaRPr>
          </a:p>
          <a:p>
            <a:pPr marL="0" lvl="1" indent="0" algn="ctr">
              <a:buClr>
                <a:schemeClr val="tx1"/>
              </a:buClr>
              <a:buNone/>
            </a:pPr>
            <a:r>
              <a:rPr lang="el-GR" sz="2300" b="1" dirty="0">
                <a:solidFill>
                  <a:srgbClr val="FFFF00"/>
                </a:solidFill>
                <a:latin typeface="Arial"/>
                <a:cs typeface="Arial"/>
              </a:rPr>
              <a:t>ΚΑΝΟΝΙΣΜΟΣ 511/2014</a:t>
            </a:r>
          </a:p>
          <a:p>
            <a:pPr marL="0" lvl="1" indent="0" algn="ctr">
              <a:buClr>
                <a:schemeClr val="hlink"/>
              </a:buClr>
              <a:buNone/>
            </a:pPr>
            <a:r>
              <a:rPr lang="el-GR" b="1" dirty="0" smtClean="0">
                <a:latin typeface="Arial"/>
                <a:cs typeface="Arial"/>
              </a:rPr>
              <a:t>     </a:t>
            </a:r>
            <a:endParaRPr lang="el-GR" sz="1800" dirty="0">
              <a:latin typeface="Arial"/>
              <a:cs typeface="Arial"/>
            </a:endParaRPr>
          </a:p>
          <a:p>
            <a:pPr>
              <a:buFont typeface="Wingdings" charset="2"/>
              <a:buChar char="u"/>
            </a:pPr>
            <a:r>
              <a:rPr lang="el-GR" sz="2400" dirty="0">
                <a:latin typeface="Arial"/>
                <a:cs typeface="Arial"/>
              </a:rPr>
              <a:t>Μέτρα όσον αφορά την πρόσβαση στην ΕΕ, τα κράτη μέλη είναι ελεύθερα να θεσπίζουν τέτοια μέτρα, εφόσον το κρίνουν σκόπιμο. </a:t>
            </a:r>
            <a:endParaRPr lang="el-GR" sz="2400" dirty="0" smtClean="0">
              <a:latin typeface="Arial"/>
              <a:cs typeface="Arial"/>
            </a:endParaRPr>
          </a:p>
          <a:p>
            <a:pPr>
              <a:buFont typeface="Wingdings" charset="2"/>
              <a:buChar char="u"/>
            </a:pPr>
            <a:r>
              <a:rPr lang="el-GR" sz="2400" dirty="0" smtClean="0">
                <a:latin typeface="Arial"/>
                <a:cs typeface="Arial"/>
              </a:rPr>
              <a:t>Τα </a:t>
            </a:r>
            <a:r>
              <a:rPr lang="el-GR" sz="2400" dirty="0">
                <a:latin typeface="Arial"/>
                <a:cs typeface="Arial"/>
              </a:rPr>
              <a:t>μέτρα αυτά δεν ρυθμίζονται σε επίπεδο ΕΕ, όμως σε περίπτωση που έχουν καθιερωθεί, πρέπει να είναι σύμφωνα με τη λοιπή σχετική νομοθεσία της ΕΕ </a:t>
            </a:r>
          </a:p>
          <a:p>
            <a:pPr>
              <a:buFont typeface="Wingdings" charset="2"/>
              <a:buChar char="u"/>
            </a:pPr>
            <a:endParaRPr lang="el-GR" sz="2100" b="1" dirty="0">
              <a:solidFill>
                <a:srgbClr val="FFFF00"/>
              </a:solidFill>
              <a:latin typeface="Arial"/>
              <a:cs typeface="Arial"/>
            </a:endParaRPr>
          </a:p>
        </p:txBody>
      </p:sp>
      <p:sp>
        <p:nvSpPr>
          <p:cNvPr id="7" name="TextBox 6"/>
          <p:cNvSpPr txBox="1"/>
          <p:nvPr/>
        </p:nvSpPr>
        <p:spPr>
          <a:xfrm>
            <a:off x="8426213" y="5943600"/>
            <a:ext cx="314622"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l-GR" b="1" dirty="0" smtClean="0">
                <a:solidFill>
                  <a:schemeClr val="accent3"/>
                </a:solidFill>
                <a:effectLst>
                  <a:outerShdw blurRad="50800" dist="38100" dir="5400000" algn="t" rotWithShape="0">
                    <a:prstClr val="black">
                      <a:alpha val="40000"/>
                    </a:prstClr>
                  </a:outerShdw>
                </a:effectLst>
              </a:rPr>
              <a:t> </a:t>
            </a:r>
            <a:r>
              <a:rPr lang="en-US" b="1" dirty="0" smtClean="0">
                <a:solidFill>
                  <a:schemeClr val="accent3"/>
                </a:solidFill>
                <a:effectLst>
                  <a:outerShdw blurRad="50800" dist="38100" dir="5400000" algn="t" rotWithShape="0">
                    <a:prstClr val="black">
                      <a:alpha val="40000"/>
                    </a:prstClr>
                  </a:outerShdw>
                </a:effectLst>
              </a:rPr>
              <a:t>.</a:t>
            </a:r>
            <a:endParaRPr lang="en-US" dirty="0">
              <a:solidFill>
                <a:schemeClr val="accent3"/>
              </a:solidFill>
              <a:effectLst>
                <a:outerShdw blurRad="50800" dist="38100" dir="5400000" algn="t" rotWithShape="0">
                  <a:prstClr val="black">
                    <a:alpha val="40000"/>
                  </a:prstClr>
                </a:outerShdw>
              </a:effectLst>
            </a:endParaRPr>
          </a:p>
        </p:txBody>
      </p:sp>
      <p:sp>
        <p:nvSpPr>
          <p:cNvPr id="5" name="Rounded Rectangle 4"/>
          <p:cNvSpPr/>
          <p:nvPr/>
        </p:nvSpPr>
        <p:spPr>
          <a:xfrm>
            <a:off x="5410200" y="3733800"/>
            <a:ext cx="3505200" cy="17526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l-GR" b="1" dirty="0">
                <a:solidFill>
                  <a:schemeClr val="tx1"/>
                </a:solidFill>
                <a:latin typeface="Arial"/>
                <a:cs typeface="Arial"/>
              </a:rPr>
              <a:t>Το μέρος του Πρωτοκόλλου για τη συμμόρφωση «μεταφέρεται» στο νομικό πλαίσιο της ΕΕ μέσω του κανονισμού 511/2014 της ΕΕ. </a:t>
            </a:r>
          </a:p>
        </p:txBody>
      </p:sp>
    </p:spTree>
    <p:extLst>
      <p:ext uri="{BB962C8B-B14F-4D97-AF65-F5344CB8AC3E}">
        <p14:creationId xmlns:p14="http://schemas.microsoft.com/office/powerpoint/2010/main" val="2548374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xit" presetSubtype="0" fill="hold" grpId="1"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a:xfrm>
            <a:off x="0" y="0"/>
            <a:ext cx="8604250" cy="214313"/>
          </a:xfrm>
        </p:spPr>
        <p:txBody>
          <a:bodyPr anchorCtr="1"/>
          <a:lstStyle/>
          <a:p>
            <a:pPr algn="ctr" eaLnBrk="1" hangingPunct="1">
              <a:defRPr/>
            </a:pPr>
            <a:endParaRPr lang="el-GR" sz="2700" dirty="0" smtClean="0">
              <a:ea typeface="+mj-ea"/>
            </a:endParaRPr>
          </a:p>
        </p:txBody>
      </p:sp>
      <p:sp>
        <p:nvSpPr>
          <p:cNvPr id="321540" name="Rectangle 4"/>
          <p:cNvSpPr>
            <a:spLocks noChangeArrowheads="1"/>
          </p:cNvSpPr>
          <p:nvPr/>
        </p:nvSpPr>
        <p:spPr bwMode="auto">
          <a:xfrm>
            <a:off x="29900" y="1143000"/>
            <a:ext cx="2643187" cy="4516438"/>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l-GR" sz="2600" b="1" dirty="0">
                <a:solidFill>
                  <a:srgbClr val="FFFFFF"/>
                </a:solidFill>
                <a:latin typeface="Arial"/>
                <a:cs typeface="Arial"/>
              </a:rPr>
              <a:t>Πυλώνας</a:t>
            </a:r>
          </a:p>
          <a:p>
            <a:pPr algn="ctr"/>
            <a:r>
              <a:rPr lang="el-GR" sz="2600" b="1" dirty="0">
                <a:solidFill>
                  <a:srgbClr val="FFFFFF"/>
                </a:solidFill>
                <a:latin typeface="Arial"/>
                <a:cs typeface="Arial"/>
              </a:rPr>
              <a:t>Της</a:t>
            </a:r>
          </a:p>
          <a:p>
            <a:pPr algn="ctr"/>
            <a:r>
              <a:rPr lang="el-GR" sz="2600" b="1" dirty="0">
                <a:solidFill>
                  <a:srgbClr val="FFFFFF"/>
                </a:solidFill>
                <a:latin typeface="Arial"/>
                <a:cs typeface="Arial"/>
              </a:rPr>
              <a:t>Πρόσβασης</a:t>
            </a:r>
          </a:p>
          <a:p>
            <a:pPr algn="ctr"/>
            <a:endParaRPr lang="el-GR" sz="2600" b="1" dirty="0">
              <a:solidFill>
                <a:schemeClr val="folHlink"/>
              </a:solidFill>
            </a:endParaRPr>
          </a:p>
          <a:p>
            <a:pPr algn="ctr"/>
            <a:endParaRPr lang="el-GR" sz="2600" b="1" dirty="0">
              <a:solidFill>
                <a:schemeClr val="folHlink"/>
              </a:solidFill>
            </a:endParaRPr>
          </a:p>
          <a:p>
            <a:pPr algn="ctr"/>
            <a:endParaRPr lang="el-GR" sz="2300" dirty="0">
              <a:solidFill>
                <a:schemeClr val="folHlink"/>
              </a:solidFill>
            </a:endParaRPr>
          </a:p>
        </p:txBody>
      </p:sp>
      <p:sp>
        <p:nvSpPr>
          <p:cNvPr id="321541" name="Rectangle 5"/>
          <p:cNvSpPr>
            <a:spLocks noChangeArrowheads="1"/>
          </p:cNvSpPr>
          <p:nvPr/>
        </p:nvSpPr>
        <p:spPr bwMode="auto">
          <a:xfrm>
            <a:off x="4114800" y="609601"/>
            <a:ext cx="4814888" cy="546258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buFont typeface="Wingdings" charset="0"/>
              <a:buChar char="v"/>
            </a:pPr>
            <a:endParaRPr lang="el-GR" sz="2300" dirty="0">
              <a:solidFill>
                <a:schemeClr val="folHlink"/>
              </a:solidFill>
            </a:endParaRPr>
          </a:p>
          <a:p>
            <a:pPr marL="342900" indent="-342900" algn="ctr">
              <a:buFont typeface="Wingdings" charset="2"/>
              <a:buChar char="u"/>
            </a:pPr>
            <a:r>
              <a:rPr lang="el-GR" sz="2300" b="1" dirty="0">
                <a:solidFill>
                  <a:srgbClr val="FFFF00"/>
                </a:solidFill>
                <a:latin typeface="Arial"/>
                <a:cs typeface="Arial"/>
              </a:rPr>
              <a:t>Συναίνεση μετά από ενημέρωση</a:t>
            </a:r>
          </a:p>
          <a:p>
            <a:pPr algn="ctr"/>
            <a:r>
              <a:rPr lang="el-GR" sz="2300" dirty="0">
                <a:solidFill>
                  <a:schemeClr val="bg1"/>
                </a:solidFill>
                <a:latin typeface="Arial"/>
                <a:cs typeface="Arial"/>
              </a:rPr>
              <a:t>Δηλ. </a:t>
            </a:r>
            <a:r>
              <a:rPr lang="el-GR" sz="2400" dirty="0">
                <a:solidFill>
                  <a:schemeClr val="bg1"/>
                </a:solidFill>
                <a:latin typeface="Arial"/>
                <a:cs typeface="Arial"/>
              </a:rPr>
              <a:t>αδειοδότηση με όρους </a:t>
            </a:r>
          </a:p>
          <a:p>
            <a:pPr algn="ctr"/>
            <a:r>
              <a:rPr lang="el-GR" sz="2400" dirty="0">
                <a:solidFill>
                  <a:schemeClr val="bg1"/>
                </a:solidFill>
                <a:latin typeface="Arial"/>
                <a:cs typeface="Arial"/>
              </a:rPr>
              <a:t> εθνικού δικαίου της πρόσβασης</a:t>
            </a:r>
            <a:endParaRPr lang="el-GR" sz="2300" dirty="0">
              <a:solidFill>
                <a:schemeClr val="bg1"/>
              </a:solidFill>
              <a:latin typeface="Arial"/>
              <a:cs typeface="Arial"/>
            </a:endParaRPr>
          </a:p>
          <a:p>
            <a:pPr algn="ctr">
              <a:buFont typeface="Wingdings" charset="0"/>
              <a:buChar char="v"/>
            </a:pPr>
            <a:endParaRPr lang="el-GR" sz="2300" dirty="0">
              <a:solidFill>
                <a:schemeClr val="bg1"/>
              </a:solidFill>
              <a:latin typeface="Arial"/>
              <a:cs typeface="Arial"/>
            </a:endParaRPr>
          </a:p>
          <a:p>
            <a:pPr algn="ctr">
              <a:buFont typeface="Wingdings" charset="0"/>
              <a:buChar char="v"/>
            </a:pPr>
            <a:endParaRPr lang="el-GR" sz="2300" dirty="0">
              <a:solidFill>
                <a:srgbClr val="000000"/>
              </a:solidFill>
              <a:latin typeface="Arial"/>
              <a:cs typeface="Arial"/>
            </a:endParaRPr>
          </a:p>
          <a:p>
            <a:pPr algn="ctr">
              <a:buFont typeface="Wingdings" charset="0"/>
              <a:buChar char="v"/>
            </a:pPr>
            <a:endParaRPr lang="el-GR" sz="2300" dirty="0">
              <a:solidFill>
                <a:srgbClr val="000000"/>
              </a:solidFill>
              <a:latin typeface="Arial"/>
              <a:cs typeface="Arial"/>
            </a:endParaRPr>
          </a:p>
          <a:p>
            <a:pPr marL="342900" indent="-342900" algn="ctr">
              <a:buFont typeface="Wingdings" charset="2"/>
              <a:buChar char="u"/>
            </a:pPr>
            <a:r>
              <a:rPr lang="el-GR" sz="2300" b="1" dirty="0">
                <a:solidFill>
                  <a:srgbClr val="FFFF00"/>
                </a:solidFill>
                <a:latin typeface="Arial"/>
                <a:cs typeface="Arial"/>
              </a:rPr>
              <a:t>Αμοιβαία Αποδεκτοί </a:t>
            </a:r>
            <a:r>
              <a:rPr lang="el-GR" sz="2300" b="1" dirty="0" smtClean="0">
                <a:solidFill>
                  <a:srgbClr val="FFFF00"/>
                </a:solidFill>
                <a:latin typeface="Arial"/>
                <a:cs typeface="Arial"/>
              </a:rPr>
              <a:t>Όροι</a:t>
            </a:r>
          </a:p>
          <a:p>
            <a:pPr algn="ctr"/>
            <a:r>
              <a:rPr lang="el-GR" sz="2300" b="1" dirty="0" smtClean="0">
                <a:solidFill>
                  <a:srgbClr val="FFFFFF"/>
                </a:solidFill>
                <a:latin typeface="Arial"/>
                <a:cs typeface="Arial"/>
              </a:rPr>
              <a:t>(Οι γπ χρησιμοποιο</a:t>
            </a:r>
            <a:r>
              <a:rPr lang="el-GR" sz="2300" b="1" dirty="0" smtClean="0">
                <a:solidFill>
                  <a:srgbClr val="FFFFFF"/>
                </a:solidFill>
                <a:latin typeface="Arial"/>
                <a:cs typeface="Arial"/>
              </a:rPr>
              <a:t>ύνται  &amp;</a:t>
            </a:r>
          </a:p>
          <a:p>
            <a:pPr algn="ctr"/>
            <a:r>
              <a:rPr lang="el-GR" sz="2300" b="1" dirty="0" smtClean="0">
                <a:solidFill>
                  <a:srgbClr val="FFFFFF"/>
                </a:solidFill>
                <a:latin typeface="Arial"/>
                <a:cs typeface="Arial"/>
              </a:rPr>
              <a:t>μεταβιβ</a:t>
            </a:r>
            <a:r>
              <a:rPr lang="el-GR" sz="2300" b="1" dirty="0" smtClean="0">
                <a:solidFill>
                  <a:srgbClr val="FFFFFF"/>
                </a:solidFill>
                <a:latin typeface="Arial"/>
                <a:cs typeface="Arial"/>
              </a:rPr>
              <a:t>άζοναι ΜΟΝΟΝ σύμφωνα </a:t>
            </a:r>
          </a:p>
          <a:p>
            <a:pPr algn="ctr"/>
            <a:r>
              <a:rPr lang="el-GR" sz="2300" b="1" dirty="0" smtClean="0">
                <a:solidFill>
                  <a:srgbClr val="FFFFFF"/>
                </a:solidFill>
                <a:latin typeface="Arial"/>
                <a:cs typeface="Arial"/>
              </a:rPr>
              <a:t>με ΑΑΟ)</a:t>
            </a:r>
            <a:endParaRPr lang="el-GR" sz="2300" b="1" dirty="0">
              <a:solidFill>
                <a:srgbClr val="FFFFFF"/>
              </a:solidFill>
              <a:latin typeface="Arial"/>
              <a:cs typeface="Arial"/>
            </a:endParaRPr>
          </a:p>
          <a:p>
            <a:pPr algn="ctr"/>
            <a:endParaRPr lang="el-GR" sz="2300" dirty="0">
              <a:solidFill>
                <a:schemeClr val="folHlink"/>
              </a:solidFill>
            </a:endParaRPr>
          </a:p>
          <a:p>
            <a:pPr algn="ctr">
              <a:buFont typeface="Wingdings" charset="0"/>
              <a:buChar char="v"/>
            </a:pPr>
            <a:endParaRPr lang="el-GR" sz="2300" dirty="0">
              <a:solidFill>
                <a:schemeClr val="folHlink"/>
              </a:solidFill>
            </a:endParaRPr>
          </a:p>
          <a:p>
            <a:pPr algn="ctr">
              <a:buFont typeface="Wingdings" charset="0"/>
              <a:buChar char="v"/>
            </a:pPr>
            <a:endParaRPr lang="el-GR" sz="2300" dirty="0">
              <a:solidFill>
                <a:schemeClr val="folHlink"/>
              </a:solidFill>
            </a:endParaRPr>
          </a:p>
        </p:txBody>
      </p:sp>
      <p:sp>
        <p:nvSpPr>
          <p:cNvPr id="40965" name="AutoShape 6"/>
          <p:cNvSpPr>
            <a:spLocks noChangeArrowheads="1"/>
          </p:cNvSpPr>
          <p:nvPr/>
        </p:nvSpPr>
        <p:spPr bwMode="auto">
          <a:xfrm>
            <a:off x="2743200" y="2971800"/>
            <a:ext cx="1295400" cy="647700"/>
          </a:xfrm>
          <a:prstGeom prst="chevron">
            <a:avLst>
              <a:gd name="adj" fmla="val 50000"/>
            </a:avLst>
          </a:prstGeom>
          <a:gradFill rotWithShape="1">
            <a:gsLst>
              <a:gs pos="0">
                <a:srgbClr val="FF00FF"/>
              </a:gs>
              <a:gs pos="50000">
                <a:srgbClr val="760076"/>
              </a:gs>
              <a:gs pos="100000">
                <a:srgbClr val="FF00FF"/>
              </a:gs>
            </a:gsLst>
            <a:lin ang="5400000" scaled="1"/>
          </a:gradFill>
          <a:ln w="9525">
            <a:solidFill>
              <a:schemeClr val="tx1"/>
            </a:solidFill>
            <a:miter lim="800000"/>
            <a:headEnd/>
            <a:tailEnd/>
          </a:ln>
        </p:spPr>
        <p:txBody>
          <a:bodyPr wrap="none" anchor="ctr"/>
          <a:lstStyle/>
          <a:p>
            <a:endParaRPr lang="en-US" sz="2300"/>
          </a:p>
        </p:txBody>
      </p:sp>
    </p:spTree>
    <p:extLst>
      <p:ext uri="{BB962C8B-B14F-4D97-AF65-F5344CB8AC3E}">
        <p14:creationId xmlns:p14="http://schemas.microsoft.com/office/powerpoint/2010/main" val="13396730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rrowheads="1"/>
          </p:cNvSpPr>
          <p:nvPr>
            <p:ph type="title"/>
          </p:nvPr>
        </p:nvSpPr>
        <p:spPr>
          <a:xfrm>
            <a:off x="1860550" y="0"/>
            <a:ext cx="5430838" cy="836613"/>
          </a:xfrm>
        </p:spPr>
        <p:txBody>
          <a:bodyPr/>
          <a:lstStyle/>
          <a:p>
            <a:pPr algn="ctr" eaLnBrk="1" hangingPunct="1"/>
            <a:r>
              <a:rPr lang="el-GR" sz="3200" b="1" dirty="0">
                <a:effectLst/>
                <a:latin typeface="Arial"/>
                <a:cs typeface="Arial"/>
              </a:rPr>
              <a:t>ΔΟΜΗ ΠΑΡΟΥΣΙΑΣΗΣ</a:t>
            </a:r>
            <a:endParaRPr lang="el-GR" sz="3200" b="1" dirty="0">
              <a:latin typeface="Arial"/>
              <a:cs typeface="Arial"/>
            </a:endParaRPr>
          </a:p>
        </p:txBody>
      </p:sp>
      <p:sp>
        <p:nvSpPr>
          <p:cNvPr id="7171" name="AutoShape 3"/>
          <p:cNvSpPr>
            <a:spLocks noChangeArrowheads="1"/>
          </p:cNvSpPr>
          <p:nvPr/>
        </p:nvSpPr>
        <p:spPr bwMode="ltGray">
          <a:xfrm rot="5400000">
            <a:off x="-3527425" y="1384300"/>
            <a:ext cx="4824412" cy="47704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1">
            <a:gsLst>
              <a:gs pos="0">
                <a:srgbClr val="FFFF99"/>
              </a:gs>
              <a:gs pos="100000">
                <a:srgbClr val="7676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72" name="AutoShape 4"/>
          <p:cNvSpPr>
            <a:spLocks noChangeArrowheads="1"/>
          </p:cNvSpPr>
          <p:nvPr/>
        </p:nvSpPr>
        <p:spPr bwMode="ltGray">
          <a:xfrm rot="5400000" flipH="1">
            <a:off x="-3194843" y="1766093"/>
            <a:ext cx="4032250" cy="3929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rgbClr val="FFFF99"/>
              </a:gs>
              <a:gs pos="100000">
                <a:srgbClr val="767647"/>
              </a:gs>
            </a:gsLst>
            <a:lin ang="5400000" scaled="1"/>
          </a:gradFill>
          <a:ln w="0">
            <a:solidFill>
              <a:srgbClr val="000080"/>
            </a:solidFill>
            <a:miter lim="800000"/>
            <a:headEnd/>
            <a:tailEnd/>
          </a:ln>
        </p:spPr>
        <p:txBody>
          <a:bodyPr wrap="none" anchor="ctr"/>
          <a:lstStyle/>
          <a:p>
            <a:endParaRPr lang="en-US"/>
          </a:p>
        </p:txBody>
      </p:sp>
      <p:sp>
        <p:nvSpPr>
          <p:cNvPr id="7173" name="AutoShape 7"/>
          <p:cNvSpPr>
            <a:spLocks noChangeArrowheads="1"/>
          </p:cNvSpPr>
          <p:nvPr/>
        </p:nvSpPr>
        <p:spPr bwMode="gray">
          <a:xfrm>
            <a:off x="928688" y="1785938"/>
            <a:ext cx="6858000" cy="785812"/>
          </a:xfrm>
          <a:prstGeom prst="roundRect">
            <a:avLst>
              <a:gd name="adj" fmla="val 50000"/>
            </a:avLst>
          </a:prstGeom>
          <a:noFill/>
          <a:ln w="28575">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80000"/>
              </a:lnSpc>
              <a:spcBef>
                <a:spcPct val="20000"/>
              </a:spcBef>
              <a:buClr>
                <a:schemeClr val="tx2"/>
              </a:buClr>
              <a:buSzPct val="65000"/>
              <a:buFont typeface="Wingdings" charset="0"/>
              <a:buNone/>
            </a:pPr>
            <a:r>
              <a:rPr lang="en-US" sz="2400" b="1" dirty="0">
                <a:solidFill>
                  <a:schemeClr val="accent3"/>
                </a:solidFill>
                <a:latin typeface="Arial"/>
                <a:cs typeface="Arial"/>
              </a:rPr>
              <a:t>H </a:t>
            </a:r>
            <a:r>
              <a:rPr lang="el-GR" sz="2400" b="1" dirty="0">
                <a:solidFill>
                  <a:schemeClr val="accent3"/>
                </a:solidFill>
                <a:latin typeface="Arial"/>
                <a:cs typeface="Arial"/>
              </a:rPr>
              <a:t>προστασία της βιοποικιλότητας και </a:t>
            </a:r>
          </a:p>
          <a:p>
            <a:pPr>
              <a:lnSpc>
                <a:spcPct val="80000"/>
              </a:lnSpc>
              <a:spcBef>
                <a:spcPct val="20000"/>
              </a:spcBef>
              <a:buClr>
                <a:schemeClr val="tx2"/>
              </a:buClr>
              <a:buSzPct val="65000"/>
              <a:buFont typeface="Wingdings" charset="0"/>
              <a:buNone/>
            </a:pPr>
            <a:r>
              <a:rPr lang="el-GR" sz="2400" b="1" dirty="0">
                <a:solidFill>
                  <a:schemeClr val="accent3"/>
                </a:solidFill>
                <a:latin typeface="Arial"/>
                <a:cs typeface="Arial"/>
              </a:rPr>
              <a:t>των γενετικών πόρων στο Διεθνές Δίκαιο</a:t>
            </a:r>
            <a:endParaRPr lang="en-US" sz="2400" b="1" dirty="0">
              <a:solidFill>
                <a:schemeClr val="accent3"/>
              </a:solidFill>
              <a:latin typeface="Arial"/>
              <a:cs typeface="Arial"/>
            </a:endParaRPr>
          </a:p>
        </p:txBody>
      </p:sp>
      <p:grpSp>
        <p:nvGrpSpPr>
          <p:cNvPr id="7174" name="Group 8"/>
          <p:cNvGrpSpPr>
            <a:grpSpLocks/>
          </p:cNvGrpSpPr>
          <p:nvPr/>
        </p:nvGrpSpPr>
        <p:grpSpPr bwMode="auto">
          <a:xfrm>
            <a:off x="500063" y="2000250"/>
            <a:ext cx="381000" cy="381000"/>
            <a:chOff x="2078" y="1680"/>
            <a:chExt cx="1615" cy="1615"/>
          </a:xfrm>
        </p:grpSpPr>
        <p:sp>
          <p:nvSpPr>
            <p:cNvPr id="7215" name="Oval 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l-GR"/>
            </a:p>
          </p:txBody>
        </p:sp>
        <p:sp>
          <p:nvSpPr>
            <p:cNvPr id="7216" name="Oval 1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sp>
          <p:nvSpPr>
            <p:cNvPr id="263179" name="Oval 1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l-GR">
                <a:ea typeface="+mn-ea"/>
              </a:endParaRPr>
            </a:p>
          </p:txBody>
        </p:sp>
        <p:sp>
          <p:nvSpPr>
            <p:cNvPr id="7218" name="Oval 12"/>
            <p:cNvSpPr>
              <a:spLocks noChangeArrowheads="1"/>
            </p:cNvSpPr>
            <p:nvPr/>
          </p:nvSpPr>
          <p:spPr bwMode="gray">
            <a:xfrm>
              <a:off x="2254" y="1856"/>
              <a:ext cx="1262" cy="1264"/>
            </a:xfrm>
            <a:prstGeom prst="ellipse">
              <a:avLst/>
            </a:prstGeom>
            <a:solidFill>
              <a:srgbClr val="CC66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l-GR"/>
            </a:p>
          </p:txBody>
        </p:sp>
        <p:sp>
          <p:nvSpPr>
            <p:cNvPr id="263181" name="Oval 1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l-GR">
                <a:ea typeface="+mn-ea"/>
              </a:endParaRPr>
            </a:p>
          </p:txBody>
        </p:sp>
        <p:sp>
          <p:nvSpPr>
            <p:cNvPr id="263182" name="Oval 14"/>
            <p:cNvSpPr>
              <a:spLocks noChangeArrowheads="1"/>
            </p:cNvSpPr>
            <p:nvPr/>
          </p:nvSpPr>
          <p:spPr bwMode="gray">
            <a:xfrm>
              <a:off x="2334" y="1936"/>
              <a:ext cx="1097" cy="1104"/>
            </a:xfrm>
            <a:prstGeom prst="ellipse">
              <a:avLst/>
            </a:prstGeom>
            <a:gradFill rotWithShape="1">
              <a:gsLst>
                <a:gs pos="0">
                  <a:schemeClr val="bg1"/>
                </a:gs>
                <a:gs pos="100000">
                  <a:schemeClr val="bg1">
                    <a:gamma/>
                    <a:shade val="46275"/>
                    <a:invGamma/>
                  </a:schemeClr>
                </a:gs>
              </a:gsLst>
              <a:path path="shape">
                <a:fillToRect l="50000" t="50000" r="50000" b="50000"/>
              </a:path>
            </a:gradFill>
            <a:ln w="38100" algn="ctr">
              <a:noFill/>
              <a:round/>
              <a:headEnd/>
              <a:tailEnd/>
            </a:ln>
            <a:effectLst/>
          </p:spPr>
          <p:txBody>
            <a:bodyPr anchor="ctr">
              <a:spAutoFit/>
            </a:bodyPr>
            <a:lstStyle/>
            <a:p>
              <a:pPr>
                <a:defRPr/>
              </a:pPr>
              <a:endParaRPr lang="el-GR">
                <a:ea typeface="+mn-ea"/>
              </a:endParaRPr>
            </a:p>
          </p:txBody>
        </p:sp>
      </p:grpSp>
      <p:grpSp>
        <p:nvGrpSpPr>
          <p:cNvPr id="7175" name="Group 22"/>
          <p:cNvGrpSpPr>
            <a:grpSpLocks/>
          </p:cNvGrpSpPr>
          <p:nvPr/>
        </p:nvGrpSpPr>
        <p:grpSpPr bwMode="auto">
          <a:xfrm>
            <a:off x="857250" y="2928938"/>
            <a:ext cx="381000" cy="381000"/>
            <a:chOff x="2078" y="1680"/>
            <a:chExt cx="1615" cy="1615"/>
          </a:xfrm>
        </p:grpSpPr>
        <p:sp>
          <p:nvSpPr>
            <p:cNvPr id="7209"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l-GR"/>
            </a:p>
          </p:txBody>
        </p:sp>
        <p:sp>
          <p:nvSpPr>
            <p:cNvPr id="7210"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sp>
          <p:nvSpPr>
            <p:cNvPr id="263193" name="Oval 25"/>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l-GR">
                <a:ea typeface="+mn-ea"/>
              </a:endParaRPr>
            </a:p>
          </p:txBody>
        </p:sp>
        <p:sp>
          <p:nvSpPr>
            <p:cNvPr id="7212" name="Oval 2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l-GR"/>
            </a:p>
          </p:txBody>
        </p:sp>
        <p:sp>
          <p:nvSpPr>
            <p:cNvPr id="263195" name="Oval 27"/>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l-GR">
                <a:ea typeface="+mn-ea"/>
              </a:endParaRPr>
            </a:p>
          </p:txBody>
        </p:sp>
        <p:sp>
          <p:nvSpPr>
            <p:cNvPr id="7214" name="Oval 28"/>
            <p:cNvSpPr>
              <a:spLocks noChangeArrowheads="1"/>
            </p:cNvSpPr>
            <p:nvPr/>
          </p:nvSpPr>
          <p:spPr bwMode="gray">
            <a:xfrm>
              <a:off x="2337" y="1939"/>
              <a:ext cx="1096" cy="1098"/>
            </a:xfrm>
            <a:prstGeom prst="ellipse">
              <a:avLst/>
            </a:prstGeom>
            <a:gradFill rotWithShape="1">
              <a:gsLst>
                <a:gs pos="0">
                  <a:srgbClr val="21B3E1"/>
                </a:gs>
                <a:gs pos="100000">
                  <a:srgbClr val="10576D"/>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endParaRPr lang="el-GR"/>
            </a:p>
          </p:txBody>
        </p:sp>
      </p:grpSp>
      <p:grpSp>
        <p:nvGrpSpPr>
          <p:cNvPr id="7176" name="Group 29"/>
          <p:cNvGrpSpPr>
            <a:grpSpLocks/>
          </p:cNvGrpSpPr>
          <p:nvPr/>
        </p:nvGrpSpPr>
        <p:grpSpPr bwMode="auto">
          <a:xfrm>
            <a:off x="1000125" y="3714750"/>
            <a:ext cx="381000" cy="381000"/>
            <a:chOff x="2078" y="1680"/>
            <a:chExt cx="1615" cy="1615"/>
          </a:xfrm>
        </p:grpSpPr>
        <p:sp>
          <p:nvSpPr>
            <p:cNvPr id="7203" name="Oval 3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l-GR"/>
            </a:p>
          </p:txBody>
        </p:sp>
        <p:sp>
          <p:nvSpPr>
            <p:cNvPr id="7204" name="Oval 3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sp>
          <p:nvSpPr>
            <p:cNvPr id="263200" name="Oval 32"/>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l-GR">
                <a:ea typeface="+mn-ea"/>
              </a:endParaRPr>
            </a:p>
          </p:txBody>
        </p:sp>
        <p:sp>
          <p:nvSpPr>
            <p:cNvPr id="7206" name="Oval 3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l-GR"/>
            </a:p>
          </p:txBody>
        </p:sp>
        <p:sp>
          <p:nvSpPr>
            <p:cNvPr id="263202" name="Oval 34"/>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l-GR">
                <a:ea typeface="+mn-ea"/>
              </a:endParaRPr>
            </a:p>
          </p:txBody>
        </p:sp>
        <p:sp>
          <p:nvSpPr>
            <p:cNvPr id="7208" name="Oval 35"/>
            <p:cNvSpPr>
              <a:spLocks noChangeArrowheads="1"/>
            </p:cNvSpPr>
            <p:nvPr/>
          </p:nvSpPr>
          <p:spPr bwMode="gray">
            <a:xfrm>
              <a:off x="2337" y="1939"/>
              <a:ext cx="1096" cy="1098"/>
            </a:xfrm>
            <a:prstGeom prst="ellipse">
              <a:avLst/>
            </a:prstGeom>
            <a:gradFill rotWithShape="1">
              <a:gsLst>
                <a:gs pos="0">
                  <a:srgbClr val="8D67E1"/>
                </a:gs>
                <a:gs pos="100000">
                  <a:srgbClr val="45326D"/>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endParaRPr lang="el-GR"/>
            </a:p>
          </p:txBody>
        </p:sp>
      </p:grpSp>
      <p:grpSp>
        <p:nvGrpSpPr>
          <p:cNvPr id="7177" name="Group 36"/>
          <p:cNvGrpSpPr>
            <a:grpSpLocks/>
          </p:cNvGrpSpPr>
          <p:nvPr/>
        </p:nvGrpSpPr>
        <p:grpSpPr bwMode="auto">
          <a:xfrm>
            <a:off x="785813" y="4643438"/>
            <a:ext cx="355600" cy="381000"/>
            <a:chOff x="2078" y="1680"/>
            <a:chExt cx="1615" cy="1615"/>
          </a:xfrm>
        </p:grpSpPr>
        <p:sp>
          <p:nvSpPr>
            <p:cNvPr id="7197"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l-GR"/>
            </a:p>
          </p:txBody>
        </p:sp>
        <p:sp>
          <p:nvSpPr>
            <p:cNvPr id="7198" name="Oval 3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sp>
          <p:nvSpPr>
            <p:cNvPr id="263207" name="Oval 39"/>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l-GR">
                <a:ea typeface="+mn-ea"/>
              </a:endParaRPr>
            </a:p>
          </p:txBody>
        </p:sp>
        <p:sp>
          <p:nvSpPr>
            <p:cNvPr id="7200" name="Oval 4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l-GR"/>
            </a:p>
          </p:txBody>
        </p:sp>
        <p:sp>
          <p:nvSpPr>
            <p:cNvPr id="263209" name="Oval 41"/>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l-GR">
                <a:ea typeface="+mn-ea"/>
              </a:endParaRPr>
            </a:p>
          </p:txBody>
        </p:sp>
        <p:sp>
          <p:nvSpPr>
            <p:cNvPr id="7202" name="Oval 42"/>
            <p:cNvSpPr>
              <a:spLocks noChangeArrowheads="1"/>
            </p:cNvSpPr>
            <p:nvPr/>
          </p:nvSpPr>
          <p:spPr bwMode="gray">
            <a:xfrm>
              <a:off x="2337" y="1939"/>
              <a:ext cx="1096" cy="1098"/>
            </a:xfrm>
            <a:prstGeom prst="ellipse">
              <a:avLst/>
            </a:prstGeom>
            <a:gradFill rotWithShape="1">
              <a:gsLst>
                <a:gs pos="0">
                  <a:srgbClr val="E35E23"/>
                </a:gs>
                <a:gs pos="100000">
                  <a:srgbClr val="6E2E11"/>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endParaRPr lang="el-GR"/>
            </a:p>
          </p:txBody>
        </p:sp>
      </p:grpSp>
      <p:sp>
        <p:nvSpPr>
          <p:cNvPr id="7178" name="AutoShape 43"/>
          <p:cNvSpPr>
            <a:spLocks noChangeArrowheads="1"/>
          </p:cNvSpPr>
          <p:nvPr/>
        </p:nvSpPr>
        <p:spPr bwMode="gray">
          <a:xfrm>
            <a:off x="500063" y="5500688"/>
            <a:ext cx="8643937" cy="1071562"/>
          </a:xfrm>
          <a:prstGeom prst="roundRect">
            <a:avLst>
              <a:gd name="adj" fmla="val 50000"/>
            </a:avLst>
          </a:prstGeom>
          <a:noFill/>
          <a:ln w="28575">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l-GR" sz="2400" b="1" dirty="0" smtClean="0">
                <a:solidFill>
                  <a:srgbClr val="FFCC00"/>
                </a:solidFill>
                <a:latin typeface="Arial"/>
                <a:cs typeface="Arial"/>
              </a:rPr>
              <a:t>Οι αναγκαίες πρωτοβουλίες συμμόρφωσης - εθνικός</a:t>
            </a:r>
          </a:p>
          <a:p>
            <a:pPr eaLnBrk="0" hangingPunct="0"/>
            <a:r>
              <a:rPr lang="el-GR" sz="2400" b="1" dirty="0" smtClean="0">
                <a:solidFill>
                  <a:srgbClr val="FFCC00"/>
                </a:solidFill>
                <a:latin typeface="Arial"/>
                <a:cs typeface="Arial"/>
              </a:rPr>
              <a:t> οδικός χάρτης</a:t>
            </a:r>
            <a:endParaRPr lang="en-US" sz="2400" b="1" dirty="0">
              <a:solidFill>
                <a:srgbClr val="FFCC00"/>
              </a:solidFill>
              <a:latin typeface="Arial"/>
              <a:cs typeface="Arial"/>
            </a:endParaRPr>
          </a:p>
        </p:txBody>
      </p:sp>
      <p:grpSp>
        <p:nvGrpSpPr>
          <p:cNvPr id="7179" name="Group 44"/>
          <p:cNvGrpSpPr>
            <a:grpSpLocks/>
          </p:cNvGrpSpPr>
          <p:nvPr/>
        </p:nvGrpSpPr>
        <p:grpSpPr bwMode="auto">
          <a:xfrm>
            <a:off x="285750" y="5429250"/>
            <a:ext cx="355600" cy="381000"/>
            <a:chOff x="2078" y="1680"/>
            <a:chExt cx="1615" cy="1615"/>
          </a:xfrm>
        </p:grpSpPr>
        <p:sp>
          <p:nvSpPr>
            <p:cNvPr id="7191" name="Oval 4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l-GR"/>
            </a:p>
          </p:txBody>
        </p:sp>
        <p:sp>
          <p:nvSpPr>
            <p:cNvPr id="7192" name="Oval 4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sp>
          <p:nvSpPr>
            <p:cNvPr id="263215" name="Oval 47"/>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l-GR">
                <a:ea typeface="+mn-ea"/>
              </a:endParaRPr>
            </a:p>
          </p:txBody>
        </p:sp>
        <p:sp>
          <p:nvSpPr>
            <p:cNvPr id="7194" name="Oval 48"/>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l-GR"/>
            </a:p>
          </p:txBody>
        </p:sp>
        <p:sp>
          <p:nvSpPr>
            <p:cNvPr id="263217" name="Oval 49"/>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l-GR">
                <a:ea typeface="+mn-ea"/>
              </a:endParaRPr>
            </a:p>
          </p:txBody>
        </p:sp>
        <p:sp>
          <p:nvSpPr>
            <p:cNvPr id="7196" name="Oval 50"/>
            <p:cNvSpPr>
              <a:spLocks noChangeArrowheads="1"/>
            </p:cNvSpPr>
            <p:nvPr/>
          </p:nvSpPr>
          <p:spPr bwMode="gray">
            <a:xfrm>
              <a:off x="2337" y="1939"/>
              <a:ext cx="1096" cy="1098"/>
            </a:xfrm>
            <a:prstGeom prst="ellipse">
              <a:avLst/>
            </a:prstGeom>
            <a:gradFill rotWithShape="1">
              <a:gsLst>
                <a:gs pos="0">
                  <a:srgbClr val="808080"/>
                </a:gs>
                <a:gs pos="100000">
                  <a:srgbClr val="3B3B3B"/>
                </a:gs>
              </a:gsLst>
              <a:path path="shape">
                <a:fillToRect l="50000" t="50000" r="50000" b="50000"/>
              </a:path>
            </a:gradFill>
            <a:ln w="38100">
              <a:solidFill>
                <a:schemeClr val="bg2"/>
              </a:solidFill>
              <a:round/>
              <a:headEnd/>
              <a:tailEnd/>
            </a:ln>
          </p:spPr>
          <p:txBody>
            <a:bodyPr anchor="ctr">
              <a:spAutoFit/>
            </a:bodyPr>
            <a:lstStyle/>
            <a:p>
              <a:endParaRPr lang="el-GR"/>
            </a:p>
          </p:txBody>
        </p:sp>
      </p:grpSp>
      <p:sp>
        <p:nvSpPr>
          <p:cNvPr id="7180" name="AutoShape 51"/>
          <p:cNvSpPr>
            <a:spLocks noChangeArrowheads="1"/>
          </p:cNvSpPr>
          <p:nvPr/>
        </p:nvSpPr>
        <p:spPr bwMode="gray">
          <a:xfrm>
            <a:off x="1285875" y="2714625"/>
            <a:ext cx="6786563" cy="714375"/>
          </a:xfrm>
          <a:prstGeom prst="roundRect">
            <a:avLst>
              <a:gd name="adj" fmla="val 50000"/>
            </a:avLst>
          </a:prstGeom>
          <a:noFill/>
          <a:ln w="28575">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l-GR" sz="2400" b="1" dirty="0">
                <a:solidFill>
                  <a:srgbClr val="FFCC00"/>
                </a:solidFill>
                <a:latin typeface="Arial"/>
                <a:cs typeface="Arial"/>
              </a:rPr>
              <a:t>Η Σύμβαση για τη Βιολογική Ποικιλότητα-</a:t>
            </a:r>
          </a:p>
          <a:p>
            <a:pPr eaLnBrk="0" hangingPunct="0"/>
            <a:r>
              <a:rPr lang="el-GR" sz="2400" b="1" dirty="0">
                <a:solidFill>
                  <a:srgbClr val="FFCC00"/>
                </a:solidFill>
                <a:latin typeface="Arial"/>
                <a:cs typeface="Arial"/>
              </a:rPr>
              <a:t>Το Πρωτόκολλο της Ναγκόγια</a:t>
            </a:r>
            <a:endParaRPr lang="en-US" sz="2400" b="1" dirty="0">
              <a:solidFill>
                <a:srgbClr val="FFCC00"/>
              </a:solidFill>
              <a:latin typeface="Arial"/>
              <a:cs typeface="Arial"/>
            </a:endParaRPr>
          </a:p>
        </p:txBody>
      </p:sp>
      <p:grpSp>
        <p:nvGrpSpPr>
          <p:cNvPr id="7181" name="Group 52"/>
          <p:cNvGrpSpPr>
            <a:grpSpLocks/>
          </p:cNvGrpSpPr>
          <p:nvPr/>
        </p:nvGrpSpPr>
        <p:grpSpPr bwMode="auto">
          <a:xfrm>
            <a:off x="0" y="1571625"/>
            <a:ext cx="381000" cy="381000"/>
            <a:chOff x="2078" y="1680"/>
            <a:chExt cx="1615" cy="1615"/>
          </a:xfrm>
        </p:grpSpPr>
        <p:sp>
          <p:nvSpPr>
            <p:cNvPr id="7185" name="Oval 5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l-GR"/>
            </a:p>
          </p:txBody>
        </p:sp>
        <p:sp>
          <p:nvSpPr>
            <p:cNvPr id="7186" name="Oval 5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sp>
          <p:nvSpPr>
            <p:cNvPr id="263223" name="Oval 55"/>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l-GR">
                <a:ea typeface="+mn-ea"/>
              </a:endParaRPr>
            </a:p>
          </p:txBody>
        </p:sp>
        <p:sp>
          <p:nvSpPr>
            <p:cNvPr id="7188" name="Oval 56"/>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spAutoFit/>
            </a:bodyPr>
            <a:lstStyle/>
            <a:p>
              <a:endParaRPr lang="el-GR"/>
            </a:p>
          </p:txBody>
        </p:sp>
        <p:sp>
          <p:nvSpPr>
            <p:cNvPr id="263225" name="Oval 57"/>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l-GR">
                <a:ea typeface="+mn-ea"/>
              </a:endParaRPr>
            </a:p>
          </p:txBody>
        </p:sp>
        <p:sp>
          <p:nvSpPr>
            <p:cNvPr id="7190" name="Oval 58"/>
            <p:cNvSpPr>
              <a:spLocks noChangeArrowheads="1"/>
            </p:cNvSpPr>
            <p:nvPr/>
          </p:nvSpPr>
          <p:spPr bwMode="gray">
            <a:xfrm>
              <a:off x="2337" y="1939"/>
              <a:ext cx="1096" cy="1098"/>
            </a:xfrm>
            <a:prstGeom prst="ellipse">
              <a:avLst/>
            </a:prstGeom>
            <a:gradFill rotWithShape="1">
              <a:gsLst>
                <a:gs pos="0">
                  <a:srgbClr val="FFCC00"/>
                </a:gs>
                <a:gs pos="100000">
                  <a:srgbClr val="7C63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p>
              <a:endParaRPr lang="el-GR"/>
            </a:p>
          </p:txBody>
        </p:sp>
      </p:grpSp>
      <p:sp>
        <p:nvSpPr>
          <p:cNvPr id="7182" name="AutoShape 59"/>
          <p:cNvSpPr>
            <a:spLocks noChangeArrowheads="1"/>
          </p:cNvSpPr>
          <p:nvPr/>
        </p:nvSpPr>
        <p:spPr bwMode="gray">
          <a:xfrm>
            <a:off x="1143000" y="4429125"/>
            <a:ext cx="7643813" cy="928688"/>
          </a:xfrm>
          <a:prstGeom prst="roundRect">
            <a:avLst>
              <a:gd name="adj" fmla="val 50000"/>
            </a:avLst>
          </a:prstGeom>
          <a:noFill/>
          <a:ln w="28575">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l-GR" sz="2400" b="1" dirty="0">
                <a:solidFill>
                  <a:srgbClr val="FFCC00"/>
                </a:solidFill>
                <a:cs typeface="Arial" charset="0"/>
              </a:rPr>
              <a:t> </a:t>
            </a:r>
            <a:r>
              <a:rPr lang="el-GR" sz="2400" b="1" dirty="0">
                <a:solidFill>
                  <a:srgbClr val="FFCC00"/>
                </a:solidFill>
                <a:latin typeface="Arial"/>
                <a:cs typeface="Arial"/>
              </a:rPr>
              <a:t>Στο εθνικό δίκαιο: Το Σύνταγμα &amp; η κοινή νομοθε-</a:t>
            </a:r>
          </a:p>
          <a:p>
            <a:pPr eaLnBrk="0" hangingPunct="0"/>
            <a:r>
              <a:rPr lang="el-GR" sz="2400" b="1" dirty="0">
                <a:solidFill>
                  <a:srgbClr val="FFCC00"/>
                </a:solidFill>
                <a:latin typeface="Arial"/>
                <a:cs typeface="Arial"/>
              </a:rPr>
              <a:t>σία  -  Η εθνική στρατηγική</a:t>
            </a:r>
            <a:endParaRPr lang="en-US" sz="2400" b="1" dirty="0">
              <a:solidFill>
                <a:srgbClr val="FFCC00"/>
              </a:solidFill>
              <a:latin typeface="Arial"/>
              <a:cs typeface="Arial"/>
            </a:endParaRPr>
          </a:p>
        </p:txBody>
      </p:sp>
      <p:sp>
        <p:nvSpPr>
          <p:cNvPr id="7183" name="AutoShape 60"/>
          <p:cNvSpPr>
            <a:spLocks noChangeArrowheads="1"/>
          </p:cNvSpPr>
          <p:nvPr/>
        </p:nvSpPr>
        <p:spPr bwMode="gray">
          <a:xfrm>
            <a:off x="1428750" y="3571875"/>
            <a:ext cx="7715250" cy="719138"/>
          </a:xfrm>
          <a:prstGeom prst="roundRect">
            <a:avLst>
              <a:gd name="adj" fmla="val 50000"/>
            </a:avLst>
          </a:prstGeom>
          <a:noFill/>
          <a:ln w="28575">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l-GR" sz="2400" b="1" dirty="0">
                <a:solidFill>
                  <a:srgbClr val="FFCC00"/>
                </a:solidFill>
                <a:latin typeface="Arial"/>
                <a:cs typeface="Arial"/>
              </a:rPr>
              <a:t>Στο Δίκαιο της ΕΕ-Ο </a:t>
            </a:r>
            <a:r>
              <a:rPr lang="el-GR" sz="2400" b="1" dirty="0" smtClean="0">
                <a:solidFill>
                  <a:srgbClr val="FFCC00"/>
                </a:solidFill>
                <a:latin typeface="Arial"/>
                <a:cs typeface="Arial"/>
              </a:rPr>
              <a:t>Κανονισμός</a:t>
            </a:r>
            <a:endParaRPr lang="el-GR" sz="2400" b="1" dirty="0">
              <a:solidFill>
                <a:srgbClr val="FFCC00"/>
              </a:solidFill>
              <a:latin typeface="Arial"/>
              <a:cs typeface="Arial"/>
            </a:endParaRPr>
          </a:p>
          <a:p>
            <a:pPr eaLnBrk="0" hangingPunct="0"/>
            <a:r>
              <a:rPr lang="el-GR" sz="2200" b="1" dirty="0">
                <a:solidFill>
                  <a:srgbClr val="FFCC00"/>
                </a:solidFill>
                <a:latin typeface="Arial"/>
                <a:cs typeface="Arial"/>
              </a:rPr>
              <a:t>511/2014 </a:t>
            </a:r>
            <a:r>
              <a:rPr lang="el-GR" sz="2200" b="1" dirty="0" smtClean="0">
                <a:solidFill>
                  <a:srgbClr val="FFCC00"/>
                </a:solidFill>
                <a:latin typeface="Arial"/>
                <a:cs typeface="Arial"/>
              </a:rPr>
              <a:t>και ο εφαρμοστικός Κανονισμός 2015/1866</a:t>
            </a:r>
            <a:endParaRPr lang="en-US" sz="2200" b="1" dirty="0">
              <a:solidFill>
                <a:srgbClr val="FFCC00"/>
              </a:solidFill>
              <a:latin typeface="Arial"/>
              <a:cs typeface="Arial"/>
            </a:endParaRPr>
          </a:p>
        </p:txBody>
      </p:sp>
      <p:sp>
        <p:nvSpPr>
          <p:cNvPr id="56" name="AutoShape 59"/>
          <p:cNvSpPr>
            <a:spLocks noChangeArrowheads="1"/>
          </p:cNvSpPr>
          <p:nvPr/>
        </p:nvSpPr>
        <p:spPr bwMode="gray">
          <a:xfrm>
            <a:off x="357188" y="1143000"/>
            <a:ext cx="4214812" cy="500063"/>
          </a:xfrm>
          <a:prstGeom prst="roundRect">
            <a:avLst>
              <a:gd name="adj" fmla="val 50000"/>
            </a:avLst>
          </a:prstGeom>
          <a:noFill/>
          <a:ln w="28575" algn="ctr">
            <a:solidFill>
              <a:srgbClr val="FFFF99"/>
            </a:solidFill>
            <a:round/>
            <a:headEnd/>
            <a:tailEnd/>
          </a:ln>
          <a:effectLst/>
        </p:spPr>
        <p:txBody>
          <a:bodyPr wrap="none" anchor="ctr"/>
          <a:lstStyle/>
          <a:p>
            <a:pPr>
              <a:lnSpc>
                <a:spcPct val="80000"/>
              </a:lnSpc>
              <a:spcBef>
                <a:spcPct val="20000"/>
              </a:spcBef>
              <a:buClr>
                <a:schemeClr val="tx2"/>
              </a:buClr>
              <a:buSzPct val="65000"/>
              <a:buFont typeface="Wingdings" charset="0"/>
              <a:buNone/>
            </a:pPr>
            <a:endParaRPr lang="el-GR" b="1" dirty="0">
              <a:effectLst>
                <a:outerShdw blurRad="38100" dist="38100" dir="2700000" algn="tl">
                  <a:srgbClr val="000000"/>
                </a:outerShdw>
              </a:effectLst>
              <a:cs typeface="Arial" charset="0"/>
            </a:endParaRPr>
          </a:p>
          <a:p>
            <a:pPr>
              <a:lnSpc>
                <a:spcPct val="80000"/>
              </a:lnSpc>
              <a:spcBef>
                <a:spcPct val="20000"/>
              </a:spcBef>
              <a:buClr>
                <a:schemeClr val="tx2"/>
              </a:buClr>
              <a:buSzPct val="65000"/>
              <a:buFont typeface="Wingdings" charset="0"/>
              <a:buNone/>
            </a:pPr>
            <a:r>
              <a:rPr lang="el-GR" sz="2400" b="1" dirty="0">
                <a:solidFill>
                  <a:srgbClr val="FFC000"/>
                </a:solidFill>
                <a:latin typeface="Arial"/>
                <a:cs typeface="Arial"/>
              </a:rPr>
              <a:t>Εισαγωγή </a:t>
            </a:r>
            <a:r>
              <a:rPr lang="el-GR" sz="2400" b="1" dirty="0">
                <a:solidFill>
                  <a:srgbClr val="FFC000"/>
                </a:solidFill>
                <a:effectLst>
                  <a:outerShdw blurRad="38100" dist="38100" dir="2700000" algn="tl">
                    <a:srgbClr val="000000"/>
                  </a:outerShdw>
                </a:effectLst>
                <a:cs typeface="Arial" charset="0"/>
              </a:rPr>
              <a:t> </a:t>
            </a:r>
          </a:p>
          <a:p>
            <a:pPr>
              <a:lnSpc>
                <a:spcPct val="80000"/>
              </a:lnSpc>
              <a:spcBef>
                <a:spcPct val="20000"/>
              </a:spcBef>
              <a:buClr>
                <a:schemeClr val="tx2"/>
              </a:buClr>
              <a:buSzPct val="65000"/>
              <a:buFont typeface="Wingdings" charset="0"/>
              <a:buBlip>
                <a:blip r:embed="rId3"/>
              </a:buBlip>
            </a:pPr>
            <a:endParaRPr lang="en-US" b="1" dirty="0">
              <a:solidFill>
                <a:schemeClr val="folHlink"/>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1918045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a:xfrm>
            <a:off x="0" y="5786438"/>
            <a:ext cx="8991600" cy="928687"/>
          </a:xfrm>
        </p:spPr>
        <p:txBody>
          <a:bodyPr anchorCtr="1"/>
          <a:lstStyle/>
          <a:p>
            <a:pPr eaLnBrk="1" hangingPunct="1"/>
            <a:r>
              <a:rPr lang="el-GR" sz="2100" b="0" dirty="0">
                <a:solidFill>
                  <a:srgbClr val="FFFFFF"/>
                </a:solidFill>
                <a:latin typeface="Arial"/>
                <a:cs typeface="Arial"/>
              </a:rPr>
              <a:t>Σημαντικό στοιχείο του Κανονισμού είναι και η πρόβλεψη ενός </a:t>
            </a:r>
            <a:r>
              <a:rPr lang="el-GR" sz="2100" b="0" dirty="0" smtClean="0">
                <a:solidFill>
                  <a:srgbClr val="FFFFFF"/>
                </a:solidFill>
                <a:latin typeface="Arial"/>
                <a:cs typeface="Arial"/>
              </a:rPr>
              <a:t>εθελοντικού εργαλείου </a:t>
            </a:r>
            <a:r>
              <a:rPr lang="el-GR" sz="2100" b="0" dirty="0" smtClean="0">
                <a:solidFill>
                  <a:srgbClr val="FFFFFF"/>
                </a:solidFill>
                <a:latin typeface="Arial"/>
                <a:cs typeface="Arial"/>
              </a:rPr>
              <a:t>- </a:t>
            </a:r>
            <a:r>
              <a:rPr lang="el-GR" sz="2100" b="1" dirty="0" smtClean="0">
                <a:solidFill>
                  <a:srgbClr val="FFC000"/>
                </a:solidFill>
                <a:latin typeface="Arial"/>
                <a:cs typeface="Arial"/>
              </a:rPr>
              <a:t>συστήματος </a:t>
            </a:r>
            <a:r>
              <a:rPr lang="el-GR" sz="2100" b="1" dirty="0">
                <a:solidFill>
                  <a:srgbClr val="FFC000"/>
                </a:solidFill>
                <a:latin typeface="Arial"/>
                <a:cs typeface="Arial"/>
              </a:rPr>
              <a:t>καταχωρισμένων συλλογών της </a:t>
            </a:r>
            <a:r>
              <a:rPr lang="el-GR" sz="2100" b="1" dirty="0" smtClean="0">
                <a:solidFill>
                  <a:srgbClr val="FFC000"/>
                </a:solidFill>
                <a:latin typeface="Arial"/>
                <a:cs typeface="Arial"/>
              </a:rPr>
              <a:t>Ένωσης (αρ. 5 &amp; 8)</a:t>
            </a:r>
            <a:r>
              <a:rPr lang="el-GR" sz="2100" b="1" dirty="0" smtClean="0">
                <a:solidFill>
                  <a:srgbClr val="FBFB3F"/>
                </a:solidFill>
                <a:latin typeface="Arial"/>
                <a:cs typeface="Arial"/>
              </a:rPr>
              <a:t>, </a:t>
            </a:r>
            <a:r>
              <a:rPr lang="el-GR" sz="2100" b="0" dirty="0">
                <a:solidFill>
                  <a:srgbClr val="FFFFFF"/>
                </a:solidFill>
                <a:latin typeface="Arial"/>
                <a:cs typeface="Arial"/>
              </a:rPr>
              <a:t>προκειμένου να μειωθεί σημαντικά ο κίνδυνος χρήσης παρανόμως αποκτηθέντων γενετικών πόρων στην Ένωση.</a:t>
            </a:r>
            <a:r>
              <a:rPr lang="el-GR" sz="2800" dirty="0">
                <a:solidFill>
                  <a:srgbClr val="FFFFFF"/>
                </a:solidFill>
                <a:latin typeface="Arial"/>
                <a:cs typeface="Arial"/>
              </a:rPr>
              <a:t/>
            </a:r>
            <a:br>
              <a:rPr lang="el-GR" sz="2800" dirty="0">
                <a:solidFill>
                  <a:srgbClr val="FFFFFF"/>
                </a:solidFill>
                <a:latin typeface="Arial"/>
                <a:cs typeface="Arial"/>
              </a:rPr>
            </a:br>
            <a:endParaRPr lang="el-GR" sz="2700" dirty="0">
              <a:solidFill>
                <a:srgbClr val="FFFFFF"/>
              </a:solidFill>
              <a:latin typeface="Arial"/>
              <a:cs typeface="Arial"/>
            </a:endParaRPr>
          </a:p>
        </p:txBody>
      </p:sp>
      <p:sp>
        <p:nvSpPr>
          <p:cNvPr id="321540" name="Rectangle 4"/>
          <p:cNvSpPr>
            <a:spLocks noChangeArrowheads="1"/>
          </p:cNvSpPr>
          <p:nvPr/>
        </p:nvSpPr>
        <p:spPr bwMode="auto">
          <a:xfrm>
            <a:off x="0" y="285750"/>
            <a:ext cx="2643188" cy="485775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l-GR" sz="2600" b="1" dirty="0">
                <a:solidFill>
                  <a:srgbClr val="FFFFFF"/>
                </a:solidFill>
                <a:latin typeface="Arial"/>
                <a:cs typeface="Arial"/>
              </a:rPr>
              <a:t>Πυλώνας</a:t>
            </a:r>
          </a:p>
          <a:p>
            <a:pPr algn="ctr"/>
            <a:r>
              <a:rPr lang="el-GR" sz="2600" b="1" dirty="0">
                <a:solidFill>
                  <a:srgbClr val="FFFFFF"/>
                </a:solidFill>
                <a:latin typeface="Arial"/>
                <a:cs typeface="Arial"/>
              </a:rPr>
              <a:t>Της</a:t>
            </a:r>
          </a:p>
          <a:p>
            <a:pPr algn="ctr"/>
            <a:r>
              <a:rPr lang="el-GR" sz="2600" b="1" dirty="0">
                <a:solidFill>
                  <a:srgbClr val="FFFFFF"/>
                </a:solidFill>
                <a:latin typeface="Arial"/>
                <a:cs typeface="Arial"/>
              </a:rPr>
              <a:t>Συμμόρφωσης</a:t>
            </a:r>
          </a:p>
          <a:p>
            <a:pPr algn="ctr"/>
            <a:r>
              <a:rPr lang="el-GR" sz="2600" b="1" dirty="0">
                <a:solidFill>
                  <a:srgbClr val="FFFFFF"/>
                </a:solidFill>
                <a:latin typeface="Arial"/>
                <a:cs typeface="Arial"/>
              </a:rPr>
              <a:t>των χρηστών</a:t>
            </a:r>
          </a:p>
          <a:p>
            <a:pPr algn="ctr"/>
            <a:endParaRPr lang="el-GR" sz="2600" b="1" dirty="0">
              <a:solidFill>
                <a:schemeClr val="folHlink"/>
              </a:solidFill>
            </a:endParaRPr>
          </a:p>
          <a:p>
            <a:pPr algn="ctr"/>
            <a:endParaRPr lang="el-GR" sz="2600" b="1" dirty="0">
              <a:solidFill>
                <a:schemeClr val="folHlink"/>
              </a:solidFill>
            </a:endParaRPr>
          </a:p>
          <a:p>
            <a:pPr algn="ctr"/>
            <a:endParaRPr lang="el-GR" sz="2300" dirty="0">
              <a:solidFill>
                <a:schemeClr val="folHlink"/>
              </a:solidFill>
            </a:endParaRPr>
          </a:p>
        </p:txBody>
      </p:sp>
      <p:sp>
        <p:nvSpPr>
          <p:cNvPr id="321541" name="Rectangle 5"/>
          <p:cNvSpPr>
            <a:spLocks noChangeArrowheads="1"/>
          </p:cNvSpPr>
          <p:nvPr/>
        </p:nvSpPr>
        <p:spPr bwMode="auto">
          <a:xfrm>
            <a:off x="4000500" y="285750"/>
            <a:ext cx="4857750" cy="48577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buFont typeface="Wingdings" charset="0"/>
              <a:buChar char="v"/>
            </a:pPr>
            <a:endParaRPr lang="el-GR" sz="2300" dirty="0">
              <a:solidFill>
                <a:schemeClr val="folHlink"/>
              </a:solidFill>
            </a:endParaRPr>
          </a:p>
          <a:p>
            <a:pPr algn="ctr"/>
            <a:r>
              <a:rPr lang="el-GR" sz="2400" b="1" dirty="0">
                <a:solidFill>
                  <a:srgbClr val="FFFF00"/>
                </a:solidFill>
                <a:latin typeface="Arial"/>
                <a:cs typeface="Arial"/>
              </a:rPr>
              <a:t>επιβάλλει </a:t>
            </a:r>
          </a:p>
          <a:p>
            <a:pPr algn="ctr"/>
            <a:r>
              <a:rPr lang="el-GR" sz="2400" dirty="0">
                <a:solidFill>
                  <a:srgbClr val="FFFFFF"/>
                </a:solidFill>
                <a:latin typeface="Arial"/>
                <a:cs typeface="Arial"/>
              </a:rPr>
              <a:t>σε όλα τα συμβαλλόμενα </a:t>
            </a:r>
          </a:p>
          <a:p>
            <a:pPr algn="ctr"/>
            <a:r>
              <a:rPr lang="el-GR" sz="2400" dirty="0">
                <a:solidFill>
                  <a:srgbClr val="FFFFFF"/>
                </a:solidFill>
                <a:latin typeface="Arial"/>
                <a:cs typeface="Arial"/>
              </a:rPr>
              <a:t>μέρη την υποχρέωση  να</a:t>
            </a:r>
          </a:p>
          <a:p>
            <a:pPr algn="ctr"/>
            <a:r>
              <a:rPr lang="el-GR" sz="2400" dirty="0">
                <a:solidFill>
                  <a:srgbClr val="FFFFFF"/>
                </a:solidFill>
                <a:latin typeface="Arial"/>
                <a:cs typeface="Arial"/>
              </a:rPr>
              <a:t>λαμβάνουν μέτρα που </a:t>
            </a:r>
          </a:p>
          <a:p>
            <a:pPr algn="ctr"/>
            <a:r>
              <a:rPr lang="el-GR" sz="2400" dirty="0">
                <a:solidFill>
                  <a:srgbClr val="FFFFFF"/>
                </a:solidFill>
                <a:latin typeface="Arial"/>
                <a:cs typeface="Arial"/>
              </a:rPr>
              <a:t>εξασφαλίζουν  ότι στην</a:t>
            </a:r>
          </a:p>
          <a:p>
            <a:pPr algn="ctr"/>
            <a:r>
              <a:rPr lang="el-GR" sz="2400" dirty="0">
                <a:solidFill>
                  <a:srgbClr val="FFFFFF"/>
                </a:solidFill>
                <a:latin typeface="Arial"/>
                <a:cs typeface="Arial"/>
              </a:rPr>
              <a:t>περιοχή δικαιοδοσίας τους, </a:t>
            </a:r>
          </a:p>
          <a:p>
            <a:pPr algn="ctr"/>
            <a:r>
              <a:rPr lang="el-GR" sz="2400" dirty="0">
                <a:solidFill>
                  <a:srgbClr val="FFFFFF"/>
                </a:solidFill>
                <a:latin typeface="Arial"/>
                <a:cs typeface="Arial"/>
              </a:rPr>
              <a:t>χρησιμοποιούνται μόνο </a:t>
            </a:r>
          </a:p>
          <a:p>
            <a:pPr algn="ctr"/>
            <a:r>
              <a:rPr lang="el-GR" sz="2400" dirty="0">
                <a:solidFill>
                  <a:srgbClr val="FFFFFF"/>
                </a:solidFill>
                <a:latin typeface="Arial"/>
                <a:cs typeface="Arial"/>
              </a:rPr>
              <a:t>γενετικοί πόροι και σχετικές </a:t>
            </a:r>
          </a:p>
          <a:p>
            <a:pPr algn="ctr"/>
            <a:r>
              <a:rPr lang="el-GR" sz="2400" dirty="0">
                <a:solidFill>
                  <a:srgbClr val="FFFFFF"/>
                </a:solidFill>
                <a:latin typeface="Arial"/>
                <a:cs typeface="Arial"/>
              </a:rPr>
              <a:t>παραδοσιακές  γνώσεις</a:t>
            </a:r>
          </a:p>
          <a:p>
            <a:pPr algn="ctr"/>
            <a:r>
              <a:rPr lang="el-GR" sz="2400" dirty="0">
                <a:solidFill>
                  <a:srgbClr val="FFFFFF"/>
                </a:solidFill>
                <a:latin typeface="Arial"/>
                <a:cs typeface="Arial"/>
              </a:rPr>
              <a:t>που</a:t>
            </a:r>
            <a:r>
              <a:rPr lang="el-GR" sz="2400" dirty="0">
                <a:latin typeface="Arial"/>
                <a:cs typeface="Arial"/>
              </a:rPr>
              <a:t> </a:t>
            </a:r>
            <a:r>
              <a:rPr lang="el-GR" sz="2400" b="1" dirty="0">
                <a:solidFill>
                  <a:srgbClr val="FFFF00"/>
                </a:solidFill>
                <a:latin typeface="Arial"/>
                <a:cs typeface="Arial"/>
              </a:rPr>
              <a:t>έχουν αποκτηθεί νόμιμα</a:t>
            </a:r>
            <a:r>
              <a:rPr lang="el-GR" sz="2400" dirty="0">
                <a:latin typeface="Arial"/>
                <a:cs typeface="Arial"/>
              </a:rPr>
              <a:t>.</a:t>
            </a:r>
            <a:endParaRPr lang="el-GR" sz="2300" dirty="0">
              <a:solidFill>
                <a:schemeClr val="folHlink"/>
              </a:solidFill>
              <a:latin typeface="Arial"/>
              <a:cs typeface="Arial"/>
            </a:endParaRPr>
          </a:p>
          <a:p>
            <a:pPr algn="ctr">
              <a:buFont typeface="Wingdings" charset="0"/>
              <a:buChar char="v"/>
            </a:pPr>
            <a:endParaRPr lang="el-GR" sz="2300" dirty="0">
              <a:solidFill>
                <a:schemeClr val="folHlink"/>
              </a:solidFill>
              <a:latin typeface="Arial"/>
              <a:cs typeface="Arial"/>
            </a:endParaRPr>
          </a:p>
          <a:p>
            <a:pPr algn="ctr">
              <a:buFont typeface="Wingdings" charset="0"/>
              <a:buChar char="v"/>
            </a:pPr>
            <a:endParaRPr lang="el-GR" sz="2300" dirty="0">
              <a:solidFill>
                <a:schemeClr val="folHlink"/>
              </a:solidFill>
              <a:latin typeface="Arial"/>
              <a:cs typeface="Arial"/>
            </a:endParaRPr>
          </a:p>
        </p:txBody>
      </p:sp>
      <p:sp>
        <p:nvSpPr>
          <p:cNvPr id="41989" name="AutoShape 6"/>
          <p:cNvSpPr>
            <a:spLocks noChangeArrowheads="1"/>
          </p:cNvSpPr>
          <p:nvPr/>
        </p:nvSpPr>
        <p:spPr bwMode="auto">
          <a:xfrm>
            <a:off x="2714625" y="2286000"/>
            <a:ext cx="1295400" cy="647700"/>
          </a:xfrm>
          <a:prstGeom prst="chevron">
            <a:avLst>
              <a:gd name="adj" fmla="val 50000"/>
            </a:avLst>
          </a:prstGeom>
          <a:gradFill rotWithShape="1">
            <a:gsLst>
              <a:gs pos="0">
                <a:srgbClr val="FF00FF"/>
              </a:gs>
              <a:gs pos="50000">
                <a:srgbClr val="760076"/>
              </a:gs>
              <a:gs pos="100000">
                <a:srgbClr val="FF00FF"/>
              </a:gs>
            </a:gsLst>
            <a:lin ang="5400000" scaled="1"/>
          </a:gradFill>
          <a:ln w="9525">
            <a:solidFill>
              <a:schemeClr val="tx1"/>
            </a:solidFill>
            <a:miter lim="800000"/>
            <a:headEnd/>
            <a:tailEnd/>
          </a:ln>
        </p:spPr>
        <p:txBody>
          <a:bodyPr wrap="none" anchor="ctr"/>
          <a:lstStyle/>
          <a:p>
            <a:endParaRPr lang="en-US" sz="2300"/>
          </a:p>
        </p:txBody>
      </p:sp>
    </p:spTree>
    <p:extLst>
      <p:ext uri="{BB962C8B-B14F-4D97-AF65-F5344CB8AC3E}">
        <p14:creationId xmlns:p14="http://schemas.microsoft.com/office/powerpoint/2010/main" val="42295504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a:xfrm>
            <a:off x="0" y="5786438"/>
            <a:ext cx="8604250" cy="928687"/>
          </a:xfrm>
        </p:spPr>
        <p:txBody>
          <a:bodyPr anchorCtr="1"/>
          <a:lstStyle/>
          <a:p>
            <a:pPr eaLnBrk="1" hangingPunct="1"/>
            <a:r>
              <a:rPr lang="el-GR" sz="2100" b="0" dirty="0" smtClean="0">
                <a:solidFill>
                  <a:schemeClr val="tx1"/>
                </a:solidFill>
                <a:latin typeface="Arial"/>
                <a:cs typeface="Arial"/>
              </a:rPr>
              <a:t> .</a:t>
            </a:r>
            <a:r>
              <a:rPr lang="el-GR" sz="2800" dirty="0">
                <a:latin typeface="Arial"/>
                <a:cs typeface="Arial"/>
              </a:rPr>
              <a:t/>
            </a:r>
            <a:br>
              <a:rPr lang="el-GR" sz="2800" dirty="0">
                <a:latin typeface="Arial"/>
                <a:cs typeface="Arial"/>
              </a:rPr>
            </a:br>
            <a:endParaRPr lang="el-GR" sz="2700" dirty="0">
              <a:latin typeface="Arial"/>
              <a:cs typeface="Arial"/>
            </a:endParaRPr>
          </a:p>
        </p:txBody>
      </p:sp>
      <p:sp>
        <p:nvSpPr>
          <p:cNvPr id="321540" name="Rectangle 4"/>
          <p:cNvSpPr>
            <a:spLocks noChangeArrowheads="1"/>
          </p:cNvSpPr>
          <p:nvPr/>
        </p:nvSpPr>
        <p:spPr bwMode="auto">
          <a:xfrm>
            <a:off x="0" y="381000"/>
            <a:ext cx="2643188" cy="485775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l-GR" sz="2600" b="1" dirty="0" smtClean="0">
                <a:solidFill>
                  <a:srgbClr val="FFFFFF"/>
                </a:solidFill>
                <a:latin typeface="Arial"/>
                <a:cs typeface="Arial"/>
              </a:rPr>
              <a:t>Υποχρεώσεις</a:t>
            </a:r>
          </a:p>
          <a:p>
            <a:pPr algn="ctr"/>
            <a:r>
              <a:rPr lang="el-GR" sz="2600" b="1" dirty="0" smtClean="0">
                <a:solidFill>
                  <a:srgbClr val="FFFFFF"/>
                </a:solidFill>
                <a:latin typeface="Arial"/>
                <a:cs typeface="Arial"/>
              </a:rPr>
              <a:t> των χρηστών</a:t>
            </a:r>
            <a:endParaRPr lang="el-GR" sz="2600" b="1" dirty="0">
              <a:solidFill>
                <a:srgbClr val="FFFFFF"/>
              </a:solidFill>
              <a:latin typeface="Arial"/>
              <a:cs typeface="Arial"/>
            </a:endParaRPr>
          </a:p>
          <a:p>
            <a:pPr algn="ctr"/>
            <a:endParaRPr lang="el-GR" sz="2600" b="1" dirty="0">
              <a:solidFill>
                <a:schemeClr val="folHlink"/>
              </a:solidFill>
            </a:endParaRPr>
          </a:p>
          <a:p>
            <a:pPr algn="ctr"/>
            <a:endParaRPr lang="el-GR" sz="2600" b="1" dirty="0">
              <a:solidFill>
                <a:schemeClr val="folHlink"/>
              </a:solidFill>
            </a:endParaRPr>
          </a:p>
          <a:p>
            <a:pPr algn="ctr"/>
            <a:endParaRPr lang="el-GR" sz="2300" dirty="0">
              <a:solidFill>
                <a:schemeClr val="folHlink"/>
              </a:solidFill>
            </a:endParaRPr>
          </a:p>
        </p:txBody>
      </p:sp>
      <p:sp>
        <p:nvSpPr>
          <p:cNvPr id="321541" name="Rectangle 5"/>
          <p:cNvSpPr>
            <a:spLocks noChangeArrowheads="1"/>
          </p:cNvSpPr>
          <p:nvPr/>
        </p:nvSpPr>
        <p:spPr bwMode="auto">
          <a:xfrm>
            <a:off x="3886200" y="457200"/>
            <a:ext cx="4857750" cy="48577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buFont typeface="Wingdings" charset="0"/>
              <a:buChar char="v"/>
            </a:pPr>
            <a:endParaRPr lang="el-GR" sz="2300" dirty="0">
              <a:solidFill>
                <a:schemeClr val="folHlink"/>
              </a:solidFill>
            </a:endParaRPr>
          </a:p>
          <a:p>
            <a:pPr algn="ctr"/>
            <a:r>
              <a:rPr lang="el-GR" sz="2400" b="1" dirty="0" smtClean="0">
                <a:solidFill>
                  <a:srgbClr val="FFFFFF"/>
                </a:solidFill>
                <a:latin typeface="Arial"/>
                <a:cs typeface="Arial"/>
              </a:rPr>
              <a:t>Δήλωση δέουσας επιμέλειας :</a:t>
            </a:r>
          </a:p>
          <a:p>
            <a:pPr algn="ctr"/>
            <a:endParaRPr lang="el-GR" sz="2400" b="1" dirty="0">
              <a:solidFill>
                <a:srgbClr val="FFFFFF"/>
              </a:solidFill>
              <a:latin typeface="Arial"/>
              <a:cs typeface="Arial"/>
            </a:endParaRPr>
          </a:p>
          <a:p>
            <a:pPr marL="342900" indent="-342900" algn="ctr">
              <a:buFont typeface="Wingdings" charset="2"/>
              <a:buChar char="u"/>
            </a:pPr>
            <a:r>
              <a:rPr lang="el-GR" sz="2400" b="1" dirty="0">
                <a:solidFill>
                  <a:srgbClr val="FFFF00"/>
                </a:solidFill>
                <a:latin typeface="Arial"/>
                <a:cs typeface="Arial"/>
              </a:rPr>
              <a:t>κ</a:t>
            </a:r>
            <a:r>
              <a:rPr lang="el-GR" sz="2400" b="1" dirty="0" smtClean="0">
                <a:solidFill>
                  <a:srgbClr val="FFFF00"/>
                </a:solidFill>
                <a:latin typeface="Arial"/>
                <a:cs typeface="Arial"/>
              </a:rPr>
              <a:t>ατά το στάδιο της </a:t>
            </a:r>
          </a:p>
          <a:p>
            <a:pPr algn="ctr"/>
            <a:r>
              <a:rPr lang="el-GR" sz="2400" b="1" dirty="0" smtClean="0">
                <a:solidFill>
                  <a:srgbClr val="FFFF00"/>
                </a:solidFill>
                <a:latin typeface="Arial"/>
                <a:cs typeface="Arial"/>
              </a:rPr>
              <a:t>χρηματοδότησης της έρευνας</a:t>
            </a:r>
          </a:p>
          <a:p>
            <a:pPr algn="ctr"/>
            <a:endParaRPr lang="el-GR" sz="2400" b="1" dirty="0">
              <a:solidFill>
                <a:srgbClr val="FFFFFF"/>
              </a:solidFill>
              <a:latin typeface="Arial"/>
              <a:cs typeface="Arial"/>
            </a:endParaRPr>
          </a:p>
          <a:p>
            <a:pPr algn="ctr"/>
            <a:r>
              <a:rPr lang="el-GR" sz="2400" b="1" dirty="0" smtClean="0">
                <a:solidFill>
                  <a:srgbClr val="FFFFFF"/>
                </a:solidFill>
                <a:latin typeface="Arial"/>
                <a:cs typeface="Arial"/>
              </a:rPr>
              <a:t>&amp;</a:t>
            </a:r>
          </a:p>
          <a:p>
            <a:pPr algn="ctr"/>
            <a:endParaRPr lang="el-GR" sz="2400" b="1" dirty="0">
              <a:solidFill>
                <a:srgbClr val="FFFFFF"/>
              </a:solidFill>
              <a:latin typeface="Arial"/>
              <a:cs typeface="Arial"/>
            </a:endParaRPr>
          </a:p>
          <a:p>
            <a:pPr marL="342900" indent="-342900" algn="ctr">
              <a:buFont typeface="Wingdings" charset="2"/>
              <a:buChar char="u"/>
            </a:pPr>
            <a:r>
              <a:rPr lang="el-GR" sz="2400" b="1" dirty="0">
                <a:solidFill>
                  <a:srgbClr val="FFFF00"/>
                </a:solidFill>
                <a:latin typeface="Arial"/>
                <a:cs typeface="Arial"/>
              </a:rPr>
              <a:t>κ</a:t>
            </a:r>
            <a:r>
              <a:rPr lang="el-GR" sz="2400" b="1" dirty="0" smtClean="0">
                <a:solidFill>
                  <a:srgbClr val="FFFF00"/>
                </a:solidFill>
                <a:latin typeface="Arial"/>
                <a:cs typeface="Arial"/>
              </a:rPr>
              <a:t>ατά το στάδιο της τελικής</a:t>
            </a:r>
          </a:p>
          <a:p>
            <a:pPr algn="ctr"/>
            <a:r>
              <a:rPr lang="el-GR" sz="2400" b="1" dirty="0">
                <a:solidFill>
                  <a:srgbClr val="FFFF00"/>
                </a:solidFill>
                <a:latin typeface="Arial"/>
                <a:cs typeface="Arial"/>
              </a:rPr>
              <a:t>α</a:t>
            </a:r>
            <a:r>
              <a:rPr lang="el-GR" sz="2400" b="1" dirty="0" smtClean="0">
                <a:solidFill>
                  <a:srgbClr val="FFFF00"/>
                </a:solidFill>
                <a:latin typeface="Arial"/>
                <a:cs typeface="Arial"/>
              </a:rPr>
              <a:t>νάπτυξης ενός προϊόντος</a:t>
            </a:r>
          </a:p>
          <a:p>
            <a:pPr algn="ctr"/>
            <a:endParaRPr lang="el-GR" sz="2400" b="1" dirty="0">
              <a:solidFill>
                <a:srgbClr val="FFFF00"/>
              </a:solidFill>
              <a:latin typeface="Arial"/>
              <a:cs typeface="Arial"/>
            </a:endParaRPr>
          </a:p>
          <a:p>
            <a:pPr algn="ctr"/>
            <a:endParaRPr lang="el-GR" sz="2300" dirty="0">
              <a:solidFill>
                <a:schemeClr val="folHlink"/>
              </a:solidFill>
              <a:latin typeface="Arial"/>
              <a:cs typeface="Arial"/>
            </a:endParaRPr>
          </a:p>
          <a:p>
            <a:pPr algn="ctr">
              <a:buFont typeface="Wingdings" charset="0"/>
              <a:buChar char="v"/>
            </a:pPr>
            <a:endParaRPr lang="el-GR" sz="2300" dirty="0">
              <a:solidFill>
                <a:schemeClr val="folHlink"/>
              </a:solidFill>
              <a:latin typeface="Arial"/>
              <a:cs typeface="Arial"/>
            </a:endParaRPr>
          </a:p>
        </p:txBody>
      </p:sp>
      <p:sp>
        <p:nvSpPr>
          <p:cNvPr id="41989" name="AutoShape 6"/>
          <p:cNvSpPr>
            <a:spLocks noChangeArrowheads="1"/>
          </p:cNvSpPr>
          <p:nvPr/>
        </p:nvSpPr>
        <p:spPr bwMode="auto">
          <a:xfrm>
            <a:off x="2667000" y="2286000"/>
            <a:ext cx="1295400" cy="647700"/>
          </a:xfrm>
          <a:prstGeom prst="chevron">
            <a:avLst>
              <a:gd name="adj" fmla="val 50000"/>
            </a:avLst>
          </a:prstGeom>
          <a:gradFill rotWithShape="1">
            <a:gsLst>
              <a:gs pos="0">
                <a:srgbClr val="FF00FF"/>
              </a:gs>
              <a:gs pos="50000">
                <a:srgbClr val="760076"/>
              </a:gs>
              <a:gs pos="100000">
                <a:srgbClr val="FF00FF"/>
              </a:gs>
            </a:gsLst>
            <a:lin ang="5400000" scaled="1"/>
          </a:gradFill>
          <a:ln w="9525">
            <a:solidFill>
              <a:schemeClr val="tx1"/>
            </a:solidFill>
            <a:miter lim="800000"/>
            <a:headEnd/>
            <a:tailEnd/>
          </a:ln>
        </p:spPr>
        <p:txBody>
          <a:bodyPr wrap="none" anchor="ctr"/>
          <a:lstStyle/>
          <a:p>
            <a:endParaRPr lang="en-US" sz="2300"/>
          </a:p>
        </p:txBody>
      </p:sp>
      <p:sp>
        <p:nvSpPr>
          <p:cNvPr id="2" name="Rounded Rectangle 1"/>
          <p:cNvSpPr/>
          <p:nvPr/>
        </p:nvSpPr>
        <p:spPr>
          <a:xfrm>
            <a:off x="457200" y="5486400"/>
            <a:ext cx="80772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b="1" dirty="0" smtClean="0">
                <a:solidFill>
                  <a:schemeClr val="bg1"/>
                </a:solidFill>
                <a:latin typeface="Arial"/>
                <a:cs typeface="Arial"/>
              </a:rPr>
              <a:t>Οι χρ</a:t>
            </a:r>
            <a:r>
              <a:rPr lang="el-GR" b="1" dirty="0" smtClean="0">
                <a:solidFill>
                  <a:schemeClr val="bg1"/>
                </a:solidFill>
                <a:latin typeface="Arial"/>
                <a:cs typeface="Arial"/>
              </a:rPr>
              <a:t>ήστες φυλάσουν τις πληροφορίες πρόσβασης και κατανομής για </a:t>
            </a:r>
            <a:r>
              <a:rPr lang="el-GR" b="1" dirty="0" smtClean="0">
                <a:solidFill>
                  <a:srgbClr val="FFFF00"/>
                </a:solidFill>
                <a:latin typeface="Arial"/>
                <a:cs typeface="Arial"/>
              </a:rPr>
              <a:t>20 χρόνια </a:t>
            </a:r>
            <a:r>
              <a:rPr lang="el-GR" b="1" dirty="0" smtClean="0">
                <a:solidFill>
                  <a:schemeClr val="bg1"/>
                </a:solidFill>
                <a:latin typeface="Arial"/>
                <a:cs typeface="Arial"/>
              </a:rPr>
              <a:t>μετά από τη λήξη της περιόδου χρησιμοποίησης</a:t>
            </a:r>
            <a:endParaRPr lang="en-US" b="1" dirty="0">
              <a:solidFill>
                <a:schemeClr val="bg1"/>
              </a:solidFill>
              <a:latin typeface="Arial"/>
              <a:cs typeface="Arial"/>
            </a:endParaRPr>
          </a:p>
        </p:txBody>
      </p:sp>
    </p:spTree>
    <p:extLst>
      <p:ext uri="{BB962C8B-B14F-4D97-AF65-F5344CB8AC3E}">
        <p14:creationId xmlns:p14="http://schemas.microsoft.com/office/powerpoint/2010/main" val="7941944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547"/>
            <a:ext cx="7945437" cy="685800"/>
          </a:xfrm>
        </p:spPr>
        <p:txBody>
          <a:bodyPr/>
          <a:lstStyle/>
          <a:p>
            <a:r>
              <a:rPr lang="el-GR" sz="2500" b="1" dirty="0" smtClean="0">
                <a:latin typeface="Arial"/>
                <a:cs typeface="Arial"/>
              </a:rPr>
              <a:t>ΠΕΔΙΟ ΕΦΑΡΜΟΓΗΣ ΤΟΥ ΚΑΝΟΝΙΣΜΟΥ</a:t>
            </a:r>
            <a:endParaRPr lang="en-US" sz="2500" b="1" dirty="0">
              <a:latin typeface="Arial"/>
              <a:cs typeface="Arial"/>
            </a:endParaRPr>
          </a:p>
        </p:txBody>
      </p:sp>
      <p:sp>
        <p:nvSpPr>
          <p:cNvPr id="3" name="Content Placeholder 2"/>
          <p:cNvSpPr>
            <a:spLocks noGrp="1"/>
          </p:cNvSpPr>
          <p:nvPr>
            <p:ph idx="1"/>
          </p:nvPr>
        </p:nvSpPr>
        <p:spPr>
          <a:xfrm>
            <a:off x="304800" y="685800"/>
            <a:ext cx="8534400" cy="5715000"/>
          </a:xfrm>
        </p:spPr>
        <p:txBody>
          <a:bodyPr>
            <a:normAutofit/>
          </a:bodyPr>
          <a:lstStyle/>
          <a:p>
            <a:pPr>
              <a:buFont typeface="Wingdings" charset="2"/>
              <a:buChar char="u"/>
            </a:pPr>
            <a:r>
              <a:rPr lang="el-GR" b="1" dirty="0" smtClean="0">
                <a:solidFill>
                  <a:srgbClr val="FFFF00"/>
                </a:solidFill>
                <a:latin typeface="Arial"/>
                <a:cs typeface="Arial"/>
              </a:rPr>
              <a:t>Γεωγραφικό πεδίο εφαρμογής </a:t>
            </a:r>
            <a:r>
              <a:rPr lang="mr-IN" b="1" dirty="0" smtClean="0">
                <a:solidFill>
                  <a:srgbClr val="FFFF00"/>
                </a:solidFill>
                <a:latin typeface="Arial"/>
                <a:cs typeface="Arial"/>
              </a:rPr>
              <a:t>–</a:t>
            </a:r>
            <a:r>
              <a:rPr lang="el-GR" b="1" dirty="0" smtClean="0">
                <a:solidFill>
                  <a:srgbClr val="FFFF00"/>
                </a:solidFill>
                <a:latin typeface="Arial"/>
                <a:cs typeface="Arial"/>
              </a:rPr>
              <a:t> Η προέλευση των γπ</a:t>
            </a:r>
          </a:p>
          <a:p>
            <a:pPr lvl="1">
              <a:buFont typeface="Wingdings" charset="2"/>
              <a:buChar char="u"/>
            </a:pPr>
            <a:r>
              <a:rPr lang="el-GR" b="1" dirty="0" smtClean="0">
                <a:effectLst/>
                <a:latin typeface="Arial"/>
                <a:cs typeface="Arial"/>
              </a:rPr>
              <a:t>Άσκηση από το κράτος </a:t>
            </a:r>
            <a:r>
              <a:rPr lang="el-GR" b="1" dirty="0" smtClean="0">
                <a:effectLst/>
                <a:latin typeface="Arial"/>
                <a:cs typeface="Arial"/>
              </a:rPr>
              <a:t>κυριαρχικ</a:t>
            </a:r>
            <a:r>
              <a:rPr lang="el-GR" b="1" dirty="0" smtClean="0">
                <a:effectLst/>
                <a:latin typeface="Arial"/>
                <a:cs typeface="Arial"/>
              </a:rPr>
              <a:t>ών</a:t>
            </a:r>
            <a:r>
              <a:rPr lang="el-GR" b="1" dirty="0" smtClean="0">
                <a:effectLst/>
                <a:latin typeface="Arial"/>
                <a:cs typeface="Arial"/>
              </a:rPr>
              <a:t>́ δικαιωμ</a:t>
            </a:r>
            <a:r>
              <a:rPr lang="el-GR" b="1" dirty="0" smtClean="0">
                <a:effectLst/>
                <a:latin typeface="Arial"/>
                <a:cs typeface="Arial"/>
              </a:rPr>
              <a:t>ά</a:t>
            </a:r>
            <a:r>
              <a:rPr lang="el-GR" b="1" dirty="0" smtClean="0">
                <a:effectLst/>
                <a:latin typeface="Arial"/>
                <a:cs typeface="Arial"/>
              </a:rPr>
              <a:t>των </a:t>
            </a:r>
            <a:r>
              <a:rPr lang="el-GR" b="1" dirty="0">
                <a:effectLst/>
                <a:latin typeface="Arial"/>
                <a:cs typeface="Arial"/>
              </a:rPr>
              <a:t>στους γενετικούς πόρους </a:t>
            </a:r>
            <a:r>
              <a:rPr lang="el-GR" b="1" dirty="0" smtClean="0">
                <a:effectLst/>
                <a:latin typeface="Arial"/>
                <a:cs typeface="Arial"/>
              </a:rPr>
              <a:t>του.</a:t>
            </a:r>
          </a:p>
          <a:p>
            <a:pPr lvl="1">
              <a:buFont typeface="Wingdings" charset="2"/>
              <a:buChar char="u"/>
            </a:pPr>
            <a:r>
              <a:rPr lang="el-GR" b="1" dirty="0" smtClean="0">
                <a:effectLst/>
                <a:latin typeface="Arial"/>
                <a:cs typeface="Arial"/>
              </a:rPr>
              <a:t> </a:t>
            </a:r>
            <a:r>
              <a:rPr lang="el-GR" b="1" dirty="0" smtClean="0">
                <a:effectLst/>
                <a:latin typeface="Arial"/>
                <a:cs typeface="Arial"/>
              </a:rPr>
              <a:t>ΑΡΑ </a:t>
            </a:r>
            <a:r>
              <a:rPr lang="el-GR" b="1" dirty="0">
                <a:effectLst/>
                <a:latin typeface="Arial"/>
                <a:cs typeface="Arial"/>
              </a:rPr>
              <a:t>ο </a:t>
            </a:r>
            <a:r>
              <a:rPr lang="el-GR" b="1" dirty="0">
                <a:solidFill>
                  <a:srgbClr val="FFFF00"/>
                </a:solidFill>
                <a:effectLst/>
                <a:latin typeface="Arial"/>
                <a:cs typeface="Arial"/>
              </a:rPr>
              <a:t>κανονισμός δεν εφαρμόζεται </a:t>
            </a:r>
            <a:r>
              <a:rPr lang="el-GR" b="1" dirty="0">
                <a:effectLst/>
                <a:latin typeface="Arial"/>
                <a:cs typeface="Arial"/>
              </a:rPr>
              <a:t>στους γενετικούς πόρους που προέρχονται από περιοχές πέραν της εθνικής δικαιοδοσίας </a:t>
            </a:r>
            <a:endParaRPr lang="el-GR" b="1" dirty="0">
              <a:latin typeface="Arial"/>
              <a:cs typeface="Arial"/>
            </a:endParaRPr>
          </a:p>
          <a:p>
            <a:pPr>
              <a:buFont typeface="Wingdings" charset="2"/>
              <a:buChar char="u"/>
            </a:pPr>
            <a:r>
              <a:rPr lang="el-GR" b="1" dirty="0">
                <a:solidFill>
                  <a:srgbClr val="FFFF00"/>
                </a:solidFill>
                <a:effectLst/>
                <a:latin typeface="Arial"/>
                <a:cs typeface="Arial"/>
              </a:rPr>
              <a:t>Οι χώρες-πάροχοι πρέπει να έχουν </a:t>
            </a:r>
            <a:r>
              <a:rPr lang="el-GR" b="1" dirty="0" smtClean="0">
                <a:solidFill>
                  <a:srgbClr val="FFFF00"/>
                </a:solidFill>
                <a:effectLst/>
                <a:latin typeface="Arial"/>
                <a:cs typeface="Arial"/>
              </a:rPr>
              <a:t>κυρώσει </a:t>
            </a:r>
            <a:r>
              <a:rPr lang="el-GR" b="1" dirty="0">
                <a:solidFill>
                  <a:srgbClr val="FFFF00"/>
                </a:solidFill>
                <a:effectLst/>
                <a:latin typeface="Arial"/>
                <a:cs typeface="Arial"/>
              </a:rPr>
              <a:t>το πρωτόκολλο και να έχουν θεσπίσει μέτρα πρόσβασης σε γενετικούς πόρους </a:t>
            </a:r>
            <a:r>
              <a:rPr lang="el-GR" b="1" dirty="0" smtClean="0">
                <a:effectLst/>
                <a:latin typeface="Arial"/>
                <a:cs typeface="Arial"/>
              </a:rPr>
              <a:t> </a:t>
            </a:r>
            <a:endParaRPr lang="el-GR" b="1" dirty="0" smtClean="0">
              <a:effectLst/>
              <a:latin typeface="Arial"/>
              <a:cs typeface="Arial"/>
            </a:endParaRPr>
          </a:p>
          <a:p>
            <a:pPr lvl="1">
              <a:buFont typeface="Wingdings" charset="2"/>
              <a:buChar char="u"/>
            </a:pPr>
            <a:r>
              <a:rPr lang="el-GR" b="1" dirty="0">
                <a:effectLst/>
                <a:latin typeface="Arial"/>
                <a:cs typeface="Arial"/>
              </a:rPr>
              <a:t>Ο κανονισμός εφαρμόζεται μόνον στους γενετικούς πόρους από χώρες-παρόχους οι οποίες έχουν </a:t>
            </a:r>
            <a:r>
              <a:rPr lang="el-GR" b="1" dirty="0" smtClean="0">
                <a:effectLst/>
                <a:latin typeface="Arial"/>
                <a:cs typeface="Arial"/>
              </a:rPr>
              <a:t>κυρώσει </a:t>
            </a:r>
            <a:r>
              <a:rPr lang="el-GR" b="1" dirty="0">
                <a:effectLst/>
                <a:latin typeface="Arial"/>
                <a:cs typeface="Arial"/>
              </a:rPr>
              <a:t>το πρωτόκολλο της Ναγκόγια και έχουν καθιερώσει εφαρμόσιμα μέτρα πρόσβασης </a:t>
            </a:r>
            <a:endParaRPr lang="el-GR" b="1" dirty="0">
              <a:latin typeface="Arial"/>
              <a:cs typeface="Arial"/>
            </a:endParaRPr>
          </a:p>
          <a:p>
            <a:pPr>
              <a:buFont typeface="Wingdings" charset="2"/>
              <a:buChar char="u"/>
            </a:pPr>
            <a:endParaRPr lang="el-GR" b="1" dirty="0">
              <a:latin typeface="Arial"/>
              <a:cs typeface="Arial"/>
            </a:endParaRPr>
          </a:p>
          <a:p>
            <a:pPr lvl="1">
              <a:buFont typeface="Wingdings" charset="2"/>
              <a:buChar char="u"/>
            </a:pPr>
            <a:endParaRPr lang="en-US" dirty="0">
              <a:latin typeface="Arial"/>
              <a:cs typeface="Arial"/>
            </a:endParaRPr>
          </a:p>
        </p:txBody>
      </p:sp>
    </p:spTree>
    <p:extLst>
      <p:ext uri="{BB962C8B-B14F-4D97-AF65-F5344CB8AC3E}">
        <p14:creationId xmlns:p14="http://schemas.microsoft.com/office/powerpoint/2010/main" val="29163694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547"/>
            <a:ext cx="7945437" cy="685800"/>
          </a:xfrm>
        </p:spPr>
        <p:txBody>
          <a:bodyPr/>
          <a:lstStyle/>
          <a:p>
            <a:r>
              <a:rPr lang="el-GR" sz="2500" b="1" dirty="0" smtClean="0">
                <a:latin typeface="Arial"/>
                <a:cs typeface="Arial"/>
              </a:rPr>
              <a:t> </a:t>
            </a:r>
            <a:endParaRPr lang="en-US" sz="2500" b="1" dirty="0">
              <a:latin typeface="Arial"/>
              <a:cs typeface="Arial"/>
            </a:endParaRPr>
          </a:p>
        </p:txBody>
      </p:sp>
      <p:sp>
        <p:nvSpPr>
          <p:cNvPr id="3" name="Content Placeholder 2"/>
          <p:cNvSpPr>
            <a:spLocks noGrp="1"/>
          </p:cNvSpPr>
          <p:nvPr>
            <p:ph idx="1"/>
          </p:nvPr>
        </p:nvSpPr>
        <p:spPr>
          <a:xfrm>
            <a:off x="381000" y="304800"/>
            <a:ext cx="8458200" cy="6096000"/>
          </a:xfrm>
        </p:spPr>
        <p:txBody>
          <a:bodyPr>
            <a:normAutofit/>
          </a:bodyPr>
          <a:lstStyle/>
          <a:p>
            <a:pPr>
              <a:buFont typeface="Wingdings" charset="2"/>
              <a:buChar char="u"/>
            </a:pPr>
            <a:r>
              <a:rPr lang="el-GR" sz="2300" b="1" dirty="0">
                <a:solidFill>
                  <a:srgbClr val="FFFF00"/>
                </a:solidFill>
                <a:effectLst/>
                <a:latin typeface="Arial"/>
                <a:cs typeface="Arial"/>
              </a:rPr>
              <a:t>Χρονικό πεδίο εφαρμογής</a:t>
            </a:r>
            <a:r>
              <a:rPr lang="el-GR" sz="2300" b="1" dirty="0">
                <a:effectLst/>
                <a:latin typeface="Arial"/>
                <a:cs typeface="Arial"/>
              </a:rPr>
              <a:t>: </a:t>
            </a:r>
            <a:r>
              <a:rPr lang="el-GR" sz="2300" b="1" dirty="0" smtClean="0">
                <a:effectLst/>
                <a:latin typeface="Arial"/>
                <a:cs typeface="Arial"/>
              </a:rPr>
              <a:t> </a:t>
            </a:r>
          </a:p>
          <a:p>
            <a:pPr>
              <a:buFont typeface="Wingdings" charset="2"/>
              <a:buChar char="u"/>
            </a:pPr>
            <a:endParaRPr lang="el-GR" sz="2300" b="1" dirty="0">
              <a:latin typeface="Arial"/>
              <a:cs typeface="Arial"/>
            </a:endParaRPr>
          </a:p>
          <a:p>
            <a:pPr lvl="1">
              <a:buFont typeface="Wingdings" charset="2"/>
              <a:buChar char="u"/>
            </a:pPr>
            <a:r>
              <a:rPr lang="el-GR" sz="2100" b="1" dirty="0">
                <a:effectLst/>
                <a:latin typeface="Arial"/>
                <a:cs typeface="Arial"/>
              </a:rPr>
              <a:t>Ο κανονισμός ΠΚΟ της ΕΕ ισχύει από τις </a:t>
            </a:r>
            <a:r>
              <a:rPr lang="el-GR" sz="2100" b="1" dirty="0">
                <a:solidFill>
                  <a:srgbClr val="FFFF00"/>
                </a:solidFill>
                <a:effectLst/>
                <a:latin typeface="Arial"/>
                <a:cs typeface="Arial"/>
              </a:rPr>
              <a:t>12 Οκτωβρίου 2014</a:t>
            </a:r>
            <a:r>
              <a:rPr lang="el-GR" sz="2100" b="1" dirty="0">
                <a:effectLst/>
                <a:latin typeface="Arial"/>
                <a:cs typeface="Arial"/>
              </a:rPr>
              <a:t>, ημερομηνία κατά την οποία το πρωτόκολλο της Ναγκόγια τέθηκε σε ισχύ για την Ένωση. </a:t>
            </a:r>
            <a:endParaRPr lang="el-GR" sz="2100" b="1" dirty="0" smtClean="0">
              <a:effectLst/>
              <a:latin typeface="Arial"/>
              <a:cs typeface="Arial"/>
            </a:endParaRPr>
          </a:p>
          <a:p>
            <a:pPr lvl="1">
              <a:buFont typeface="Wingdings" charset="2"/>
              <a:buChar char="u"/>
            </a:pPr>
            <a:r>
              <a:rPr lang="el-GR" sz="2100" b="1" dirty="0" smtClean="0">
                <a:effectLst/>
                <a:latin typeface="Arial"/>
                <a:cs typeface="Arial"/>
              </a:rPr>
              <a:t>Οι </a:t>
            </a:r>
            <a:r>
              <a:rPr lang="el-GR" sz="2100" b="1" dirty="0">
                <a:effectLst/>
                <a:latin typeface="Arial"/>
                <a:cs typeface="Arial"/>
              </a:rPr>
              <a:t>γενετικοί πόροι για τους οποίους δόθηκε πρόσβαση πριν από την ημερομηνία αυτή δεν εμπίπτουν στο πεδίο εφαρμογής του κανονισμού, ακόμη και εάν η χρησιμοποίησή τους έλαβε χώρα μετά τις 12 Οκτωβρίου 2014 </a:t>
            </a:r>
            <a:r>
              <a:rPr lang="el-GR" sz="2100" b="1" dirty="0" smtClean="0">
                <a:effectLst/>
                <a:latin typeface="Arial"/>
                <a:cs typeface="Arial"/>
              </a:rPr>
              <a:t> (άρθρο </a:t>
            </a:r>
            <a:r>
              <a:rPr lang="el-GR" sz="2100" b="1" dirty="0">
                <a:effectLst/>
                <a:latin typeface="Arial"/>
                <a:cs typeface="Arial"/>
              </a:rPr>
              <a:t>2 παράγραφος 1 του κανονισμού)</a:t>
            </a:r>
            <a:r>
              <a:rPr lang="el-GR" sz="2100" b="1" dirty="0" smtClean="0">
                <a:effectLst/>
                <a:latin typeface="Arial"/>
                <a:cs typeface="Arial"/>
              </a:rPr>
              <a:t>.</a:t>
            </a:r>
          </a:p>
          <a:p>
            <a:pPr lvl="1">
              <a:buFont typeface="Wingdings" charset="2"/>
              <a:buChar char="u"/>
            </a:pPr>
            <a:r>
              <a:rPr lang="el-GR" sz="2100" b="1" dirty="0" smtClean="0">
                <a:solidFill>
                  <a:srgbClr val="FFFF00"/>
                </a:solidFill>
                <a:effectLst/>
                <a:latin typeface="Arial"/>
                <a:cs typeface="Arial"/>
              </a:rPr>
              <a:t> </a:t>
            </a:r>
            <a:r>
              <a:rPr lang="el-GR" sz="2100" b="1" dirty="0" smtClean="0">
                <a:solidFill>
                  <a:srgbClr val="FFFF00"/>
                </a:solidFill>
                <a:effectLst/>
                <a:latin typeface="Arial"/>
                <a:cs typeface="Arial"/>
              </a:rPr>
              <a:t>ΕΠΟΜΕΝΩΣ</a:t>
            </a:r>
            <a:r>
              <a:rPr lang="el-GR" sz="2100" b="1" dirty="0" smtClean="0">
                <a:effectLst/>
                <a:latin typeface="Arial"/>
                <a:cs typeface="Arial"/>
              </a:rPr>
              <a:t>, </a:t>
            </a:r>
            <a:r>
              <a:rPr lang="el-GR" sz="2100" b="1" dirty="0">
                <a:effectLst/>
                <a:latin typeface="Arial"/>
                <a:cs typeface="Arial"/>
              </a:rPr>
              <a:t>ο κανονισμός εφαρμόζεται μόνον στους γενετικούς πόρους για τους οποίους δόθηκε πρόσβαση από τις 12 Οκτωβρίου 2014. </a:t>
            </a:r>
            <a:endParaRPr lang="el-GR" sz="2100" b="1" dirty="0" smtClean="0">
              <a:effectLst/>
              <a:latin typeface="Arial"/>
              <a:cs typeface="Arial"/>
            </a:endParaRPr>
          </a:p>
          <a:p>
            <a:pPr lvl="1">
              <a:buFont typeface="Wingdings" charset="2"/>
              <a:buChar char="u"/>
            </a:pPr>
            <a:r>
              <a:rPr lang="el-GR" sz="2100" b="1" dirty="0" smtClean="0">
                <a:solidFill>
                  <a:srgbClr val="FFFF00"/>
                </a:solidFill>
                <a:effectLst/>
                <a:latin typeface="Arial"/>
                <a:cs typeface="Arial"/>
              </a:rPr>
              <a:t>Δεν προβλέπεται αναδρομική εφαρμογή του</a:t>
            </a:r>
            <a:r>
              <a:rPr lang="el-GR" sz="2100" b="1" dirty="0" smtClean="0">
                <a:effectLst/>
                <a:latin typeface="Arial"/>
                <a:cs typeface="Arial"/>
              </a:rPr>
              <a:t>.</a:t>
            </a:r>
            <a:endParaRPr lang="el-GR" sz="2100" b="1" dirty="0">
              <a:latin typeface="Arial"/>
              <a:cs typeface="Arial"/>
            </a:endParaRPr>
          </a:p>
          <a:p>
            <a:pPr>
              <a:buFont typeface="Wingdings" charset="2"/>
              <a:buChar char="u"/>
            </a:pPr>
            <a:endParaRPr lang="el-GR" b="1" dirty="0">
              <a:latin typeface="Arial"/>
              <a:cs typeface="Arial"/>
            </a:endParaRPr>
          </a:p>
          <a:p>
            <a:pPr lvl="1">
              <a:buFont typeface="Wingdings" charset="2"/>
              <a:buChar char="u"/>
            </a:pPr>
            <a:endParaRPr lang="en-US" dirty="0">
              <a:latin typeface="Arial"/>
              <a:cs typeface="Arial"/>
            </a:endParaRPr>
          </a:p>
        </p:txBody>
      </p:sp>
    </p:spTree>
    <p:extLst>
      <p:ext uri="{BB962C8B-B14F-4D97-AF65-F5344CB8AC3E}">
        <p14:creationId xmlns:p14="http://schemas.microsoft.com/office/powerpoint/2010/main" val="2028591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547"/>
            <a:ext cx="7945437" cy="685800"/>
          </a:xfrm>
        </p:spPr>
        <p:txBody>
          <a:bodyPr/>
          <a:lstStyle/>
          <a:p>
            <a:r>
              <a:rPr lang="el-GR" sz="2500" b="1" dirty="0" smtClean="0">
                <a:latin typeface="Arial"/>
                <a:cs typeface="Arial"/>
              </a:rPr>
              <a:t> </a:t>
            </a:r>
            <a:endParaRPr lang="en-US" sz="2500" b="1" dirty="0">
              <a:latin typeface="Arial"/>
              <a:cs typeface="Arial"/>
            </a:endParaRPr>
          </a:p>
        </p:txBody>
      </p:sp>
      <p:sp>
        <p:nvSpPr>
          <p:cNvPr id="3" name="Content Placeholder 2"/>
          <p:cNvSpPr>
            <a:spLocks noGrp="1"/>
          </p:cNvSpPr>
          <p:nvPr>
            <p:ph idx="1"/>
          </p:nvPr>
        </p:nvSpPr>
        <p:spPr>
          <a:xfrm>
            <a:off x="0" y="457200"/>
            <a:ext cx="8991600" cy="6553200"/>
          </a:xfrm>
        </p:spPr>
        <p:txBody>
          <a:bodyPr>
            <a:normAutofit/>
          </a:bodyPr>
          <a:lstStyle/>
          <a:p>
            <a:pPr>
              <a:buFont typeface="Wingdings" charset="2"/>
              <a:buChar char="u"/>
            </a:pPr>
            <a:r>
              <a:rPr lang="el-GR" sz="1900" b="1" dirty="0" smtClean="0">
                <a:solidFill>
                  <a:srgbClr val="FFFF00"/>
                </a:solidFill>
                <a:effectLst/>
                <a:latin typeface="Arial"/>
                <a:cs typeface="Arial"/>
              </a:rPr>
              <a:t> </a:t>
            </a:r>
            <a:r>
              <a:rPr lang="el-GR" sz="2500" b="1" dirty="0" smtClean="0">
                <a:solidFill>
                  <a:srgbClr val="FFFFFF"/>
                </a:solidFill>
                <a:effectLst/>
                <a:latin typeface="Arial"/>
                <a:cs typeface="Arial"/>
              </a:rPr>
              <a:t>ΕΞΑΙΡΕΣΕΙΣ ΑΠΟ ΤΟ ΠΕΔΙΟ ΕΦΑΡΜΟΓΗΣ</a:t>
            </a:r>
            <a:endParaRPr lang="el-GR" sz="2500" b="1" dirty="0">
              <a:solidFill>
                <a:srgbClr val="FFFFFF"/>
              </a:solidFill>
              <a:effectLst/>
              <a:latin typeface="Arial"/>
              <a:cs typeface="Arial"/>
            </a:endParaRPr>
          </a:p>
          <a:p>
            <a:pPr>
              <a:buFont typeface="Wingdings" charset="2"/>
              <a:buChar char="u"/>
            </a:pPr>
            <a:r>
              <a:rPr lang="el-GR" sz="1900" b="1" dirty="0" smtClean="0">
                <a:solidFill>
                  <a:srgbClr val="FFFF00"/>
                </a:solidFill>
                <a:effectLst/>
                <a:latin typeface="Arial"/>
                <a:cs typeface="Arial"/>
              </a:rPr>
              <a:t>Οι </a:t>
            </a:r>
            <a:r>
              <a:rPr lang="el-GR" sz="1900" b="1" dirty="0">
                <a:solidFill>
                  <a:srgbClr val="FFFF00"/>
                </a:solidFill>
                <a:effectLst/>
                <a:latin typeface="Arial"/>
                <a:cs typeface="Arial"/>
              </a:rPr>
              <a:t>ανθρώπινοι γενετικοί πόροι </a:t>
            </a:r>
            <a:r>
              <a:rPr lang="el-GR" sz="1900" b="1" dirty="0" smtClean="0">
                <a:effectLst/>
                <a:latin typeface="Arial"/>
                <a:cs typeface="Arial"/>
              </a:rPr>
              <a:t> </a:t>
            </a:r>
            <a:endParaRPr lang="el-GR" sz="1900" b="1" dirty="0" smtClean="0">
              <a:effectLst/>
              <a:latin typeface="Arial"/>
              <a:cs typeface="Arial"/>
            </a:endParaRPr>
          </a:p>
          <a:p>
            <a:pPr>
              <a:buFont typeface="Wingdings" charset="2"/>
              <a:buChar char="u"/>
            </a:pPr>
            <a:r>
              <a:rPr lang="el-GR" sz="1900" b="1" dirty="0">
                <a:solidFill>
                  <a:srgbClr val="FFFF00"/>
                </a:solidFill>
                <a:effectLst/>
                <a:latin typeface="Arial"/>
                <a:cs typeface="Arial"/>
              </a:rPr>
              <a:t>Το εμπόριο και οι ανταλλαγές γενετικών πόρων ως βασικών προϊόντων </a:t>
            </a:r>
            <a:r>
              <a:rPr lang="el-GR" sz="1900" b="1" dirty="0">
                <a:effectLst/>
                <a:latin typeface="Arial"/>
                <a:cs typeface="Arial"/>
              </a:rPr>
              <a:t>(π.χ. γεωργικά, αλιευτικά ή δασοκομικά προϊόντα, είτε για άμεση κατανάλωση είτε ως συστατικά, π.χ. σε τρόφιμα και ποτά)</a:t>
            </a:r>
            <a:r>
              <a:rPr lang="el-GR" sz="1900" b="1" dirty="0">
                <a:solidFill>
                  <a:srgbClr val="FFFF00"/>
                </a:solidFill>
                <a:effectLst/>
                <a:latin typeface="Arial"/>
                <a:cs typeface="Arial"/>
              </a:rPr>
              <a:t> </a:t>
            </a:r>
            <a:r>
              <a:rPr lang="el-GR" sz="1900" b="1" dirty="0" smtClean="0">
                <a:solidFill>
                  <a:srgbClr val="FFFF00"/>
                </a:solidFill>
                <a:effectLst/>
                <a:latin typeface="Arial"/>
                <a:cs typeface="Arial"/>
              </a:rPr>
              <a:t> </a:t>
            </a:r>
            <a:endParaRPr lang="el-GR" sz="1900" b="1" dirty="0" smtClean="0">
              <a:effectLst/>
              <a:latin typeface="Arial"/>
              <a:cs typeface="Arial"/>
            </a:endParaRPr>
          </a:p>
          <a:p>
            <a:pPr>
              <a:buFont typeface="Wingdings" charset="2"/>
              <a:buChar char="u"/>
            </a:pPr>
            <a:endParaRPr lang="el-GR" sz="1900" b="1" dirty="0" smtClean="0">
              <a:effectLst/>
              <a:latin typeface="Arial"/>
              <a:cs typeface="Arial"/>
            </a:endParaRPr>
          </a:p>
          <a:p>
            <a:pPr>
              <a:buFont typeface="Wingdings" charset="2"/>
              <a:buChar char="u"/>
            </a:pPr>
            <a:r>
              <a:rPr lang="el-GR" sz="1900" b="1" dirty="0" smtClean="0">
                <a:effectLst/>
                <a:latin typeface="Arial"/>
                <a:cs typeface="Arial"/>
              </a:rPr>
              <a:t>Το </a:t>
            </a:r>
            <a:r>
              <a:rPr lang="el-GR" sz="1900" b="1" dirty="0">
                <a:effectLst/>
                <a:latin typeface="Arial"/>
                <a:cs typeface="Arial"/>
              </a:rPr>
              <a:t>πρωτόκολλο δεν ρυθμίζει θέματα σχετικά με το εμπόριο, αλλά ισχύει μόνον για τη </a:t>
            </a:r>
            <a:r>
              <a:rPr lang="el-GR" sz="1900" b="1" i="1" dirty="0">
                <a:solidFill>
                  <a:srgbClr val="FFFF00"/>
                </a:solidFill>
                <a:effectLst/>
                <a:latin typeface="Arial"/>
                <a:cs typeface="Arial"/>
              </a:rPr>
              <a:t>χρησιμοποίηση </a:t>
            </a:r>
            <a:r>
              <a:rPr lang="el-GR" sz="1900" b="1" dirty="0">
                <a:effectLst/>
                <a:latin typeface="Arial"/>
                <a:cs typeface="Arial"/>
              </a:rPr>
              <a:t>των γενετικών πόρων. </a:t>
            </a:r>
            <a:endParaRPr lang="el-GR" sz="1900" b="1" dirty="0" smtClean="0">
              <a:effectLst/>
              <a:latin typeface="Arial"/>
              <a:cs typeface="Arial"/>
            </a:endParaRPr>
          </a:p>
          <a:p>
            <a:pPr>
              <a:buFont typeface="Wingdings" charset="2"/>
              <a:buChar char="u"/>
            </a:pPr>
            <a:r>
              <a:rPr lang="el-GR" sz="1900" b="1" dirty="0" smtClean="0">
                <a:effectLst/>
                <a:latin typeface="Arial"/>
                <a:cs typeface="Arial"/>
              </a:rPr>
              <a:t>Εφόσον </a:t>
            </a:r>
            <a:r>
              <a:rPr lang="el-GR" sz="1900" b="1" dirty="0">
                <a:effectLst/>
                <a:latin typeface="Arial"/>
                <a:cs typeface="Arial"/>
              </a:rPr>
              <a:t>δεν υπάρχει έρευνα και ανάπτυξη σχετικά με τους γενετικούς πόρους (και, ως εκ τούτου, ουδεμία χρησιμοποίηση κατά την έννοια του </a:t>
            </a:r>
            <a:r>
              <a:rPr lang="el-GR" sz="1900" b="1" dirty="0" smtClean="0">
                <a:effectLst/>
                <a:latin typeface="Arial"/>
                <a:cs typeface="Arial"/>
              </a:rPr>
              <a:t>πρωτοκόλλου), </a:t>
            </a:r>
            <a:r>
              <a:rPr lang="el-GR" sz="1900" b="1" dirty="0">
                <a:effectLst/>
                <a:latin typeface="Arial"/>
                <a:cs typeface="Arial"/>
              </a:rPr>
              <a:t>ο </a:t>
            </a:r>
            <a:r>
              <a:rPr lang="el-GR" sz="1900" b="1" dirty="0" smtClean="0">
                <a:effectLst/>
                <a:latin typeface="Arial"/>
                <a:cs typeface="Arial"/>
              </a:rPr>
              <a:t>κανονισμός δεν </a:t>
            </a:r>
            <a:r>
              <a:rPr lang="el-GR" sz="1900" b="1" dirty="0">
                <a:effectLst/>
                <a:latin typeface="Arial"/>
                <a:cs typeface="Arial"/>
              </a:rPr>
              <a:t>εφαρμόζεται. </a:t>
            </a:r>
            <a:endParaRPr lang="el-GR" sz="1900" b="1" dirty="0" smtClean="0">
              <a:effectLst/>
              <a:latin typeface="Arial"/>
              <a:cs typeface="Arial"/>
            </a:endParaRPr>
          </a:p>
          <a:p>
            <a:pPr>
              <a:buFont typeface="Wingdings" charset="2"/>
              <a:buChar char="u"/>
            </a:pPr>
            <a:endParaRPr lang="el-GR" sz="2500" b="1" dirty="0">
              <a:latin typeface="Arial"/>
              <a:cs typeface="Arial"/>
            </a:endParaRPr>
          </a:p>
          <a:p>
            <a:pPr>
              <a:buFont typeface="Wingdings" charset="2"/>
              <a:buChar char="u"/>
            </a:pPr>
            <a:endParaRPr lang="el-GR" sz="2000" b="1" dirty="0">
              <a:latin typeface="Arial"/>
              <a:cs typeface="Arial"/>
            </a:endParaRPr>
          </a:p>
          <a:p>
            <a:pPr>
              <a:buFont typeface="Wingdings" charset="2"/>
              <a:buChar char="u"/>
            </a:pPr>
            <a:endParaRPr lang="el-GR" sz="2000" b="1" dirty="0">
              <a:latin typeface="Arial"/>
              <a:cs typeface="Arial"/>
            </a:endParaRPr>
          </a:p>
          <a:p>
            <a:pPr>
              <a:buFont typeface="Wingdings" charset="2"/>
              <a:buChar char="u"/>
            </a:pPr>
            <a:endParaRPr lang="el-GR" sz="2100" b="1" dirty="0">
              <a:latin typeface="Arial"/>
              <a:cs typeface="Arial"/>
            </a:endParaRPr>
          </a:p>
          <a:p>
            <a:pPr>
              <a:buFont typeface="Wingdings" charset="2"/>
              <a:buChar char="u"/>
            </a:pPr>
            <a:endParaRPr lang="el-GR" b="1" dirty="0">
              <a:latin typeface="Arial"/>
              <a:cs typeface="Arial"/>
            </a:endParaRPr>
          </a:p>
          <a:p>
            <a:pPr lvl="1">
              <a:buFont typeface="Wingdings" charset="2"/>
              <a:buChar char="u"/>
            </a:pPr>
            <a:endParaRPr lang="en-US" dirty="0">
              <a:latin typeface="Arial"/>
              <a:cs typeface="Arial"/>
            </a:endParaRPr>
          </a:p>
        </p:txBody>
      </p:sp>
    </p:spTree>
    <p:extLst>
      <p:ext uri="{BB962C8B-B14F-4D97-AF65-F5344CB8AC3E}">
        <p14:creationId xmlns:p14="http://schemas.microsoft.com/office/powerpoint/2010/main" val="5541987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547"/>
            <a:ext cx="7945437" cy="685800"/>
          </a:xfrm>
        </p:spPr>
        <p:txBody>
          <a:bodyPr/>
          <a:lstStyle/>
          <a:p>
            <a:r>
              <a:rPr lang="el-GR" sz="2500" b="1" dirty="0" smtClean="0">
                <a:latin typeface="Arial"/>
                <a:cs typeface="Arial"/>
              </a:rPr>
              <a:t> </a:t>
            </a:r>
            <a:endParaRPr lang="en-US" sz="2500" b="1" dirty="0">
              <a:latin typeface="Arial"/>
              <a:cs typeface="Arial"/>
            </a:endParaRPr>
          </a:p>
        </p:txBody>
      </p:sp>
      <p:sp>
        <p:nvSpPr>
          <p:cNvPr id="3" name="Content Placeholder 2"/>
          <p:cNvSpPr>
            <a:spLocks noGrp="1"/>
          </p:cNvSpPr>
          <p:nvPr>
            <p:ph idx="1"/>
          </p:nvPr>
        </p:nvSpPr>
        <p:spPr>
          <a:xfrm>
            <a:off x="152400" y="609600"/>
            <a:ext cx="8839200" cy="6400800"/>
          </a:xfrm>
        </p:spPr>
        <p:txBody>
          <a:bodyPr>
            <a:normAutofit/>
          </a:bodyPr>
          <a:lstStyle/>
          <a:p>
            <a:pPr>
              <a:buFont typeface="Wingdings" charset="2"/>
              <a:buChar char="u"/>
            </a:pPr>
            <a:r>
              <a:rPr lang="el-GR" sz="2000" b="1" dirty="0" smtClean="0">
                <a:effectLst/>
                <a:latin typeface="Arial"/>
                <a:cs typeface="Arial"/>
              </a:rPr>
              <a:t>Ο κανονισμός </a:t>
            </a:r>
            <a:r>
              <a:rPr lang="el-GR" sz="2000" b="1" dirty="0">
                <a:effectLst/>
                <a:latin typeface="Arial"/>
                <a:cs typeface="Arial"/>
              </a:rPr>
              <a:t>μπορεί να εφαρμόζεται στους </a:t>
            </a:r>
            <a:r>
              <a:rPr lang="el-GR" sz="2000" b="1" dirty="0" smtClean="0">
                <a:effectLst/>
                <a:latin typeface="Arial"/>
                <a:cs typeface="Arial"/>
              </a:rPr>
              <a:t>γενετικούς πόρους της χώρας-παρόχου  </a:t>
            </a:r>
            <a:r>
              <a:rPr lang="el-GR" sz="2000" b="1" dirty="0">
                <a:effectLst/>
                <a:latin typeface="Arial"/>
                <a:cs typeface="Arial"/>
              </a:rPr>
              <a:t>οι οποίοι ανήκουν σε πρόσωπα του ιδιωτικού δικαίου, για παράδειγμα </a:t>
            </a:r>
            <a:r>
              <a:rPr lang="el-GR" sz="2000" b="1" dirty="0">
                <a:solidFill>
                  <a:srgbClr val="FFFF00"/>
                </a:solidFill>
                <a:effectLst/>
                <a:latin typeface="Arial"/>
                <a:cs typeface="Arial"/>
              </a:rPr>
              <a:t>ιδιωτικές συλλογές</a:t>
            </a:r>
            <a:r>
              <a:rPr lang="el-GR" sz="2000" b="1" dirty="0" smtClean="0">
                <a:effectLst/>
                <a:latin typeface="Arial"/>
                <a:cs typeface="Arial"/>
              </a:rPr>
              <a:t>.</a:t>
            </a:r>
          </a:p>
          <a:p>
            <a:pPr>
              <a:buFont typeface="Wingdings" charset="2"/>
              <a:buChar char="u"/>
            </a:pPr>
            <a:r>
              <a:rPr lang="el-GR" sz="2000" b="1" dirty="0" smtClean="0">
                <a:effectLst/>
                <a:latin typeface="Arial"/>
                <a:cs typeface="Arial"/>
              </a:rPr>
              <a:t> </a:t>
            </a:r>
            <a:r>
              <a:rPr lang="el-GR" sz="2000" b="1" dirty="0" smtClean="0">
                <a:effectLst/>
                <a:latin typeface="Arial"/>
                <a:cs typeface="Arial"/>
              </a:rPr>
              <a:t>ΑΡΑ, ο Κανονισμ</a:t>
            </a:r>
            <a:r>
              <a:rPr lang="el-GR" sz="2000" b="1" dirty="0" smtClean="0">
                <a:effectLst/>
                <a:latin typeface="Arial"/>
                <a:cs typeface="Arial"/>
              </a:rPr>
              <a:t>ός εφαρμόζεται </a:t>
            </a:r>
            <a:r>
              <a:rPr lang="el-GR" sz="2000" b="1" dirty="0" smtClean="0">
                <a:effectLst/>
                <a:latin typeface="Arial"/>
                <a:cs typeface="Arial"/>
              </a:rPr>
              <a:t>σε </a:t>
            </a:r>
            <a:r>
              <a:rPr lang="el-GR" sz="2000" b="1" dirty="0" smtClean="0">
                <a:effectLst/>
                <a:latin typeface="Arial"/>
                <a:cs typeface="Arial"/>
              </a:rPr>
              <a:t>γενετικο</a:t>
            </a:r>
            <a:r>
              <a:rPr lang="el-GR" sz="2000" b="1" dirty="0" smtClean="0">
                <a:effectLst/>
                <a:latin typeface="Arial"/>
                <a:cs typeface="Arial"/>
              </a:rPr>
              <a:t>ύς</a:t>
            </a:r>
            <a:r>
              <a:rPr lang="el-GR" sz="2000" b="1" dirty="0" smtClean="0">
                <a:effectLst/>
                <a:latin typeface="Arial"/>
                <a:cs typeface="Arial"/>
              </a:rPr>
              <a:t> πόρους που ανήκουν ε</a:t>
            </a:r>
            <a:r>
              <a:rPr lang="el-GR" sz="2000" b="1" dirty="0" smtClean="0">
                <a:effectLst/>
                <a:latin typeface="Arial"/>
                <a:cs typeface="Arial"/>
              </a:rPr>
              <a:t>ίτ σε</a:t>
            </a:r>
            <a:r>
              <a:rPr lang="el-GR" sz="2000" b="1" dirty="0" smtClean="0">
                <a:effectLst/>
                <a:latin typeface="Arial"/>
                <a:cs typeface="Arial"/>
              </a:rPr>
              <a:t> </a:t>
            </a:r>
            <a:r>
              <a:rPr lang="el-GR" sz="2000" b="1" dirty="0">
                <a:effectLst/>
                <a:latin typeface="Arial"/>
                <a:cs typeface="Arial"/>
              </a:rPr>
              <a:t>ιδιωτικό </a:t>
            </a:r>
            <a:r>
              <a:rPr lang="el-GR" sz="2000" b="1" dirty="0" smtClean="0">
                <a:effectLst/>
                <a:latin typeface="Arial"/>
                <a:cs typeface="Arial"/>
              </a:rPr>
              <a:t>ηε</a:t>
            </a:r>
            <a:r>
              <a:rPr lang="el-GR" sz="2000" b="1" dirty="0" smtClean="0">
                <a:effectLst/>
                <a:latin typeface="Arial"/>
                <a:cs typeface="Arial"/>
              </a:rPr>
              <a:t>ίτε σε </a:t>
            </a:r>
            <a:r>
              <a:rPr lang="el-GR" sz="2000" b="1" dirty="0" smtClean="0">
                <a:effectLst/>
                <a:latin typeface="Arial"/>
                <a:cs typeface="Arial"/>
              </a:rPr>
              <a:t>δημόσιο φορέα.</a:t>
            </a:r>
            <a:endParaRPr lang="el-GR" sz="2000" b="1" dirty="0">
              <a:latin typeface="Arial"/>
              <a:cs typeface="Arial"/>
            </a:endParaRPr>
          </a:p>
          <a:p>
            <a:pPr>
              <a:buFont typeface="Wingdings" charset="2"/>
              <a:buChar char="u"/>
            </a:pPr>
            <a:r>
              <a:rPr lang="el-GR" sz="2000" b="1" dirty="0">
                <a:solidFill>
                  <a:srgbClr val="FFFF00"/>
                </a:solidFill>
                <a:effectLst/>
                <a:latin typeface="Arial"/>
                <a:cs typeface="Arial"/>
              </a:rPr>
              <a:t>Παραδοσιακές γνώσεις που συνδέονται με γενετικούς πόρους </a:t>
            </a:r>
            <a:endParaRPr lang="el-GR" sz="2000" b="1" dirty="0" smtClean="0">
              <a:solidFill>
                <a:srgbClr val="FFFF00"/>
              </a:solidFill>
              <a:effectLst/>
              <a:latin typeface="Arial"/>
              <a:cs typeface="Arial"/>
            </a:endParaRPr>
          </a:p>
          <a:p>
            <a:pPr lvl="1">
              <a:buFont typeface="Wingdings" charset="2"/>
              <a:buChar char="u"/>
            </a:pPr>
            <a:r>
              <a:rPr lang="el-GR" sz="1800" b="1" dirty="0">
                <a:effectLst/>
                <a:latin typeface="Arial"/>
                <a:cs typeface="Arial"/>
              </a:rPr>
              <a:t>πρέπει να αφορούν τη χρήση των εν λόγω πόρων και να καλύπτονται από τις σχετικές συμβατικές συμφωνίες. </a:t>
            </a:r>
            <a:endParaRPr lang="el-GR" sz="1800" b="1" dirty="0" smtClean="0">
              <a:effectLst/>
              <a:latin typeface="Arial"/>
              <a:cs typeface="Arial"/>
            </a:endParaRPr>
          </a:p>
          <a:p>
            <a:pPr lvl="1">
              <a:buFont typeface="Wingdings" charset="2"/>
              <a:buChar char="u"/>
            </a:pPr>
            <a:endParaRPr lang="el-GR" sz="1800" b="1" dirty="0">
              <a:effectLst/>
              <a:latin typeface="Arial"/>
              <a:cs typeface="Arial"/>
            </a:endParaRPr>
          </a:p>
          <a:p>
            <a:pPr>
              <a:buFont typeface="Wingdings" charset="2"/>
              <a:buChar char="u"/>
            </a:pPr>
            <a:r>
              <a:rPr lang="el-GR" sz="2000" b="1" dirty="0">
                <a:solidFill>
                  <a:srgbClr val="FFFF00"/>
                </a:solidFill>
                <a:effectLst/>
                <a:latin typeface="Arial"/>
                <a:cs typeface="Arial"/>
              </a:rPr>
              <a:t>Προσωπικό πεδίο εφαρμογής: </a:t>
            </a:r>
            <a:r>
              <a:rPr lang="el-GR" sz="2000" b="1" dirty="0">
                <a:solidFill>
                  <a:srgbClr val="FFFFFF"/>
                </a:solidFill>
                <a:effectLst/>
                <a:latin typeface="Arial"/>
                <a:cs typeface="Arial"/>
              </a:rPr>
              <a:t>ο κανονισμός ισχύει για όλους τους χρήστες </a:t>
            </a:r>
            <a:endParaRPr lang="el-GR" sz="2000" b="1" dirty="0" smtClean="0">
              <a:solidFill>
                <a:srgbClr val="FFFFFF"/>
              </a:solidFill>
              <a:effectLst/>
              <a:latin typeface="Arial"/>
              <a:cs typeface="Arial"/>
            </a:endParaRPr>
          </a:p>
          <a:p>
            <a:pPr>
              <a:buFont typeface="Wingdings" charset="2"/>
              <a:buChar char="u"/>
            </a:pPr>
            <a:r>
              <a:rPr lang="el-GR" sz="2000" b="1" dirty="0">
                <a:solidFill>
                  <a:srgbClr val="FFFF00"/>
                </a:solidFill>
                <a:effectLst/>
                <a:latin typeface="Arial"/>
                <a:cs typeface="Arial"/>
              </a:rPr>
              <a:t>Γεωγραφικό πεδίο εφαρμογής </a:t>
            </a:r>
            <a:r>
              <a:rPr lang="el-GR" sz="2000" b="1" dirty="0" smtClean="0">
                <a:solidFill>
                  <a:srgbClr val="FFFF00"/>
                </a:solidFill>
                <a:effectLst/>
                <a:latin typeface="Arial"/>
                <a:cs typeface="Arial"/>
              </a:rPr>
              <a:t>: </a:t>
            </a:r>
            <a:r>
              <a:rPr lang="el-GR" sz="2000" b="1" dirty="0">
                <a:solidFill>
                  <a:srgbClr val="FFFFFF"/>
                </a:solidFill>
                <a:effectLst/>
                <a:latin typeface="Arial"/>
                <a:cs typeface="Arial"/>
              </a:rPr>
              <a:t>Ο κανονισμός ισχύει για τη χρησιμοποίηση στην ΕΕ </a:t>
            </a:r>
            <a:endParaRPr lang="el-GR" sz="2000" dirty="0">
              <a:solidFill>
                <a:srgbClr val="FFFFFF"/>
              </a:solidFill>
              <a:latin typeface="Arial"/>
              <a:cs typeface="Arial"/>
            </a:endParaRPr>
          </a:p>
          <a:p>
            <a:pPr>
              <a:buFont typeface="Wingdings" charset="2"/>
              <a:buChar char="u"/>
            </a:pPr>
            <a:endParaRPr lang="el-GR" sz="2000" b="1" dirty="0">
              <a:solidFill>
                <a:srgbClr val="FFFF00"/>
              </a:solidFill>
              <a:latin typeface="Arial"/>
              <a:cs typeface="Arial"/>
            </a:endParaRPr>
          </a:p>
          <a:p>
            <a:pPr>
              <a:buFont typeface="Wingdings" charset="2"/>
              <a:buChar char="u"/>
            </a:pPr>
            <a:endParaRPr lang="el-GR" sz="2000" b="1" dirty="0">
              <a:solidFill>
                <a:srgbClr val="FFFF00"/>
              </a:solidFill>
              <a:latin typeface="Arial"/>
              <a:cs typeface="Arial"/>
            </a:endParaRPr>
          </a:p>
          <a:p>
            <a:pPr>
              <a:buFont typeface="Wingdings" charset="2"/>
              <a:buChar char="u"/>
            </a:pPr>
            <a:endParaRPr lang="el-GR" sz="2000" b="1" dirty="0">
              <a:solidFill>
                <a:srgbClr val="FFFF00"/>
              </a:solidFill>
              <a:latin typeface="Arial"/>
              <a:cs typeface="Arial"/>
            </a:endParaRPr>
          </a:p>
          <a:p>
            <a:pPr marL="0" indent="0">
              <a:buNone/>
            </a:pPr>
            <a:endParaRPr lang="el-GR" sz="2000" b="1" dirty="0">
              <a:latin typeface="Arial"/>
              <a:cs typeface="Arial"/>
            </a:endParaRPr>
          </a:p>
          <a:p>
            <a:pPr>
              <a:buFont typeface="Wingdings" charset="2"/>
              <a:buChar char="u"/>
            </a:pPr>
            <a:endParaRPr lang="el-GR" sz="2100" b="1" dirty="0">
              <a:latin typeface="Arial"/>
              <a:cs typeface="Arial"/>
            </a:endParaRPr>
          </a:p>
          <a:p>
            <a:pPr>
              <a:buFont typeface="Wingdings" charset="2"/>
              <a:buChar char="u"/>
            </a:pPr>
            <a:endParaRPr lang="el-GR" b="1" dirty="0">
              <a:latin typeface="Arial"/>
              <a:cs typeface="Arial"/>
            </a:endParaRPr>
          </a:p>
          <a:p>
            <a:pPr lvl="1">
              <a:buFont typeface="Wingdings" charset="2"/>
              <a:buChar char="u"/>
            </a:pPr>
            <a:endParaRPr lang="en-US" dirty="0">
              <a:latin typeface="Arial"/>
              <a:cs typeface="Arial"/>
            </a:endParaRPr>
          </a:p>
        </p:txBody>
      </p:sp>
    </p:spTree>
    <p:extLst>
      <p:ext uri="{BB962C8B-B14F-4D97-AF65-F5344CB8AC3E}">
        <p14:creationId xmlns:p14="http://schemas.microsoft.com/office/powerpoint/2010/main" val="23903820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a:xfrm>
            <a:off x="0" y="6477000"/>
            <a:ext cx="8915400" cy="238125"/>
          </a:xfrm>
        </p:spPr>
        <p:txBody>
          <a:bodyPr anchorCtr="1"/>
          <a:lstStyle/>
          <a:p>
            <a:pPr eaLnBrk="1" hangingPunct="1"/>
            <a:r>
              <a:rPr lang="el-GR" sz="2100" b="0" dirty="0" smtClean="0">
                <a:solidFill>
                  <a:schemeClr val="tx1"/>
                </a:solidFill>
                <a:latin typeface="Arial"/>
                <a:cs typeface="Arial"/>
              </a:rPr>
              <a:t> </a:t>
            </a:r>
            <a:endParaRPr lang="el-GR" sz="2700" dirty="0">
              <a:latin typeface="Arial"/>
              <a:cs typeface="Arial"/>
            </a:endParaRPr>
          </a:p>
        </p:txBody>
      </p:sp>
      <p:sp>
        <p:nvSpPr>
          <p:cNvPr id="321540" name="Rectangle 4"/>
          <p:cNvSpPr>
            <a:spLocks noChangeArrowheads="1"/>
          </p:cNvSpPr>
          <p:nvPr/>
        </p:nvSpPr>
        <p:spPr bwMode="auto">
          <a:xfrm>
            <a:off x="0" y="1066800"/>
            <a:ext cx="2643188" cy="485775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l-GR" sz="2600" b="1" dirty="0" smtClean="0">
                <a:solidFill>
                  <a:schemeClr val="bg1"/>
                </a:solidFill>
                <a:latin typeface="Arial"/>
                <a:cs typeface="Arial"/>
              </a:rPr>
              <a:t>Έναρξη </a:t>
            </a:r>
          </a:p>
          <a:p>
            <a:pPr algn="ctr"/>
            <a:r>
              <a:rPr lang="el-GR" sz="2600" b="1" dirty="0" smtClean="0">
                <a:solidFill>
                  <a:schemeClr val="bg1"/>
                </a:solidFill>
                <a:latin typeface="Arial"/>
                <a:cs typeface="Arial"/>
              </a:rPr>
              <a:t>ισχύος</a:t>
            </a:r>
          </a:p>
          <a:p>
            <a:pPr algn="ctr"/>
            <a:r>
              <a:rPr lang="el-GR" sz="2600" b="1" dirty="0" smtClean="0">
                <a:solidFill>
                  <a:schemeClr val="bg1"/>
                </a:solidFill>
                <a:latin typeface="Arial"/>
                <a:cs typeface="Arial"/>
              </a:rPr>
              <a:t> του </a:t>
            </a:r>
          </a:p>
          <a:p>
            <a:pPr algn="ctr"/>
            <a:r>
              <a:rPr lang="el-GR" sz="2600" b="1" dirty="0" smtClean="0">
                <a:solidFill>
                  <a:schemeClr val="bg1"/>
                </a:solidFill>
                <a:latin typeface="Arial"/>
                <a:cs typeface="Arial"/>
              </a:rPr>
              <a:t>Πρωτοκόλλου </a:t>
            </a:r>
          </a:p>
          <a:p>
            <a:pPr algn="ctr"/>
            <a:r>
              <a:rPr lang="el-GR" sz="2600" b="1" dirty="0" smtClean="0">
                <a:solidFill>
                  <a:schemeClr val="bg1"/>
                </a:solidFill>
                <a:latin typeface="Arial"/>
                <a:cs typeface="Arial"/>
              </a:rPr>
              <a:t>για την ΕΕ</a:t>
            </a:r>
            <a:endParaRPr lang="el-GR" sz="2600" b="1" dirty="0">
              <a:solidFill>
                <a:schemeClr val="bg1"/>
              </a:solidFill>
              <a:latin typeface="Arial"/>
              <a:cs typeface="Arial"/>
            </a:endParaRPr>
          </a:p>
          <a:p>
            <a:pPr algn="ctr"/>
            <a:endParaRPr lang="el-GR" sz="2600" b="1" dirty="0">
              <a:solidFill>
                <a:schemeClr val="bg1"/>
              </a:solidFill>
              <a:latin typeface="Arial"/>
              <a:cs typeface="Arial"/>
            </a:endParaRPr>
          </a:p>
          <a:p>
            <a:pPr algn="ctr"/>
            <a:endParaRPr lang="el-GR" sz="2300" dirty="0">
              <a:solidFill>
                <a:schemeClr val="bg1"/>
              </a:solidFill>
            </a:endParaRPr>
          </a:p>
        </p:txBody>
      </p:sp>
      <p:sp>
        <p:nvSpPr>
          <p:cNvPr id="321541" name="Rectangle 5"/>
          <p:cNvSpPr>
            <a:spLocks noChangeArrowheads="1"/>
          </p:cNvSpPr>
          <p:nvPr/>
        </p:nvSpPr>
        <p:spPr bwMode="auto">
          <a:xfrm>
            <a:off x="4000500" y="285750"/>
            <a:ext cx="4857750" cy="62674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buFont typeface="Wingdings" charset="0"/>
              <a:buChar char="v"/>
            </a:pPr>
            <a:endParaRPr lang="el-GR" sz="2300" dirty="0">
              <a:solidFill>
                <a:schemeClr val="folHlink"/>
              </a:solidFill>
            </a:endParaRPr>
          </a:p>
          <a:p>
            <a:pPr marL="342900" indent="-342900" algn="ctr">
              <a:buFont typeface="Wingdings" charset="2"/>
              <a:buChar char="u"/>
            </a:pPr>
            <a:r>
              <a:rPr lang="el-GR" sz="2400" b="1" dirty="0">
                <a:solidFill>
                  <a:srgbClr val="FFFF00"/>
                </a:solidFill>
                <a:latin typeface="Arial"/>
                <a:cs typeface="Arial"/>
              </a:rPr>
              <a:t>η 12</a:t>
            </a:r>
            <a:r>
              <a:rPr lang="el-GR" sz="2400" b="1" baseline="30000" dirty="0">
                <a:solidFill>
                  <a:srgbClr val="FFFF00"/>
                </a:solidFill>
                <a:latin typeface="Arial"/>
                <a:cs typeface="Arial"/>
              </a:rPr>
              <a:t>η</a:t>
            </a:r>
            <a:r>
              <a:rPr lang="el-GR" sz="2400" b="1" dirty="0">
                <a:solidFill>
                  <a:srgbClr val="FFFF00"/>
                </a:solidFill>
                <a:latin typeface="Arial"/>
                <a:cs typeface="Arial"/>
              </a:rPr>
              <a:t> Οκτωβρίου 2014 </a:t>
            </a:r>
            <a:endParaRPr lang="el-GR" sz="2400" b="1" dirty="0" smtClean="0">
              <a:solidFill>
                <a:srgbClr val="FFFF00"/>
              </a:solidFill>
              <a:latin typeface="Arial"/>
              <a:cs typeface="Arial"/>
            </a:endParaRPr>
          </a:p>
          <a:p>
            <a:pPr algn="ctr"/>
            <a:r>
              <a:rPr lang="el-GR" sz="2400" b="1" dirty="0" smtClean="0">
                <a:solidFill>
                  <a:srgbClr val="FFFF00"/>
                </a:solidFill>
                <a:latin typeface="Arial"/>
                <a:cs typeface="Arial"/>
              </a:rPr>
              <a:t>(</a:t>
            </a:r>
            <a:r>
              <a:rPr lang="el-GR" sz="2400" b="1" dirty="0">
                <a:solidFill>
                  <a:srgbClr val="FFFF00"/>
                </a:solidFill>
                <a:latin typeface="Arial"/>
                <a:cs typeface="Arial"/>
              </a:rPr>
              <a:t>επίσημη </a:t>
            </a:r>
            <a:endParaRPr lang="el-GR" sz="2400" b="1" dirty="0" smtClean="0">
              <a:solidFill>
                <a:srgbClr val="FFFF00"/>
              </a:solidFill>
              <a:latin typeface="Arial"/>
              <a:cs typeface="Arial"/>
            </a:endParaRPr>
          </a:p>
          <a:p>
            <a:pPr algn="ctr"/>
            <a:r>
              <a:rPr lang="el-GR" sz="2400" b="1" dirty="0" smtClean="0">
                <a:solidFill>
                  <a:srgbClr val="FFFF00"/>
                </a:solidFill>
                <a:latin typeface="Arial"/>
                <a:cs typeface="Arial"/>
              </a:rPr>
              <a:t>εφημερίδα </a:t>
            </a:r>
            <a:r>
              <a:rPr lang="el-GR" sz="2400" b="1" dirty="0">
                <a:solidFill>
                  <a:srgbClr val="FFFF00"/>
                </a:solidFill>
                <a:latin typeface="Arial"/>
                <a:cs typeface="Arial"/>
              </a:rPr>
              <a:t>ΕΕ </a:t>
            </a:r>
            <a:endParaRPr lang="el-GR" sz="2400" b="1" dirty="0" smtClean="0">
              <a:solidFill>
                <a:srgbClr val="FFFF00"/>
              </a:solidFill>
              <a:latin typeface="Arial"/>
              <a:cs typeface="Arial"/>
            </a:endParaRPr>
          </a:p>
          <a:p>
            <a:pPr algn="ctr"/>
            <a:r>
              <a:rPr lang="el-GR" sz="2400" b="1" dirty="0" smtClean="0">
                <a:solidFill>
                  <a:srgbClr val="FFFF00"/>
                </a:solidFill>
                <a:latin typeface="Arial"/>
                <a:cs typeface="Arial"/>
              </a:rPr>
              <a:t>της </a:t>
            </a:r>
            <a:r>
              <a:rPr lang="el-GR" sz="2400" b="1" dirty="0" smtClean="0">
                <a:solidFill>
                  <a:srgbClr val="FFFF00"/>
                </a:solidFill>
                <a:latin typeface="Arial"/>
                <a:cs typeface="Arial"/>
              </a:rPr>
              <a:t>27ης-</a:t>
            </a:r>
            <a:r>
              <a:rPr lang="el-GR" sz="2400" b="1" dirty="0">
                <a:solidFill>
                  <a:srgbClr val="FFFF00"/>
                </a:solidFill>
                <a:latin typeface="Arial"/>
                <a:cs typeface="Arial"/>
              </a:rPr>
              <a:t>9-2014</a:t>
            </a:r>
            <a:r>
              <a:rPr lang="el-GR" sz="2400" b="1" dirty="0" smtClean="0">
                <a:solidFill>
                  <a:srgbClr val="FFFF00"/>
                </a:solidFill>
                <a:latin typeface="Arial"/>
                <a:cs typeface="Arial"/>
              </a:rPr>
              <a:t>)</a:t>
            </a:r>
          </a:p>
          <a:p>
            <a:pPr algn="ctr"/>
            <a:endParaRPr lang="el-GR" sz="2400" b="1" dirty="0" smtClean="0">
              <a:solidFill>
                <a:srgbClr val="FFFFFF"/>
              </a:solidFill>
              <a:latin typeface="Arial"/>
              <a:cs typeface="Arial"/>
            </a:endParaRPr>
          </a:p>
          <a:p>
            <a:pPr marL="342900" indent="-342900" algn="ctr">
              <a:buFont typeface="Wingdings" charset="2"/>
              <a:buChar char="u"/>
            </a:pPr>
            <a:r>
              <a:rPr lang="el-GR" sz="2400" b="1" dirty="0">
                <a:solidFill>
                  <a:srgbClr val="FFFFFF"/>
                </a:solidFill>
                <a:latin typeface="Arial"/>
                <a:cs typeface="Arial"/>
              </a:rPr>
              <a:t>Ειδικότερα όμως τα </a:t>
            </a:r>
            <a:r>
              <a:rPr lang="el-GR" sz="2400" b="1" dirty="0">
                <a:solidFill>
                  <a:srgbClr val="FFFF00"/>
                </a:solidFill>
                <a:latin typeface="Arial"/>
                <a:cs typeface="Arial"/>
              </a:rPr>
              <a:t>αρ. 4 </a:t>
            </a:r>
            <a:endParaRPr lang="el-GR" sz="2400" b="1" dirty="0" smtClean="0">
              <a:solidFill>
                <a:srgbClr val="FFFF00"/>
              </a:solidFill>
              <a:latin typeface="Arial"/>
              <a:cs typeface="Arial"/>
            </a:endParaRPr>
          </a:p>
          <a:p>
            <a:pPr algn="ctr"/>
            <a:r>
              <a:rPr lang="el-GR" sz="2400" b="1" dirty="0" smtClean="0">
                <a:solidFill>
                  <a:srgbClr val="FFFFFF"/>
                </a:solidFill>
                <a:latin typeface="Arial"/>
                <a:cs typeface="Arial"/>
              </a:rPr>
              <a:t>(υποχρεώσεις </a:t>
            </a:r>
            <a:r>
              <a:rPr lang="el-GR" sz="2400" b="1" dirty="0">
                <a:solidFill>
                  <a:srgbClr val="FFFFFF"/>
                </a:solidFill>
                <a:latin typeface="Arial"/>
                <a:cs typeface="Arial"/>
              </a:rPr>
              <a:t>των </a:t>
            </a:r>
            <a:r>
              <a:rPr lang="el-GR" sz="2400" b="1" dirty="0" smtClean="0">
                <a:solidFill>
                  <a:srgbClr val="FFFFFF"/>
                </a:solidFill>
                <a:latin typeface="Arial"/>
                <a:cs typeface="Arial"/>
              </a:rPr>
              <a:t>χρηστών/</a:t>
            </a:r>
          </a:p>
          <a:p>
            <a:pPr algn="ctr"/>
            <a:r>
              <a:rPr lang="el-GR" sz="2400" b="1" dirty="0" smtClean="0">
                <a:solidFill>
                  <a:srgbClr val="FFFFFF"/>
                </a:solidFill>
                <a:latin typeface="Arial"/>
                <a:cs typeface="Arial"/>
              </a:rPr>
              <a:t>Δέουσα Επιμέλεια)</a:t>
            </a:r>
            <a:r>
              <a:rPr lang="el-GR" sz="2400" b="1" dirty="0">
                <a:solidFill>
                  <a:srgbClr val="FFFF00"/>
                </a:solidFill>
                <a:latin typeface="Arial"/>
                <a:cs typeface="Arial"/>
              </a:rPr>
              <a:t>, </a:t>
            </a:r>
            <a:r>
              <a:rPr lang="el-GR" sz="2400" b="1" dirty="0" smtClean="0">
                <a:solidFill>
                  <a:srgbClr val="FFFF00"/>
                </a:solidFill>
                <a:latin typeface="Arial"/>
                <a:cs typeface="Arial"/>
              </a:rPr>
              <a:t>7 &amp; </a:t>
            </a:r>
          </a:p>
          <a:p>
            <a:pPr algn="ctr"/>
            <a:r>
              <a:rPr lang="el-GR" sz="2400" b="1" dirty="0" smtClean="0">
                <a:solidFill>
                  <a:srgbClr val="FFFF00"/>
                </a:solidFill>
                <a:latin typeface="Arial"/>
                <a:cs typeface="Arial"/>
              </a:rPr>
              <a:t>9  </a:t>
            </a:r>
            <a:r>
              <a:rPr lang="el-GR" sz="2400" b="1" dirty="0">
                <a:solidFill>
                  <a:srgbClr val="FFFFFF"/>
                </a:solidFill>
                <a:latin typeface="Arial"/>
                <a:cs typeface="Arial"/>
              </a:rPr>
              <a:t>(παρακολούθηση </a:t>
            </a:r>
            <a:r>
              <a:rPr lang="el-GR" sz="2400" b="1" dirty="0" smtClean="0">
                <a:solidFill>
                  <a:srgbClr val="FFFFFF"/>
                </a:solidFill>
                <a:latin typeface="Arial"/>
                <a:cs typeface="Arial"/>
              </a:rPr>
              <a:t>&amp; </a:t>
            </a:r>
            <a:r>
              <a:rPr lang="el-GR" sz="2400" b="1" dirty="0" smtClean="0">
                <a:solidFill>
                  <a:srgbClr val="FFFFFF"/>
                </a:solidFill>
                <a:latin typeface="Arial"/>
                <a:cs typeface="Arial"/>
              </a:rPr>
              <a:t>έλεγχοι</a:t>
            </a:r>
            <a:endParaRPr lang="el-GR" sz="2400" b="1" dirty="0" smtClean="0">
              <a:solidFill>
                <a:srgbClr val="FFFFFF"/>
              </a:solidFill>
              <a:latin typeface="Arial"/>
              <a:cs typeface="Arial"/>
            </a:endParaRPr>
          </a:p>
          <a:p>
            <a:pPr algn="ctr"/>
            <a:r>
              <a:rPr lang="el-GR" sz="2400" b="1" dirty="0" smtClean="0">
                <a:solidFill>
                  <a:srgbClr val="FFFFFF"/>
                </a:solidFill>
                <a:latin typeface="Arial"/>
                <a:cs typeface="Arial"/>
              </a:rPr>
              <a:t>συμμόρφωσης </a:t>
            </a:r>
            <a:r>
              <a:rPr lang="el-GR" sz="2400" b="1" dirty="0">
                <a:solidFill>
                  <a:srgbClr val="FFFFFF"/>
                </a:solidFill>
                <a:latin typeface="Arial"/>
                <a:cs typeface="Arial"/>
              </a:rPr>
              <a:t>των χρηστών) </a:t>
            </a:r>
            <a:endParaRPr lang="el-GR" sz="2400" b="1" dirty="0" smtClean="0">
              <a:solidFill>
                <a:srgbClr val="FFFFFF"/>
              </a:solidFill>
              <a:latin typeface="Arial"/>
              <a:cs typeface="Arial"/>
            </a:endParaRPr>
          </a:p>
          <a:p>
            <a:pPr algn="ctr"/>
            <a:r>
              <a:rPr lang="el-GR" sz="2400" b="1" dirty="0">
                <a:solidFill>
                  <a:srgbClr val="FFFFFF"/>
                </a:solidFill>
                <a:latin typeface="Arial"/>
                <a:cs typeface="Arial"/>
              </a:rPr>
              <a:t> </a:t>
            </a:r>
            <a:r>
              <a:rPr lang="el-GR" sz="2400" b="1" dirty="0" smtClean="0">
                <a:solidFill>
                  <a:srgbClr val="FFFFFF"/>
                </a:solidFill>
                <a:latin typeface="Arial"/>
                <a:cs typeface="Arial"/>
              </a:rPr>
              <a:t>εφαρμόζονται </a:t>
            </a:r>
            <a:r>
              <a:rPr lang="el-GR" sz="2400" b="1" dirty="0" smtClean="0">
                <a:solidFill>
                  <a:srgbClr val="FFFF00"/>
                </a:solidFill>
                <a:latin typeface="Arial"/>
                <a:cs typeface="Arial"/>
              </a:rPr>
              <a:t>μετά </a:t>
            </a:r>
            <a:r>
              <a:rPr lang="el-GR" sz="2400" b="1" dirty="0">
                <a:solidFill>
                  <a:srgbClr val="FFFF00"/>
                </a:solidFill>
                <a:latin typeface="Arial"/>
                <a:cs typeface="Arial"/>
              </a:rPr>
              <a:t>ένα έτος </a:t>
            </a:r>
            <a:endParaRPr lang="el-GR" sz="2400" b="1" dirty="0" smtClean="0">
              <a:solidFill>
                <a:srgbClr val="FFFF00"/>
              </a:solidFill>
              <a:latin typeface="Arial"/>
              <a:cs typeface="Arial"/>
            </a:endParaRPr>
          </a:p>
          <a:p>
            <a:pPr algn="ctr"/>
            <a:r>
              <a:rPr lang="el-GR" sz="2400" b="1" dirty="0" smtClean="0">
                <a:solidFill>
                  <a:srgbClr val="FFFFFF"/>
                </a:solidFill>
                <a:latin typeface="Arial"/>
                <a:cs typeface="Arial"/>
              </a:rPr>
              <a:t>από </a:t>
            </a:r>
            <a:r>
              <a:rPr lang="el-GR" sz="2400" b="1" dirty="0">
                <a:solidFill>
                  <a:srgbClr val="FFFFFF"/>
                </a:solidFill>
                <a:latin typeface="Arial"/>
                <a:cs typeface="Arial"/>
              </a:rPr>
              <a:t>την ημερομηνία </a:t>
            </a:r>
            <a:r>
              <a:rPr lang="el-GR" sz="2400" b="1" dirty="0" smtClean="0">
                <a:solidFill>
                  <a:srgbClr val="FFFFFF"/>
                </a:solidFill>
                <a:latin typeface="Arial"/>
                <a:cs typeface="Arial"/>
              </a:rPr>
              <a:t>έναρξης</a:t>
            </a:r>
          </a:p>
          <a:p>
            <a:pPr algn="ctr"/>
            <a:r>
              <a:rPr lang="el-GR" sz="2400" b="1" dirty="0" smtClean="0">
                <a:solidFill>
                  <a:srgbClr val="FFFFFF"/>
                </a:solidFill>
                <a:latin typeface="Arial"/>
                <a:cs typeface="Arial"/>
              </a:rPr>
              <a:t> </a:t>
            </a:r>
            <a:r>
              <a:rPr lang="el-GR" sz="2400" b="1" dirty="0">
                <a:solidFill>
                  <a:srgbClr val="FFFFFF"/>
                </a:solidFill>
                <a:latin typeface="Arial"/>
                <a:cs typeface="Arial"/>
              </a:rPr>
              <a:t>ισχύος του </a:t>
            </a:r>
            <a:r>
              <a:rPr lang="el-GR" sz="2400" b="1" dirty="0" smtClean="0">
                <a:solidFill>
                  <a:srgbClr val="FFFFFF"/>
                </a:solidFill>
                <a:latin typeface="Arial"/>
                <a:cs typeface="Arial"/>
              </a:rPr>
              <a:t>Πρωτοκόλλου</a:t>
            </a:r>
          </a:p>
          <a:p>
            <a:pPr algn="ctr"/>
            <a:r>
              <a:rPr lang="el-GR" sz="2400" b="1" dirty="0" smtClean="0">
                <a:solidFill>
                  <a:srgbClr val="FFFFFF"/>
                </a:solidFill>
                <a:latin typeface="Arial"/>
                <a:cs typeface="Arial"/>
              </a:rPr>
              <a:t> </a:t>
            </a:r>
            <a:r>
              <a:rPr lang="el-GR" sz="2400" b="1" dirty="0">
                <a:solidFill>
                  <a:srgbClr val="FFFFFF"/>
                </a:solidFill>
                <a:latin typeface="Arial"/>
                <a:cs typeface="Arial"/>
              </a:rPr>
              <a:t>για την ΕΕ (δηλ. 13-10-2015)</a:t>
            </a:r>
          </a:p>
          <a:p>
            <a:pPr marL="342900" indent="-342900" algn="ctr">
              <a:buFont typeface="Wingdings" charset="2"/>
              <a:buChar char="u"/>
            </a:pPr>
            <a:endParaRPr lang="el-GR" sz="2300" dirty="0">
              <a:solidFill>
                <a:srgbClr val="000000"/>
              </a:solidFill>
              <a:latin typeface="Arial"/>
              <a:cs typeface="Arial"/>
            </a:endParaRPr>
          </a:p>
          <a:p>
            <a:pPr algn="ctr">
              <a:buFont typeface="Wingdings" charset="0"/>
              <a:buChar char="v"/>
            </a:pPr>
            <a:endParaRPr lang="el-GR" sz="2300" dirty="0">
              <a:solidFill>
                <a:srgbClr val="000000"/>
              </a:solidFill>
              <a:latin typeface="Arial"/>
              <a:cs typeface="Arial"/>
            </a:endParaRPr>
          </a:p>
        </p:txBody>
      </p:sp>
      <p:sp>
        <p:nvSpPr>
          <p:cNvPr id="41989" name="AutoShape 6"/>
          <p:cNvSpPr>
            <a:spLocks noChangeArrowheads="1"/>
          </p:cNvSpPr>
          <p:nvPr/>
        </p:nvSpPr>
        <p:spPr bwMode="auto">
          <a:xfrm>
            <a:off x="2667000" y="2971800"/>
            <a:ext cx="1295400" cy="647700"/>
          </a:xfrm>
          <a:prstGeom prst="chevron">
            <a:avLst>
              <a:gd name="adj" fmla="val 50000"/>
            </a:avLst>
          </a:prstGeom>
          <a:gradFill rotWithShape="1">
            <a:gsLst>
              <a:gs pos="0">
                <a:srgbClr val="FF00FF"/>
              </a:gs>
              <a:gs pos="50000">
                <a:srgbClr val="760076"/>
              </a:gs>
              <a:gs pos="100000">
                <a:srgbClr val="FF00FF"/>
              </a:gs>
            </a:gsLst>
            <a:lin ang="5400000" scaled="1"/>
          </a:gradFill>
          <a:ln w="9525">
            <a:solidFill>
              <a:schemeClr val="tx1"/>
            </a:solidFill>
            <a:miter lim="800000"/>
            <a:headEnd/>
            <a:tailEnd/>
          </a:ln>
        </p:spPr>
        <p:txBody>
          <a:bodyPr wrap="none" anchor="ctr"/>
          <a:lstStyle/>
          <a:p>
            <a:endParaRPr lang="en-US" sz="2300"/>
          </a:p>
        </p:txBody>
      </p:sp>
    </p:spTree>
    <p:extLst>
      <p:ext uri="{BB962C8B-B14F-4D97-AF65-F5344CB8AC3E}">
        <p14:creationId xmlns:p14="http://schemas.microsoft.com/office/powerpoint/2010/main" val="36471716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16837" cy="1447800"/>
          </a:xfrm>
        </p:spPr>
        <p:txBody>
          <a:bodyPr/>
          <a:lstStyle/>
          <a:p>
            <a:endParaRPr lang="en-US" dirty="0"/>
          </a:p>
        </p:txBody>
      </p:sp>
      <p:sp>
        <p:nvSpPr>
          <p:cNvPr id="3" name="Content Placeholder 2"/>
          <p:cNvSpPr>
            <a:spLocks noGrp="1"/>
          </p:cNvSpPr>
          <p:nvPr>
            <p:ph idx="1"/>
          </p:nvPr>
        </p:nvSpPr>
        <p:spPr>
          <a:xfrm>
            <a:off x="609600" y="1524000"/>
            <a:ext cx="7820026" cy="4876800"/>
          </a:xfrm>
        </p:spPr>
        <p:txBody>
          <a:bodyPr/>
          <a:lstStyle/>
          <a:p>
            <a:pPr>
              <a:buFont typeface="Wingdings" charset="2"/>
              <a:buChar char="u"/>
            </a:pPr>
            <a:r>
              <a:rPr lang="el-GR" sz="2700" b="1" dirty="0">
                <a:latin typeface="Arial"/>
                <a:cs typeface="Arial"/>
              </a:rPr>
              <a:t>Επίσης προβλέπεται ότι έως τις </a:t>
            </a:r>
            <a:r>
              <a:rPr lang="el-GR" sz="2700" b="1" dirty="0">
                <a:solidFill>
                  <a:srgbClr val="FFFF00"/>
                </a:solidFill>
                <a:latin typeface="Arial"/>
                <a:cs typeface="Arial"/>
              </a:rPr>
              <a:t>11-6-2015</a:t>
            </a:r>
            <a:r>
              <a:rPr lang="el-GR" sz="2700" b="1" dirty="0">
                <a:latin typeface="Arial"/>
                <a:cs typeface="Arial"/>
              </a:rPr>
              <a:t> τα κράτη μέλη κοινοποιούν τους κανόνες και τις </a:t>
            </a:r>
            <a:r>
              <a:rPr lang="el-GR" sz="2700" b="1" dirty="0">
                <a:solidFill>
                  <a:srgbClr val="FFFF00"/>
                </a:solidFill>
                <a:latin typeface="Arial"/>
                <a:cs typeface="Arial"/>
              </a:rPr>
              <a:t>διατάξεις σχετικά με τις κυρώσεις </a:t>
            </a:r>
            <a:r>
              <a:rPr lang="el-GR" sz="2700" b="1" dirty="0">
                <a:latin typeface="Arial"/>
                <a:cs typeface="Arial"/>
              </a:rPr>
              <a:t>που ισχύουν σε περίπτωση παράβασης των άρ. 4 (υποχρεώσεις των χρηστών) και 7 (παρακολούθηση της συμμόρφωσης των χρηστών) και αναλαμβάνουν όλα τα αναγκαία μέτρα διασφάλισης της εφαρμογής τους. </a:t>
            </a:r>
          </a:p>
          <a:p>
            <a:endParaRPr lang="en-US" dirty="0"/>
          </a:p>
        </p:txBody>
      </p:sp>
    </p:spTree>
    <p:extLst>
      <p:ext uri="{BB962C8B-B14F-4D97-AF65-F5344CB8AC3E}">
        <p14:creationId xmlns:p14="http://schemas.microsoft.com/office/powerpoint/2010/main" val="31839709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1" y="-5879"/>
            <a:ext cx="6138730" cy="1072679"/>
          </a:xfrm>
        </p:spPr>
        <p:txBody>
          <a:bodyPr/>
          <a:lstStyle/>
          <a:p>
            <a:pPr algn="ctr"/>
            <a:r>
              <a:rPr lang="el-GR" sz="2700" b="1" dirty="0" smtClean="0">
                <a:latin typeface="Arial"/>
                <a:cs typeface="Arial"/>
              </a:rPr>
              <a:t>ΕΠΙΠΕΔΑ ΠΡΟΣΤΑΣΙΑΣ ΤΩΝ ΓΕΝΕΤΙΚΩΝ ΠΟΡΩΝ</a:t>
            </a:r>
            <a:endParaRPr lang="en-US" sz="2700" b="1" dirty="0">
              <a:latin typeface="Arial"/>
              <a:cs typeface="Arial"/>
            </a:endParaRPr>
          </a:p>
        </p:txBody>
      </p:sp>
      <p:sp>
        <p:nvSpPr>
          <p:cNvPr id="4" name="Text Placeholder 3"/>
          <p:cNvSpPr>
            <a:spLocks noGrp="1"/>
          </p:cNvSpPr>
          <p:nvPr>
            <p:ph type="body" sz="half" idx="2"/>
          </p:nvPr>
        </p:nvSpPr>
        <p:spPr>
          <a:xfrm>
            <a:off x="0" y="1143000"/>
            <a:ext cx="5791200" cy="6096000"/>
          </a:xfrm>
        </p:spPr>
        <p:txBody>
          <a:bodyPr>
            <a:noAutofit/>
          </a:bodyPr>
          <a:lstStyle/>
          <a:p>
            <a:r>
              <a:rPr lang="el-GR" sz="2300" b="1" dirty="0" smtClean="0">
                <a:solidFill>
                  <a:srgbClr val="FFFF00"/>
                </a:solidFill>
                <a:latin typeface="Arial"/>
                <a:cs typeface="Arial"/>
              </a:rPr>
              <a:t>  2. </a:t>
            </a:r>
            <a:r>
              <a:rPr lang="el-GR" sz="2500" b="1" dirty="0" smtClean="0">
                <a:solidFill>
                  <a:srgbClr val="FFFF00"/>
                </a:solidFill>
                <a:latin typeface="Arial"/>
                <a:cs typeface="Arial"/>
              </a:rPr>
              <a:t>ΕΝΩΣΙΑΚΟ </a:t>
            </a:r>
            <a:endParaRPr lang="el-GR" sz="1900" b="1" dirty="0" smtClean="0">
              <a:solidFill>
                <a:srgbClr val="FFFF00"/>
              </a:solidFill>
              <a:latin typeface="Arial"/>
              <a:cs typeface="Arial"/>
            </a:endParaRPr>
          </a:p>
          <a:p>
            <a:pPr marL="342900" lvl="1" indent="-342900" algn="ctr">
              <a:buClr>
                <a:schemeClr val="tx1"/>
              </a:buClr>
              <a:buFont typeface="Wingdings" charset="2"/>
              <a:buChar char="u"/>
            </a:pPr>
            <a:r>
              <a:rPr lang="el-GR" b="1" dirty="0" smtClean="0">
                <a:solidFill>
                  <a:srgbClr val="FFFF00"/>
                </a:solidFill>
                <a:latin typeface="Arial"/>
                <a:cs typeface="Arial"/>
              </a:rPr>
              <a:t>ΕΚΤΕΛΕΣΤΙΚΟΣ ΚΑΝΟΝΙΣΜΟΣ  2015/1866</a:t>
            </a:r>
            <a:endParaRPr lang="el-GR" b="1" dirty="0">
              <a:solidFill>
                <a:srgbClr val="FFFF00"/>
              </a:solidFill>
              <a:latin typeface="Arial"/>
              <a:cs typeface="Arial"/>
            </a:endParaRPr>
          </a:p>
          <a:p>
            <a:pPr marL="457200" indent="-457200">
              <a:buFont typeface="Wingdings" charset="2"/>
              <a:buChar char="u"/>
            </a:pPr>
            <a:r>
              <a:rPr lang="el-GR" sz="1800" dirty="0" smtClean="0">
                <a:latin typeface="Arial"/>
                <a:cs typeface="Arial"/>
              </a:rPr>
              <a:t>Ο </a:t>
            </a:r>
            <a:r>
              <a:rPr lang="el-GR" sz="1800" dirty="0">
                <a:latin typeface="Arial"/>
                <a:cs typeface="Arial"/>
              </a:rPr>
              <a:t>κανονισμός ΠΚΟ της ΕΕ συμπληρώνεται με τον εκτελεστικό κανονισμό (ΕΕ) 2015/</a:t>
            </a:r>
            <a:r>
              <a:rPr lang="el-GR" sz="1800" dirty="0" smtClean="0">
                <a:latin typeface="Arial"/>
                <a:cs typeface="Arial"/>
              </a:rPr>
              <a:t>1866 </a:t>
            </a:r>
            <a:r>
              <a:rPr lang="el-GR" sz="1800" dirty="0">
                <a:latin typeface="Arial"/>
                <a:cs typeface="Arial"/>
              </a:rPr>
              <a:t>για τη θέσπιση λεπτομερών κανόνων σχετικά με την </a:t>
            </a:r>
            <a:r>
              <a:rPr lang="el-GR" sz="1800" dirty="0" smtClean="0">
                <a:latin typeface="Arial"/>
                <a:cs typeface="Arial"/>
              </a:rPr>
              <a:t>εφαρμογή </a:t>
            </a:r>
            <a:r>
              <a:rPr lang="el-GR" sz="1800" dirty="0">
                <a:latin typeface="Arial"/>
                <a:cs typeface="Arial"/>
              </a:rPr>
              <a:t>του κανονισμού (ΕΕ) αριθ. 511/2014 </a:t>
            </a:r>
            <a:r>
              <a:rPr lang="el-GR" sz="1800" dirty="0" smtClean="0">
                <a:latin typeface="Arial"/>
                <a:cs typeface="Arial"/>
              </a:rPr>
              <a:t> </a:t>
            </a:r>
            <a:r>
              <a:rPr lang="el-GR" sz="1800" dirty="0">
                <a:latin typeface="Arial"/>
                <a:cs typeface="Arial"/>
              </a:rPr>
              <a:t>όσον αφορά το μητρώο συλλογών, την παρακολούθηση της συμμόρφωσης των χρηστών και τις βέλτιστες πρακτικές </a:t>
            </a:r>
            <a:endParaRPr lang="el-GR" sz="1800" dirty="0" smtClean="0">
              <a:latin typeface="Arial"/>
              <a:cs typeface="Arial"/>
            </a:endParaRPr>
          </a:p>
          <a:p>
            <a:pPr marL="457200" indent="-457200">
              <a:buFont typeface="Wingdings" charset="2"/>
              <a:buChar char="u"/>
            </a:pPr>
            <a:r>
              <a:rPr lang="el-GR" sz="1800" dirty="0">
                <a:latin typeface="Arial"/>
                <a:cs typeface="Arial"/>
              </a:rPr>
              <a:t>O</a:t>
            </a:r>
            <a:r>
              <a:rPr lang="el-GR" sz="1800" dirty="0" smtClean="0">
                <a:latin typeface="Arial"/>
                <a:cs typeface="Arial"/>
              </a:rPr>
              <a:t>ι </a:t>
            </a:r>
            <a:r>
              <a:rPr lang="el-GR" sz="1800" dirty="0">
                <a:latin typeface="Arial"/>
                <a:cs typeface="Arial"/>
              </a:rPr>
              <a:t>χρήστες που αποκτούν γενετικούς πόρους από συλλογή η οποία περιλαμβάνεται στο μητρώο </a:t>
            </a:r>
            <a:r>
              <a:rPr lang="el-GR" sz="1800" dirty="0" smtClean="0">
                <a:latin typeface="Arial"/>
                <a:cs typeface="Arial"/>
              </a:rPr>
              <a:t>θεωρείται ότι έχουν </a:t>
            </a:r>
            <a:r>
              <a:rPr lang="el-GR" sz="1800" dirty="0">
                <a:latin typeface="Arial"/>
                <a:cs typeface="Arial"/>
              </a:rPr>
              <a:t>επιδείξει τη δέουσα επιμέλεια όσον αφορά την αναζήτηση πληροφοριών</a:t>
            </a:r>
            <a:r>
              <a:rPr lang="el-GR" sz="1800" b="1" dirty="0">
                <a:solidFill>
                  <a:schemeClr val="accent3"/>
                </a:solidFill>
                <a:latin typeface="Arial"/>
                <a:cs typeface="Arial"/>
              </a:rPr>
              <a:t>. </a:t>
            </a:r>
            <a:endParaRPr lang="el-GR" sz="1800" b="1" dirty="0" smtClean="0">
              <a:solidFill>
                <a:schemeClr val="accent3"/>
              </a:solidFill>
              <a:latin typeface="Arial"/>
              <a:cs typeface="Arial"/>
            </a:endParaRPr>
          </a:p>
          <a:p>
            <a:pPr marL="457200" indent="-457200">
              <a:buFont typeface="Wingdings" charset="2"/>
              <a:buChar char="u"/>
            </a:pPr>
            <a:r>
              <a:rPr lang="el-GR" sz="1800" b="1" dirty="0" smtClean="0">
                <a:solidFill>
                  <a:schemeClr val="accent3"/>
                </a:solidFill>
                <a:latin typeface="Arial"/>
                <a:cs typeface="Arial"/>
              </a:rPr>
              <a:t> ΕΙΣΑΓΕΤΑΙ «Tεκμήριο δέουσας επιμέλειας»</a:t>
            </a:r>
          </a:p>
          <a:p>
            <a:r>
              <a:rPr lang="el-GR" sz="1800" dirty="0" smtClean="0">
                <a:latin typeface="Arial"/>
                <a:cs typeface="Arial"/>
              </a:rPr>
              <a:t>    </a:t>
            </a:r>
            <a:r>
              <a:rPr lang="el-GR" sz="1800" b="1" dirty="0" smtClean="0">
                <a:latin typeface="Arial"/>
                <a:cs typeface="Arial"/>
              </a:rPr>
              <a:t> </a:t>
            </a:r>
          </a:p>
          <a:p>
            <a:pPr lvl="1">
              <a:buFont typeface="Wingdings" charset="2"/>
              <a:buChar char="u"/>
            </a:pPr>
            <a:endParaRPr lang="el-GR" sz="1800" dirty="0">
              <a:latin typeface="Arial"/>
              <a:cs typeface="Arial"/>
            </a:endParaRPr>
          </a:p>
          <a:p>
            <a:pPr>
              <a:buFont typeface="Wingdings" charset="2"/>
              <a:buChar char="u"/>
            </a:pPr>
            <a:endParaRPr lang="el-GR" sz="2100" b="1" dirty="0">
              <a:solidFill>
                <a:srgbClr val="FFFF00"/>
              </a:solidFill>
              <a:latin typeface="Arial"/>
              <a:cs typeface="Arial"/>
            </a:endParaRPr>
          </a:p>
        </p:txBody>
      </p:sp>
      <p:sp>
        <p:nvSpPr>
          <p:cNvPr id="7" name="TextBox 6"/>
          <p:cNvSpPr txBox="1"/>
          <p:nvPr/>
        </p:nvSpPr>
        <p:spPr>
          <a:xfrm>
            <a:off x="8426213" y="5943600"/>
            <a:ext cx="314622"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l-GR" b="1" dirty="0" smtClean="0">
                <a:solidFill>
                  <a:schemeClr val="accent3"/>
                </a:solidFill>
                <a:effectLst>
                  <a:outerShdw blurRad="50800" dist="38100" dir="5400000" algn="t" rotWithShape="0">
                    <a:prstClr val="black">
                      <a:alpha val="40000"/>
                    </a:prstClr>
                  </a:outerShdw>
                </a:effectLst>
              </a:rPr>
              <a:t> </a:t>
            </a:r>
            <a:r>
              <a:rPr lang="en-US" b="1" dirty="0" smtClean="0">
                <a:solidFill>
                  <a:schemeClr val="accent3"/>
                </a:solidFill>
                <a:effectLst>
                  <a:outerShdw blurRad="50800" dist="38100" dir="5400000" algn="t" rotWithShape="0">
                    <a:prstClr val="black">
                      <a:alpha val="40000"/>
                    </a:prstClr>
                  </a:outerShdw>
                </a:effectLst>
              </a:rPr>
              <a:t>.</a:t>
            </a:r>
            <a:endParaRPr lang="en-US" dirty="0">
              <a:solidFill>
                <a:schemeClr val="accent3"/>
              </a:solidFill>
              <a:effectLst>
                <a:outerShdw blurRad="50800" dist="38100" dir="5400000" algn="t" rotWithShape="0">
                  <a:prstClr val="black">
                    <a:alpha val="40000"/>
                  </a:prstClr>
                </a:outerShdw>
              </a:effectLst>
            </a:endParaRPr>
          </a:p>
        </p:txBody>
      </p:sp>
      <p:sp>
        <p:nvSpPr>
          <p:cNvPr id="5" name="Rounded Rectangle 4"/>
          <p:cNvSpPr/>
          <p:nvPr/>
        </p:nvSpPr>
        <p:spPr>
          <a:xfrm>
            <a:off x="6172200" y="1905000"/>
            <a:ext cx="2743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Wingdings" charset="2"/>
              <a:buChar char="u"/>
            </a:pPr>
            <a:r>
              <a:rPr lang="el-GR" dirty="0">
                <a:latin typeface="Arial"/>
                <a:cs typeface="Arial"/>
              </a:rPr>
              <a:t>εκδόθηκε στις 13 Οκτωβρίου 2015 </a:t>
            </a:r>
          </a:p>
        </p:txBody>
      </p:sp>
      <p:sp>
        <p:nvSpPr>
          <p:cNvPr id="9" name="Rounded Rectangle 8"/>
          <p:cNvSpPr/>
          <p:nvPr/>
        </p:nvSpPr>
        <p:spPr>
          <a:xfrm>
            <a:off x="6172200" y="3200400"/>
            <a:ext cx="27432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charset="2"/>
              <a:buChar char="u"/>
            </a:pPr>
            <a:r>
              <a:rPr lang="el-GR" dirty="0" smtClean="0">
                <a:latin typeface="Arial"/>
                <a:cs typeface="Arial"/>
              </a:rPr>
              <a:t>τέθηκε </a:t>
            </a:r>
            <a:r>
              <a:rPr lang="el-GR" dirty="0">
                <a:latin typeface="Arial"/>
                <a:cs typeface="Arial"/>
              </a:rPr>
              <a:t>σε ισχύ στις 9 Νοεμβρίου 2015 </a:t>
            </a:r>
            <a:r>
              <a:rPr lang="el-GR" dirty="0" smtClean="0">
                <a:latin typeface="Arial"/>
                <a:cs typeface="Arial"/>
              </a:rPr>
              <a:t> </a:t>
            </a:r>
            <a:endParaRPr lang="el-GR" dirty="0">
              <a:latin typeface="Arial"/>
              <a:cs typeface="Arial"/>
            </a:endParaRPr>
          </a:p>
        </p:txBody>
      </p:sp>
    </p:spTree>
    <p:extLst>
      <p:ext uri="{BB962C8B-B14F-4D97-AF65-F5344CB8AC3E}">
        <p14:creationId xmlns:p14="http://schemas.microsoft.com/office/powerpoint/2010/main" val="118251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xit" presetSubtype="0" fill="hold" grpId="1"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0"/>
            <a:ext cx="7716837" cy="1447800"/>
          </a:xfrm>
        </p:spPr>
        <p:txBody>
          <a:bodyPr/>
          <a:lstStyle/>
          <a:p>
            <a:endParaRPr lang="en-US" dirty="0"/>
          </a:p>
        </p:txBody>
      </p:sp>
      <p:sp>
        <p:nvSpPr>
          <p:cNvPr id="6" name="Content Placeholder 5"/>
          <p:cNvSpPr>
            <a:spLocks noGrp="1"/>
          </p:cNvSpPr>
          <p:nvPr>
            <p:ph idx="1"/>
          </p:nvPr>
        </p:nvSpPr>
        <p:spPr>
          <a:xfrm>
            <a:off x="609600" y="838200"/>
            <a:ext cx="7820026" cy="5562600"/>
          </a:xfrm>
        </p:spPr>
        <p:txBody>
          <a:bodyPr>
            <a:normAutofit fontScale="92500" lnSpcReduction="20000"/>
          </a:bodyPr>
          <a:lstStyle/>
          <a:p>
            <a:pPr>
              <a:buFont typeface="Wingdings" charset="2"/>
              <a:buChar char="u"/>
            </a:pPr>
            <a:r>
              <a:rPr lang="el-GR" sz="2600" dirty="0">
                <a:effectLst/>
                <a:latin typeface="Arial"/>
                <a:cs typeface="Arial"/>
              </a:rPr>
              <a:t>Προκειμένου να εξασφαλιστούν </a:t>
            </a:r>
            <a:r>
              <a:rPr lang="el-GR" sz="2600" b="1" dirty="0">
                <a:solidFill>
                  <a:srgbClr val="FFCC00"/>
                </a:solidFill>
                <a:effectLst/>
                <a:latin typeface="Arial"/>
                <a:cs typeface="Arial"/>
              </a:rPr>
              <a:t>ενιαίοι όροι </a:t>
            </a:r>
            <a:r>
              <a:rPr lang="el-GR" sz="2600" dirty="0">
                <a:effectLst/>
                <a:latin typeface="Arial"/>
                <a:cs typeface="Arial"/>
              </a:rPr>
              <a:t>για την εφαρμογή των διατάξεων σχετικά με την παρακολούθηση της συμμόρφωσης των χρηστών, απαιτούνται </a:t>
            </a:r>
            <a:endParaRPr lang="el-GR" sz="2600" dirty="0" smtClean="0">
              <a:effectLst/>
              <a:latin typeface="Arial"/>
              <a:cs typeface="Arial"/>
            </a:endParaRPr>
          </a:p>
          <a:p>
            <a:pPr lvl="1">
              <a:buFont typeface="Wingdings" charset="2"/>
              <a:buChar char="u"/>
            </a:pPr>
            <a:r>
              <a:rPr lang="el-GR" sz="2600" dirty="0" smtClean="0">
                <a:effectLst/>
                <a:latin typeface="Arial"/>
                <a:cs typeface="Arial"/>
              </a:rPr>
              <a:t>λεπτομερείς </a:t>
            </a:r>
            <a:r>
              <a:rPr lang="el-GR" sz="2600" dirty="0">
                <a:effectLst/>
                <a:latin typeface="Arial"/>
                <a:cs typeface="Arial"/>
              </a:rPr>
              <a:t>κανόνες όσον αφορά, αφενός, τις δηλώσεις που πρέπει να υποβάλλουν οι </a:t>
            </a:r>
            <a:r>
              <a:rPr lang="el-GR" sz="2600" b="1" dirty="0">
                <a:solidFill>
                  <a:srgbClr val="FFCC00"/>
                </a:solidFill>
                <a:effectLst/>
                <a:latin typeface="Arial"/>
                <a:cs typeface="Arial"/>
              </a:rPr>
              <a:t>δικαιούχοι χρηματοδότησης για έρευνα</a:t>
            </a:r>
            <a:r>
              <a:rPr lang="el-GR" sz="2600" dirty="0">
                <a:effectLst/>
                <a:latin typeface="Arial"/>
                <a:cs typeface="Arial"/>
              </a:rPr>
              <a:t> η οποία περιλαμβάνει χρησιμοποίηση γενετικών πόρων και </a:t>
            </a:r>
            <a:r>
              <a:rPr lang="el-GR" sz="2600" dirty="0" smtClean="0">
                <a:effectLst/>
                <a:latin typeface="Arial"/>
                <a:cs typeface="Arial"/>
              </a:rPr>
              <a:t>παραδοσιακών </a:t>
            </a:r>
            <a:r>
              <a:rPr lang="el-GR" sz="2600" dirty="0">
                <a:effectLst/>
                <a:latin typeface="Arial"/>
                <a:cs typeface="Arial"/>
              </a:rPr>
              <a:t>γνώσεων που συνδέονται με γενετικούς πόρους και, αφετέρου</a:t>
            </a:r>
            <a:r>
              <a:rPr lang="el-GR" sz="2600" dirty="0" smtClean="0">
                <a:effectLst/>
                <a:latin typeface="Arial"/>
                <a:cs typeface="Arial"/>
              </a:rPr>
              <a:t>,</a:t>
            </a:r>
          </a:p>
          <a:p>
            <a:pPr lvl="1">
              <a:buFont typeface="Wingdings" charset="2"/>
              <a:buChar char="u"/>
            </a:pPr>
            <a:r>
              <a:rPr lang="el-GR" sz="2600" dirty="0" smtClean="0">
                <a:effectLst/>
                <a:latin typeface="Arial"/>
                <a:cs typeface="Arial"/>
              </a:rPr>
              <a:t> </a:t>
            </a:r>
            <a:r>
              <a:rPr lang="el-GR" sz="2600" dirty="0">
                <a:effectLst/>
                <a:latin typeface="Arial"/>
                <a:cs typeface="Arial"/>
              </a:rPr>
              <a:t>τις δηλώσεις που πρέπει να υποβάλλουν οι χρήστες κατά το στάδιο της τελικής ανάπτυξης προϊόντος το οποίο αναπτύχθηκε με τη χρησιμοποίηση γενετικών πόρων και παραδοσιακών γνώσεων που συνδέονται με γενετικούς πόρους. </a:t>
            </a:r>
            <a:endParaRPr lang="el-GR" sz="2600" dirty="0">
              <a:latin typeface="Arial"/>
              <a:cs typeface="Arial"/>
            </a:endParaRPr>
          </a:p>
          <a:p>
            <a:endParaRPr lang="el-GR" dirty="0">
              <a:effectLst/>
              <a:latin typeface="Arial"/>
              <a:cs typeface="Arial"/>
            </a:endParaRPr>
          </a:p>
          <a:p>
            <a:endParaRPr lang="en-US" dirty="0"/>
          </a:p>
        </p:txBody>
      </p:sp>
    </p:spTree>
    <p:extLst>
      <p:ext uri="{BB962C8B-B14F-4D97-AF65-F5344CB8AC3E}">
        <p14:creationId xmlns:p14="http://schemas.microsoft.com/office/powerpoint/2010/main" val="27600899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4876800" cy="1828800"/>
          </a:xfrm>
        </p:spPr>
        <p:txBody>
          <a:bodyPr/>
          <a:lstStyle/>
          <a:p>
            <a:r>
              <a:rPr lang="el-GR" dirty="0" smtClean="0">
                <a:latin typeface="Arial"/>
                <a:cs typeface="Arial"/>
              </a:rPr>
              <a:t>Βιολογική</a:t>
            </a:r>
            <a:br>
              <a:rPr lang="el-GR" dirty="0" smtClean="0">
                <a:latin typeface="Arial"/>
                <a:cs typeface="Arial"/>
              </a:rPr>
            </a:br>
            <a:r>
              <a:rPr lang="el-GR" dirty="0" smtClean="0">
                <a:latin typeface="Arial"/>
                <a:cs typeface="Arial"/>
              </a:rPr>
              <a:t>ποικιλότητα</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3901750"/>
              </p:ext>
            </p:extLst>
          </p:nvPr>
        </p:nvGraphicFramePr>
        <p:xfrm>
          <a:off x="3886200" y="533400"/>
          <a:ext cx="5257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18436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4A211BB0-F835-4E86-B266-18691425E5E9}"/>
                                            </p:graphicEl>
                                          </p:spTgt>
                                        </p:tgtEl>
                                        <p:attrNameLst>
                                          <p:attrName>style.visibility</p:attrName>
                                        </p:attrNameLst>
                                      </p:cBhvr>
                                      <p:to>
                                        <p:strVal val="visible"/>
                                      </p:to>
                                    </p:set>
                                    <p:animEffect transition="in" filter="circle(out)">
                                      <p:cBhvr>
                                        <p:cTn id="7" dur="750"/>
                                        <p:tgtEl>
                                          <p:spTgt spid="4">
                                            <p:graphicEl>
                                              <a:dgm id="{4A211BB0-F835-4E86-B266-18691425E5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C2B51BD5-5A4F-4365-A76C-D59BBBE62C86}"/>
                                            </p:graphicEl>
                                          </p:spTgt>
                                        </p:tgtEl>
                                        <p:attrNameLst>
                                          <p:attrName>style.visibility</p:attrName>
                                        </p:attrNameLst>
                                      </p:cBhvr>
                                      <p:to>
                                        <p:strVal val="visible"/>
                                      </p:to>
                                    </p:set>
                                    <p:animEffect transition="in" filter="circle(out)">
                                      <p:cBhvr>
                                        <p:cTn id="12" dur="750"/>
                                        <p:tgtEl>
                                          <p:spTgt spid="4">
                                            <p:graphicEl>
                                              <a:dgm id="{C2B51BD5-5A4F-4365-A76C-D59BBBE62C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graphicEl>
                                              <a:dgm id="{73A91614-9B3D-43BA-AA9F-AEAC86EAE993}"/>
                                            </p:graphicEl>
                                          </p:spTgt>
                                        </p:tgtEl>
                                        <p:attrNameLst>
                                          <p:attrName>style.visibility</p:attrName>
                                        </p:attrNameLst>
                                      </p:cBhvr>
                                      <p:to>
                                        <p:strVal val="visible"/>
                                      </p:to>
                                    </p:set>
                                    <p:animEffect transition="in" filter="circle(out)">
                                      <p:cBhvr>
                                        <p:cTn id="17" dur="750"/>
                                        <p:tgtEl>
                                          <p:spTgt spid="4">
                                            <p:graphicEl>
                                              <a:dgm id="{73A91614-9B3D-43BA-AA9F-AEAC86EAE99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graphicEl>
                                              <a:dgm id="{F0A5EA68-263D-4FB7-B774-F68EEBE0AB0A}"/>
                                            </p:graphicEl>
                                          </p:spTgt>
                                        </p:tgtEl>
                                        <p:attrNameLst>
                                          <p:attrName>style.visibility</p:attrName>
                                        </p:attrNameLst>
                                      </p:cBhvr>
                                      <p:to>
                                        <p:strVal val="visible"/>
                                      </p:to>
                                    </p:set>
                                    <p:animEffect transition="in" filter="circle(out)">
                                      <p:cBhvr>
                                        <p:cTn id="22" dur="750"/>
                                        <p:tgtEl>
                                          <p:spTgt spid="4">
                                            <p:graphicEl>
                                              <a:dgm id="{F0A5EA68-263D-4FB7-B774-F68EEBE0AB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90500"/>
            <a:ext cx="7869237" cy="381000"/>
          </a:xfrm>
        </p:spPr>
        <p:txBody>
          <a:bodyPr/>
          <a:lstStyle/>
          <a:p>
            <a:endParaRPr lang="en-US" dirty="0"/>
          </a:p>
        </p:txBody>
      </p:sp>
      <p:sp>
        <p:nvSpPr>
          <p:cNvPr id="7" name="Content Placeholder 6"/>
          <p:cNvSpPr>
            <a:spLocks noGrp="1"/>
          </p:cNvSpPr>
          <p:nvPr>
            <p:ph idx="1"/>
          </p:nvPr>
        </p:nvSpPr>
        <p:spPr>
          <a:xfrm>
            <a:off x="609600" y="762000"/>
            <a:ext cx="7820025" cy="56388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buFont typeface="Wingdings" charset="2"/>
              <a:buChar char="u"/>
            </a:pPr>
            <a:endParaRPr lang="el-GR" sz="3100" b="1" dirty="0" smtClean="0">
              <a:solidFill>
                <a:schemeClr val="bg1"/>
              </a:solidFill>
              <a:latin typeface="Arial"/>
              <a:cs typeface="Arial"/>
            </a:endParaRPr>
          </a:p>
          <a:p>
            <a:pPr>
              <a:buFont typeface="Wingdings" charset="2"/>
              <a:buChar char="u"/>
            </a:pPr>
            <a:r>
              <a:rPr lang="el-GR" sz="2900" b="1" dirty="0" smtClean="0">
                <a:solidFill>
                  <a:schemeClr val="bg1"/>
                </a:solidFill>
                <a:latin typeface="Arial"/>
                <a:cs typeface="Arial"/>
              </a:rPr>
              <a:t>Τόσο </a:t>
            </a:r>
            <a:r>
              <a:rPr lang="el-GR" sz="2900" b="1" dirty="0">
                <a:solidFill>
                  <a:schemeClr val="bg1"/>
                </a:solidFill>
                <a:latin typeface="Arial"/>
                <a:cs typeface="Arial"/>
              </a:rPr>
              <a:t>ο κανονισμός </a:t>
            </a:r>
            <a:r>
              <a:rPr lang="el-GR" sz="2900" b="1" dirty="0" smtClean="0">
                <a:solidFill>
                  <a:schemeClr val="bg1"/>
                </a:solidFill>
                <a:latin typeface="Arial"/>
                <a:cs typeface="Arial"/>
              </a:rPr>
              <a:t>511/2014 </a:t>
            </a:r>
            <a:r>
              <a:rPr lang="el-GR" sz="2900" b="1" dirty="0">
                <a:solidFill>
                  <a:schemeClr val="bg1"/>
                </a:solidFill>
                <a:latin typeface="Arial"/>
                <a:cs typeface="Arial"/>
              </a:rPr>
              <a:t>της ΕΕ όσο και ο εκτελεστικός κανονισμός </a:t>
            </a:r>
            <a:r>
              <a:rPr lang="el-GR" sz="2900" b="1" dirty="0" smtClean="0">
                <a:solidFill>
                  <a:schemeClr val="bg1"/>
                </a:solidFill>
                <a:latin typeface="Arial"/>
                <a:cs typeface="Arial"/>
              </a:rPr>
              <a:t>2015/1866 εφαρμόζονται </a:t>
            </a:r>
            <a:r>
              <a:rPr lang="el-GR" sz="2900" b="1" dirty="0">
                <a:solidFill>
                  <a:schemeClr val="bg1"/>
                </a:solidFill>
                <a:latin typeface="Arial"/>
                <a:cs typeface="Arial"/>
              </a:rPr>
              <a:t>άμεσα σε όλα τα κράτη μέλη της ΕΕ, ανεξάρτητα από την κατάσταση της </a:t>
            </a:r>
            <a:r>
              <a:rPr lang="el-GR" sz="2900" b="1" dirty="0" smtClean="0">
                <a:solidFill>
                  <a:schemeClr val="bg1"/>
                </a:solidFill>
                <a:latin typeface="Arial"/>
                <a:cs typeface="Arial"/>
              </a:rPr>
              <a:t>κύρωσης </a:t>
            </a:r>
            <a:r>
              <a:rPr lang="el-GR" sz="2900" b="1" dirty="0">
                <a:solidFill>
                  <a:schemeClr val="bg1"/>
                </a:solidFill>
                <a:latin typeface="Arial"/>
                <a:cs typeface="Arial"/>
              </a:rPr>
              <a:t>του πρωτοκόλλου της Ναγκόγια στα διάφορα κράτη μέλη. </a:t>
            </a:r>
            <a:endParaRPr lang="el-GR" sz="2900" b="1" dirty="0" smtClean="0">
              <a:solidFill>
                <a:schemeClr val="bg1"/>
              </a:solidFill>
              <a:latin typeface="Arial"/>
              <a:cs typeface="Arial"/>
            </a:endParaRPr>
          </a:p>
          <a:p>
            <a:pPr>
              <a:buFont typeface="Wingdings" charset="2"/>
              <a:buChar char="u"/>
            </a:pPr>
            <a:endParaRPr lang="el-GR" b="1" dirty="0" smtClean="0">
              <a:solidFill>
                <a:srgbClr val="000000"/>
              </a:solidFill>
              <a:latin typeface="Arial"/>
              <a:cs typeface="Arial"/>
            </a:endParaRPr>
          </a:p>
          <a:p>
            <a:endParaRPr lang="el-GR" b="1" dirty="0">
              <a:solidFill>
                <a:srgbClr val="000000"/>
              </a:solidFill>
              <a:latin typeface="Arial"/>
              <a:cs typeface="Arial"/>
            </a:endParaRPr>
          </a:p>
        </p:txBody>
      </p:sp>
    </p:spTree>
    <p:extLst>
      <p:ext uri="{BB962C8B-B14F-4D97-AF65-F5344CB8AC3E}">
        <p14:creationId xmlns:p14="http://schemas.microsoft.com/office/powerpoint/2010/main" val="38419672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ph type="title"/>
          </p:nvPr>
        </p:nvSpPr>
        <p:spPr>
          <a:xfrm>
            <a:off x="250825" y="0"/>
            <a:ext cx="8591550" cy="692150"/>
          </a:xfrm>
        </p:spPr>
        <p:txBody>
          <a:bodyPr/>
          <a:lstStyle/>
          <a:p>
            <a:pPr eaLnBrk="1" hangingPunct="1"/>
            <a:r>
              <a:rPr lang="el-GR" sz="3200" b="1" dirty="0" smtClean="0">
                <a:latin typeface="Arial"/>
                <a:cs typeface="Arial"/>
              </a:rPr>
              <a:t>3. ΕΘΝΙΚΟ</a:t>
            </a:r>
            <a:endParaRPr lang="el-GR" sz="3200" b="1" dirty="0">
              <a:latin typeface="Arial"/>
              <a:cs typeface="Arial"/>
            </a:endParaRPr>
          </a:p>
        </p:txBody>
      </p:sp>
      <p:sp>
        <p:nvSpPr>
          <p:cNvPr id="359427" name="Rectangle 3"/>
          <p:cNvSpPr>
            <a:spLocks noGrp="1" noRot="1" noChangeArrowheads="1"/>
          </p:cNvSpPr>
          <p:nvPr>
            <p:ph type="body" idx="1"/>
          </p:nvPr>
        </p:nvSpPr>
        <p:spPr>
          <a:xfrm>
            <a:off x="468313" y="692150"/>
            <a:ext cx="8377237" cy="5403850"/>
          </a:xfrm>
        </p:spPr>
        <p:txBody>
          <a:bodyPr/>
          <a:lstStyle/>
          <a:p>
            <a:pPr eaLnBrk="1" hangingPunct="1">
              <a:buFont typeface="Wingdings" pitchFamily="2" charset="2"/>
              <a:buChar char="§"/>
              <a:defRPr/>
            </a:pPr>
            <a:endParaRPr lang="el-GR" dirty="0" smtClean="0">
              <a:ea typeface="+mn-ea"/>
            </a:endParaRPr>
          </a:p>
          <a:p>
            <a:pPr eaLnBrk="1" hangingPunct="1">
              <a:buFont typeface="Wingdings" pitchFamily="2" charset="2"/>
              <a:buChar char="§"/>
              <a:defRPr/>
            </a:pPr>
            <a:endParaRPr lang="el-GR" dirty="0" smtClean="0">
              <a:ea typeface="+mn-ea"/>
            </a:endParaRPr>
          </a:p>
        </p:txBody>
      </p:sp>
      <p:sp>
        <p:nvSpPr>
          <p:cNvPr id="44036" name="Oval 4"/>
          <p:cNvSpPr>
            <a:spLocks noChangeArrowheads="1"/>
          </p:cNvSpPr>
          <p:nvPr/>
        </p:nvSpPr>
        <p:spPr bwMode="auto">
          <a:xfrm>
            <a:off x="2286000" y="785813"/>
            <a:ext cx="5000625" cy="1643062"/>
          </a:xfrm>
          <a:prstGeom prst="ellipse">
            <a:avLst/>
          </a:prstGeom>
          <a:solidFill>
            <a:schemeClr val="accent1"/>
          </a:solidFill>
          <a:ln w="9525">
            <a:solidFill>
              <a:schemeClr val="tx1"/>
            </a:solidFill>
            <a:round/>
            <a:headEnd/>
            <a:tailEnd/>
          </a:ln>
        </p:spPr>
        <p:txBody>
          <a:bodyPr wrap="none" anchor="ctr"/>
          <a:lstStyle/>
          <a:p>
            <a:pPr algn="ctr"/>
            <a:endParaRPr lang="el-GR" b="1" dirty="0">
              <a:solidFill>
                <a:srgbClr val="66FF99"/>
              </a:solidFill>
            </a:endParaRPr>
          </a:p>
          <a:p>
            <a:pPr algn="ctr"/>
            <a:r>
              <a:rPr lang="el-GR" b="1" dirty="0">
                <a:solidFill>
                  <a:srgbClr val="25F808"/>
                </a:solidFill>
                <a:latin typeface="Arial"/>
                <a:cs typeface="Arial"/>
              </a:rPr>
              <a:t>Σύνταγμα, αρ. 24.1</a:t>
            </a:r>
          </a:p>
          <a:p>
            <a:pPr algn="ctr"/>
            <a:r>
              <a:rPr lang="el-GR" b="1" dirty="0">
                <a:solidFill>
                  <a:srgbClr val="FFFFFF"/>
                </a:solidFill>
                <a:latin typeface="Arial"/>
                <a:cs typeface="Arial"/>
              </a:rPr>
              <a:t>Προστασία φυσικού &amp; πολιτιστικού</a:t>
            </a:r>
          </a:p>
          <a:p>
            <a:pPr algn="ctr"/>
            <a:r>
              <a:rPr lang="el-GR" b="1" dirty="0">
                <a:solidFill>
                  <a:srgbClr val="FFFFFF"/>
                </a:solidFill>
                <a:latin typeface="Arial"/>
                <a:cs typeface="Arial"/>
              </a:rPr>
              <a:t>Περιβάλλοντος και </a:t>
            </a:r>
            <a:r>
              <a:rPr lang="el-GR" b="1" dirty="0">
                <a:solidFill>
                  <a:srgbClr val="25F808"/>
                </a:solidFill>
                <a:latin typeface="Arial"/>
                <a:cs typeface="Arial"/>
              </a:rPr>
              <a:t>ΑΡΑ</a:t>
            </a:r>
            <a:r>
              <a:rPr lang="el-GR" b="1" dirty="0">
                <a:solidFill>
                  <a:srgbClr val="FFFF00"/>
                </a:solidFill>
                <a:latin typeface="Arial"/>
                <a:cs typeface="Arial"/>
              </a:rPr>
              <a:t> </a:t>
            </a:r>
            <a:r>
              <a:rPr lang="el-GR" b="1" dirty="0">
                <a:solidFill>
                  <a:srgbClr val="FFFFFF"/>
                </a:solidFill>
                <a:latin typeface="Arial"/>
                <a:cs typeface="Arial"/>
              </a:rPr>
              <a:t>της βιοποικιλό-</a:t>
            </a:r>
          </a:p>
          <a:p>
            <a:pPr algn="ctr"/>
            <a:r>
              <a:rPr lang="el-GR" b="1" dirty="0">
                <a:solidFill>
                  <a:srgbClr val="FFFFFF"/>
                </a:solidFill>
                <a:latin typeface="Arial"/>
                <a:cs typeface="Arial"/>
              </a:rPr>
              <a:t>τας και των γενετικών πόρων</a:t>
            </a:r>
          </a:p>
          <a:p>
            <a:pPr algn="ctr"/>
            <a:endParaRPr lang="el-GR" b="1" dirty="0">
              <a:solidFill>
                <a:srgbClr val="66FF99"/>
              </a:solidFill>
              <a:latin typeface="Arial"/>
              <a:cs typeface="Arial"/>
            </a:endParaRPr>
          </a:p>
        </p:txBody>
      </p:sp>
      <p:sp>
        <p:nvSpPr>
          <p:cNvPr id="44037" name="Oval 6"/>
          <p:cNvSpPr>
            <a:spLocks noChangeArrowheads="1"/>
          </p:cNvSpPr>
          <p:nvPr/>
        </p:nvSpPr>
        <p:spPr bwMode="auto">
          <a:xfrm>
            <a:off x="1785938" y="3143250"/>
            <a:ext cx="6072187" cy="1571625"/>
          </a:xfrm>
          <a:prstGeom prst="ellipse">
            <a:avLst/>
          </a:prstGeom>
          <a:solidFill>
            <a:schemeClr val="accent1"/>
          </a:solidFill>
          <a:ln w="9525">
            <a:solidFill>
              <a:schemeClr val="tx1"/>
            </a:solidFill>
            <a:round/>
            <a:headEnd/>
            <a:tailEnd/>
          </a:ln>
        </p:spPr>
        <p:txBody>
          <a:bodyPr wrap="none" anchor="ctr"/>
          <a:lstStyle/>
          <a:p>
            <a:pPr algn="ctr"/>
            <a:endParaRPr lang="el-GR" b="1" dirty="0">
              <a:solidFill>
                <a:srgbClr val="25F808"/>
              </a:solidFill>
            </a:endParaRPr>
          </a:p>
          <a:p>
            <a:pPr algn="ctr"/>
            <a:endParaRPr lang="el-GR" b="1" dirty="0">
              <a:solidFill>
                <a:srgbClr val="25F808"/>
              </a:solidFill>
            </a:endParaRPr>
          </a:p>
          <a:p>
            <a:pPr algn="ctr"/>
            <a:r>
              <a:rPr lang="el-GR" b="1" dirty="0">
                <a:solidFill>
                  <a:srgbClr val="25F808"/>
                </a:solidFill>
                <a:latin typeface="Arial"/>
                <a:cs typeface="Arial"/>
              </a:rPr>
              <a:t>Δασική νομοθεσία</a:t>
            </a:r>
          </a:p>
          <a:p>
            <a:pPr algn="ctr"/>
            <a:r>
              <a:rPr lang="el-GR" b="1" dirty="0">
                <a:solidFill>
                  <a:srgbClr val="25F808"/>
                </a:solidFill>
                <a:latin typeface="Arial"/>
                <a:cs typeface="Arial"/>
              </a:rPr>
              <a:t>ΠΔ 67/1981</a:t>
            </a:r>
          </a:p>
          <a:p>
            <a:pPr algn="ctr"/>
            <a:r>
              <a:rPr lang="el-GR" b="1" dirty="0">
                <a:solidFill>
                  <a:srgbClr val="25F808"/>
                </a:solidFill>
                <a:latin typeface="Arial"/>
                <a:cs typeface="Arial"/>
              </a:rPr>
              <a:t>Ν. 1650/1986 </a:t>
            </a:r>
            <a:r>
              <a:rPr lang="el-GR" b="1" dirty="0">
                <a:solidFill>
                  <a:srgbClr val="FFFFFF"/>
                </a:solidFill>
                <a:latin typeface="Arial"/>
                <a:cs typeface="Arial"/>
              </a:rPr>
              <a:t>(αυτοφυής χλωρίδα &amp; άγρια πανίδα)</a:t>
            </a:r>
          </a:p>
          <a:p>
            <a:pPr algn="ctr"/>
            <a:r>
              <a:rPr lang="el-GR" b="1" dirty="0">
                <a:solidFill>
                  <a:srgbClr val="25F808"/>
                </a:solidFill>
                <a:latin typeface="Arial"/>
                <a:cs typeface="Arial"/>
              </a:rPr>
              <a:t>ΠΔ 80/1990 </a:t>
            </a:r>
            <a:r>
              <a:rPr lang="el-GR" b="1" dirty="0">
                <a:solidFill>
                  <a:srgbClr val="FFFFFF"/>
                </a:solidFill>
                <a:latin typeface="Arial"/>
                <a:cs typeface="Arial"/>
              </a:rPr>
              <a:t>(Φυτικό γενετικό υλικό)</a:t>
            </a:r>
          </a:p>
          <a:p>
            <a:pPr algn="ctr"/>
            <a:endParaRPr lang="el-GR" b="1" dirty="0">
              <a:solidFill>
                <a:srgbClr val="FBFB3F"/>
              </a:solidFill>
              <a:latin typeface="Arial"/>
              <a:cs typeface="Arial"/>
            </a:endParaRPr>
          </a:p>
          <a:p>
            <a:pPr algn="ctr"/>
            <a:endParaRPr lang="el-GR" b="1" dirty="0">
              <a:solidFill>
                <a:srgbClr val="FBFB3F"/>
              </a:solidFill>
            </a:endParaRPr>
          </a:p>
          <a:p>
            <a:pPr algn="ctr"/>
            <a:endParaRPr lang="el-GR" b="1" dirty="0">
              <a:solidFill>
                <a:srgbClr val="FBFB3F"/>
              </a:solidFill>
            </a:endParaRPr>
          </a:p>
        </p:txBody>
      </p:sp>
      <p:sp>
        <p:nvSpPr>
          <p:cNvPr id="44038" name="Oval 7"/>
          <p:cNvSpPr>
            <a:spLocks noChangeArrowheads="1"/>
          </p:cNvSpPr>
          <p:nvPr/>
        </p:nvSpPr>
        <p:spPr bwMode="auto">
          <a:xfrm>
            <a:off x="1143000" y="5429250"/>
            <a:ext cx="7286625" cy="1214438"/>
          </a:xfrm>
          <a:prstGeom prst="ellipse">
            <a:avLst/>
          </a:prstGeom>
          <a:solidFill>
            <a:schemeClr val="accent1"/>
          </a:solidFill>
          <a:ln w="9525">
            <a:solidFill>
              <a:schemeClr val="tx1"/>
            </a:solidFill>
            <a:round/>
            <a:headEnd/>
            <a:tailEnd/>
          </a:ln>
        </p:spPr>
        <p:txBody>
          <a:bodyPr wrap="none" anchor="ctr"/>
          <a:lstStyle/>
          <a:p>
            <a:pPr algn="ctr"/>
            <a:endParaRPr lang="el-GR" b="1" dirty="0">
              <a:solidFill>
                <a:srgbClr val="FFFF00"/>
              </a:solidFill>
            </a:endParaRPr>
          </a:p>
          <a:p>
            <a:pPr algn="ctr"/>
            <a:r>
              <a:rPr lang="el-GR" b="1" dirty="0">
                <a:solidFill>
                  <a:srgbClr val="25F808"/>
                </a:solidFill>
                <a:latin typeface="Arial"/>
                <a:cs typeface="Arial"/>
              </a:rPr>
              <a:t>Ν. 3937/2011</a:t>
            </a:r>
          </a:p>
          <a:p>
            <a:pPr algn="ctr"/>
            <a:r>
              <a:rPr lang="el-GR" b="1" dirty="0">
                <a:solidFill>
                  <a:srgbClr val="FFFFFF"/>
                </a:solidFill>
                <a:latin typeface="Arial"/>
                <a:cs typeface="Arial"/>
              </a:rPr>
              <a:t>Γενετικοί πόροι</a:t>
            </a:r>
          </a:p>
          <a:p>
            <a:pPr algn="ctr"/>
            <a:endParaRPr lang="el-GR" b="1" dirty="0">
              <a:solidFill>
                <a:srgbClr val="FFFFFF"/>
              </a:solidFill>
              <a:latin typeface="Arial"/>
              <a:cs typeface="Arial"/>
            </a:endParaRPr>
          </a:p>
        </p:txBody>
      </p:sp>
      <p:sp>
        <p:nvSpPr>
          <p:cNvPr id="44039" name="AutoShape 9"/>
          <p:cNvSpPr>
            <a:spLocks noChangeArrowheads="1"/>
          </p:cNvSpPr>
          <p:nvPr/>
        </p:nvSpPr>
        <p:spPr bwMode="auto">
          <a:xfrm>
            <a:off x="4357688" y="2428875"/>
            <a:ext cx="792162" cy="714375"/>
          </a:xfrm>
          <a:prstGeom prst="downArrow">
            <a:avLst>
              <a:gd name="adj1" fmla="val 50000"/>
              <a:gd name="adj2" fmla="val 25000"/>
            </a:avLst>
          </a:prstGeom>
          <a:solidFill>
            <a:srgbClr val="D935BE"/>
          </a:solidFill>
          <a:ln w="9525">
            <a:solidFill>
              <a:schemeClr val="tx1"/>
            </a:solidFill>
            <a:miter lim="800000"/>
            <a:headEnd/>
            <a:tailEnd/>
          </a:ln>
        </p:spPr>
        <p:txBody>
          <a:bodyPr wrap="none" anchor="ctr"/>
          <a:lstStyle/>
          <a:p>
            <a:endParaRPr lang="el-GR"/>
          </a:p>
        </p:txBody>
      </p:sp>
      <p:sp>
        <p:nvSpPr>
          <p:cNvPr id="44040" name="AutoShape 11"/>
          <p:cNvSpPr>
            <a:spLocks noChangeArrowheads="1"/>
          </p:cNvSpPr>
          <p:nvPr/>
        </p:nvSpPr>
        <p:spPr bwMode="auto">
          <a:xfrm>
            <a:off x="4286250" y="4714875"/>
            <a:ext cx="863600" cy="714375"/>
          </a:xfrm>
          <a:prstGeom prst="downArrow">
            <a:avLst>
              <a:gd name="adj1" fmla="val 50000"/>
              <a:gd name="adj2" fmla="val 25000"/>
            </a:avLst>
          </a:prstGeom>
          <a:solidFill>
            <a:srgbClr val="D935BE"/>
          </a:solidFill>
          <a:ln w="9525">
            <a:solidFill>
              <a:schemeClr val="tx1"/>
            </a:solidFill>
            <a:miter lim="800000"/>
            <a:headEnd/>
            <a:tailEnd/>
          </a:ln>
        </p:spPr>
        <p:txBody>
          <a:bodyPr wrap="none" anchor="ctr"/>
          <a:lstStyle/>
          <a:p>
            <a:endParaRPr lang="el-GR"/>
          </a:p>
        </p:txBody>
      </p:sp>
    </p:spTree>
    <p:extLst>
      <p:ext uri="{BB962C8B-B14F-4D97-AF65-F5344CB8AC3E}">
        <p14:creationId xmlns:p14="http://schemas.microsoft.com/office/powerpoint/2010/main" val="26439730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 y="5861521"/>
            <a:ext cx="6443531" cy="996479"/>
          </a:xfrm>
        </p:spPr>
        <p:txBody>
          <a:bodyPr/>
          <a:lstStyle/>
          <a:p>
            <a:pPr algn="l"/>
            <a:r>
              <a:rPr lang="el-GR" sz="2700" b="1" dirty="0" smtClean="0">
                <a:latin typeface="Arial"/>
                <a:cs typeface="Arial"/>
              </a:rPr>
              <a:t> </a:t>
            </a:r>
            <a:r>
              <a:rPr lang="el-GR" sz="2700" b="1" dirty="0" smtClean="0">
                <a:solidFill>
                  <a:schemeClr val="accent3"/>
                </a:solidFill>
                <a:latin typeface="Arial"/>
                <a:cs typeface="Arial"/>
              </a:rPr>
              <a:t>Η Ελλάδα διαθέτει πλούσια βιοποικιλότητα με μεγάλο ενδημισμό</a:t>
            </a:r>
            <a:endParaRPr lang="en-US" sz="2700" b="1" dirty="0">
              <a:solidFill>
                <a:schemeClr val="accent3"/>
              </a:solidFill>
              <a:latin typeface="Arial"/>
              <a:cs typeface="Arial"/>
            </a:endParaRPr>
          </a:p>
        </p:txBody>
      </p:sp>
      <p:sp>
        <p:nvSpPr>
          <p:cNvPr id="4" name="Text Placeholder 3"/>
          <p:cNvSpPr>
            <a:spLocks noGrp="1"/>
          </p:cNvSpPr>
          <p:nvPr>
            <p:ph type="body" sz="half" idx="2"/>
          </p:nvPr>
        </p:nvSpPr>
        <p:spPr>
          <a:xfrm>
            <a:off x="0" y="1143000"/>
            <a:ext cx="5791200" cy="6096000"/>
          </a:xfrm>
          <a:prstGeom prst="roundRect">
            <a:avLst/>
          </a:prstGeom>
        </p:spPr>
        <p:txBody>
          <a:bodyPr>
            <a:noAutofit/>
          </a:bodyPr>
          <a:lstStyle/>
          <a:p>
            <a:r>
              <a:rPr lang="el-GR" sz="2300" b="1" dirty="0" smtClean="0">
                <a:solidFill>
                  <a:srgbClr val="FFFF00"/>
                </a:solidFill>
                <a:latin typeface="Arial"/>
                <a:cs typeface="Arial"/>
              </a:rPr>
              <a:t> </a:t>
            </a:r>
          </a:p>
          <a:p>
            <a:pPr marL="0" lvl="1" indent="0" algn="ctr">
              <a:buClr>
                <a:schemeClr val="tx1"/>
              </a:buClr>
              <a:buNone/>
            </a:pPr>
            <a:endParaRPr lang="el-GR" sz="1800" b="1" dirty="0" smtClean="0">
              <a:solidFill>
                <a:schemeClr val="accent3"/>
              </a:solidFill>
              <a:latin typeface="Arial"/>
              <a:cs typeface="Arial"/>
            </a:endParaRPr>
          </a:p>
          <a:p>
            <a:pPr marL="457200" indent="-457200">
              <a:buFont typeface="Wingdings" charset="2"/>
              <a:buChar char="u"/>
            </a:pPr>
            <a:r>
              <a:rPr lang="el-GR" sz="1800" b="1" dirty="0" smtClean="0">
                <a:solidFill>
                  <a:schemeClr val="accent3"/>
                </a:solidFill>
                <a:latin typeface="Arial"/>
                <a:cs typeface="Arial"/>
              </a:rPr>
              <a:t>  </a:t>
            </a:r>
          </a:p>
          <a:p>
            <a:r>
              <a:rPr lang="el-GR" sz="1800" dirty="0" smtClean="0">
                <a:latin typeface="Arial"/>
                <a:cs typeface="Arial"/>
              </a:rPr>
              <a:t>    </a:t>
            </a:r>
            <a:r>
              <a:rPr lang="el-GR" sz="1800" b="1" dirty="0" smtClean="0">
                <a:latin typeface="Arial"/>
                <a:cs typeface="Arial"/>
              </a:rPr>
              <a:t> </a:t>
            </a:r>
          </a:p>
          <a:p>
            <a:pPr lvl="1">
              <a:buFont typeface="Wingdings" charset="2"/>
              <a:buChar char="u"/>
            </a:pPr>
            <a:endParaRPr lang="el-GR" sz="1800" dirty="0">
              <a:latin typeface="Arial"/>
              <a:cs typeface="Arial"/>
            </a:endParaRPr>
          </a:p>
          <a:p>
            <a:pPr>
              <a:buFont typeface="Wingdings" charset="2"/>
              <a:buChar char="u"/>
            </a:pPr>
            <a:endParaRPr lang="el-GR" sz="2100" b="1" dirty="0">
              <a:solidFill>
                <a:srgbClr val="FFFF00"/>
              </a:solidFill>
              <a:latin typeface="Arial"/>
              <a:cs typeface="Arial"/>
            </a:endParaRPr>
          </a:p>
        </p:txBody>
      </p:sp>
      <p:sp>
        <p:nvSpPr>
          <p:cNvPr id="7" name="TextBox 6"/>
          <p:cNvSpPr txBox="1"/>
          <p:nvPr/>
        </p:nvSpPr>
        <p:spPr>
          <a:xfrm>
            <a:off x="8426213" y="5943600"/>
            <a:ext cx="314622"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l-GR" b="1" dirty="0" smtClean="0">
                <a:solidFill>
                  <a:schemeClr val="accent3"/>
                </a:solidFill>
                <a:effectLst>
                  <a:outerShdw blurRad="50800" dist="38100" dir="5400000" algn="t" rotWithShape="0">
                    <a:prstClr val="black">
                      <a:alpha val="40000"/>
                    </a:prstClr>
                  </a:outerShdw>
                </a:effectLst>
              </a:rPr>
              <a:t> </a:t>
            </a:r>
            <a:r>
              <a:rPr lang="en-US" b="1" dirty="0" smtClean="0">
                <a:solidFill>
                  <a:schemeClr val="accent3"/>
                </a:solidFill>
                <a:effectLst>
                  <a:outerShdw blurRad="50800" dist="38100" dir="5400000" algn="t" rotWithShape="0">
                    <a:prstClr val="black">
                      <a:alpha val="40000"/>
                    </a:prstClr>
                  </a:outerShdw>
                </a:effectLst>
              </a:rPr>
              <a:t>.</a:t>
            </a:r>
            <a:endParaRPr lang="en-US" dirty="0">
              <a:solidFill>
                <a:schemeClr val="accent3"/>
              </a:solidFill>
              <a:effectLst>
                <a:outerShdw blurRad="50800" dist="38100" dir="5400000" algn="t" rotWithShape="0">
                  <a:prstClr val="black">
                    <a:alpha val="40000"/>
                  </a:prstClr>
                </a:outerShdw>
              </a:effectLst>
            </a:endParaRPr>
          </a:p>
        </p:txBody>
      </p:sp>
      <p:sp>
        <p:nvSpPr>
          <p:cNvPr id="5" name="Rounded Rectangle 4"/>
          <p:cNvSpPr/>
          <p:nvPr/>
        </p:nvSpPr>
        <p:spPr>
          <a:xfrm>
            <a:off x="685800" y="1143000"/>
            <a:ext cx="32004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Font typeface="Wingdings" charset="2"/>
              <a:buChar char="u"/>
            </a:pPr>
            <a:r>
              <a:rPr lang="el-GR" b="1" dirty="0">
                <a:solidFill>
                  <a:srgbClr val="FFFF00"/>
                </a:solidFill>
                <a:latin typeface="Arial"/>
                <a:cs typeface="Arial"/>
              </a:rPr>
              <a:t>Η ΠΡΟΣΒΑΣΗ </a:t>
            </a:r>
            <a:endParaRPr lang="el-GR" sz="1600" b="1" dirty="0">
              <a:solidFill>
                <a:srgbClr val="FFFF00"/>
              </a:solidFill>
              <a:latin typeface="Arial"/>
              <a:cs typeface="Arial"/>
            </a:endParaRPr>
          </a:p>
        </p:txBody>
      </p:sp>
      <p:sp>
        <p:nvSpPr>
          <p:cNvPr id="9" name="Rounded Rectangle 8"/>
          <p:cNvSpPr/>
          <p:nvPr/>
        </p:nvSpPr>
        <p:spPr>
          <a:xfrm>
            <a:off x="1295400" y="2590800"/>
            <a:ext cx="22860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charset="2"/>
              <a:buChar char="u"/>
            </a:pPr>
            <a:r>
              <a:rPr lang="el-GR" sz="1700" b="1" dirty="0" smtClean="0">
                <a:solidFill>
                  <a:srgbClr val="FFFF00"/>
                </a:solidFill>
                <a:latin typeface="Arial"/>
                <a:cs typeface="Arial"/>
              </a:rPr>
              <a:t>ΣΥΝΑΙΝΕΣΗ ΜΕΤΑ ΑΠΟ ΠΛΗΡΟΦΟΡΗΣΗ (PIC)</a:t>
            </a:r>
            <a:endParaRPr lang="el-GR" sz="1700" b="1" dirty="0">
              <a:solidFill>
                <a:srgbClr val="FFFF00"/>
              </a:solidFill>
              <a:latin typeface="Arial"/>
              <a:cs typeface="Arial"/>
            </a:endParaRPr>
          </a:p>
        </p:txBody>
      </p:sp>
      <p:sp>
        <p:nvSpPr>
          <p:cNvPr id="8" name="Rounded Rectangle 7"/>
          <p:cNvSpPr/>
          <p:nvPr/>
        </p:nvSpPr>
        <p:spPr>
          <a:xfrm>
            <a:off x="1295400" y="4114800"/>
            <a:ext cx="22860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Font typeface="Wingdings" charset="2"/>
              <a:buChar char="u"/>
            </a:pPr>
            <a:r>
              <a:rPr lang="el-GR" b="1" dirty="0" smtClean="0">
                <a:solidFill>
                  <a:srgbClr val="FFFF00"/>
                </a:solidFill>
                <a:latin typeface="Arial"/>
                <a:cs typeface="Arial"/>
              </a:rPr>
              <a:t>ΑΜΟΙΒΑΙΑ ΣΥΜΦΩΝΗΘΕΝΕΣ ΟΡΟΙ (ΜΑΤ)</a:t>
            </a:r>
            <a:endParaRPr lang="el-GR" sz="1600" b="1" dirty="0">
              <a:solidFill>
                <a:srgbClr val="FFFF00"/>
              </a:solidFill>
              <a:latin typeface="Arial"/>
              <a:cs typeface="Arial"/>
            </a:endParaRPr>
          </a:p>
        </p:txBody>
      </p:sp>
      <p:sp>
        <p:nvSpPr>
          <p:cNvPr id="3" name="Rounded Rectangle 2"/>
          <p:cNvSpPr/>
          <p:nvPr/>
        </p:nvSpPr>
        <p:spPr>
          <a:xfrm>
            <a:off x="5181600" y="1600200"/>
            <a:ext cx="3657600" cy="3657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285750" indent="-285750" algn="ctr">
              <a:buFont typeface="Wingdings" charset="2"/>
              <a:buChar char="u"/>
            </a:pPr>
            <a:endParaRPr lang="el-GR" dirty="0" smtClean="0">
              <a:latin typeface="Arial"/>
              <a:cs typeface="Arial"/>
            </a:endParaRPr>
          </a:p>
          <a:p>
            <a:pPr marL="285750" indent="-285750" algn="ctr">
              <a:buFont typeface="Wingdings" charset="2"/>
              <a:buChar char="u"/>
            </a:pPr>
            <a:endParaRPr lang="el-GR" dirty="0" smtClean="0">
              <a:latin typeface="Arial"/>
              <a:cs typeface="Arial"/>
            </a:endParaRPr>
          </a:p>
          <a:p>
            <a:pPr marL="285750" indent="-285750" algn="ctr">
              <a:buFont typeface="Wingdings" charset="2"/>
              <a:buChar char="u"/>
            </a:pPr>
            <a:endParaRPr lang="el-GR" dirty="0">
              <a:latin typeface="Arial"/>
              <a:cs typeface="Arial"/>
            </a:endParaRPr>
          </a:p>
          <a:p>
            <a:pPr marL="285750" indent="-285750" algn="ctr">
              <a:buFont typeface="Wingdings" charset="2"/>
              <a:buChar char="u"/>
            </a:pPr>
            <a:r>
              <a:rPr lang="el-GR" b="1" dirty="0" smtClean="0">
                <a:solidFill>
                  <a:srgbClr val="FFFFFF"/>
                </a:solidFill>
                <a:latin typeface="Arial"/>
                <a:cs typeface="Arial"/>
              </a:rPr>
              <a:t>Δεν αντιμετωπίζεται ως διακριτό κεφάλαιο με πρόβλεψη PIC &amp; MAT</a:t>
            </a:r>
          </a:p>
          <a:p>
            <a:pPr marL="285750" indent="-285750" algn="ctr">
              <a:buFont typeface="Wingdings" charset="2"/>
              <a:buChar char="u"/>
            </a:pPr>
            <a:r>
              <a:rPr lang="el-GR" b="1" dirty="0" smtClean="0">
                <a:solidFill>
                  <a:srgbClr val="FFFFFF"/>
                </a:solidFill>
                <a:latin typeface="Arial"/>
                <a:cs typeface="Arial"/>
              </a:rPr>
              <a:t>Ανυπαρξία ενιαίων ρυθμίσεων ΠΚΟ (ABS) σύμφωνα με το πνεύμα της CBD και του Πρωτοκόλλου</a:t>
            </a:r>
          </a:p>
          <a:p>
            <a:pPr marL="285750" indent="-285750" algn="ctr">
              <a:buFont typeface="Wingdings" charset="2"/>
              <a:buChar char="u"/>
            </a:pPr>
            <a:r>
              <a:rPr lang="el-GR" b="1" dirty="0" smtClean="0">
                <a:solidFill>
                  <a:srgbClr val="FFFFFF"/>
                </a:solidFill>
                <a:latin typeface="Arial"/>
                <a:cs typeface="Arial"/>
              </a:rPr>
              <a:t>Δεν υπάρχει ρητή πρόβλεψη για την πρόσβαση στις ex situ συλλογές</a:t>
            </a:r>
          </a:p>
          <a:p>
            <a:pPr marL="285750" indent="-285750" algn="ctr">
              <a:buFont typeface="Wingdings" charset="2"/>
              <a:buChar char="u"/>
            </a:pPr>
            <a:endParaRPr lang="el-GR" dirty="0" smtClean="0">
              <a:latin typeface="Arial"/>
              <a:cs typeface="Arial"/>
            </a:endParaRPr>
          </a:p>
          <a:p>
            <a:pPr marL="285750" indent="-285750" algn="ctr">
              <a:buFont typeface="Wingdings" charset="2"/>
              <a:buChar char="u"/>
            </a:pPr>
            <a:endParaRPr lang="el-GR" dirty="0" smtClean="0">
              <a:latin typeface="Arial"/>
              <a:cs typeface="Arial"/>
            </a:endParaRPr>
          </a:p>
          <a:p>
            <a:pPr algn="ctr"/>
            <a:endParaRPr lang="en-US" dirty="0">
              <a:latin typeface="Arial"/>
              <a:cs typeface="Arial"/>
            </a:endParaRPr>
          </a:p>
        </p:txBody>
      </p:sp>
    </p:spTree>
    <p:extLst>
      <p:ext uri="{BB962C8B-B14F-4D97-AF65-F5344CB8AC3E}">
        <p14:creationId xmlns:p14="http://schemas.microsoft.com/office/powerpoint/2010/main" val="44130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xit" presetSubtype="0" fill="hold" grpId="1"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069" y="152400"/>
            <a:ext cx="6214931" cy="844079"/>
          </a:xfrm>
        </p:spPr>
        <p:txBody>
          <a:bodyPr/>
          <a:lstStyle/>
          <a:p>
            <a:pPr algn="ctr"/>
            <a:r>
              <a:rPr lang="el-GR" sz="2800" b="1" dirty="0" smtClean="0">
                <a:solidFill>
                  <a:srgbClr val="FFFF00"/>
                </a:solidFill>
                <a:latin typeface="Arial"/>
                <a:cs typeface="Arial"/>
              </a:rPr>
              <a:t/>
            </a:r>
            <a:br>
              <a:rPr lang="el-GR" sz="2800" b="1" dirty="0" smtClean="0">
                <a:solidFill>
                  <a:srgbClr val="FFFF00"/>
                </a:solidFill>
                <a:latin typeface="Arial"/>
                <a:cs typeface="Arial"/>
              </a:rPr>
            </a:br>
            <a:r>
              <a:rPr lang="el-GR" sz="2800" b="1" dirty="0">
                <a:solidFill>
                  <a:srgbClr val="FFFF00"/>
                </a:solidFill>
                <a:latin typeface="Arial"/>
                <a:cs typeface="Arial"/>
              </a:rPr>
              <a:t/>
            </a:r>
            <a:br>
              <a:rPr lang="el-GR" sz="2800" b="1" dirty="0">
                <a:solidFill>
                  <a:srgbClr val="FFFF00"/>
                </a:solidFill>
                <a:latin typeface="Arial"/>
                <a:cs typeface="Arial"/>
              </a:rPr>
            </a:br>
            <a:r>
              <a:rPr lang="el-GR" sz="2800" b="1" dirty="0" smtClean="0">
                <a:solidFill>
                  <a:srgbClr val="FFFF00"/>
                </a:solidFill>
                <a:latin typeface="Arial"/>
                <a:cs typeface="Arial"/>
              </a:rPr>
              <a:t>Η </a:t>
            </a:r>
            <a:r>
              <a:rPr lang="el-GR" sz="2800" b="1" dirty="0">
                <a:solidFill>
                  <a:srgbClr val="FFFF00"/>
                </a:solidFill>
                <a:latin typeface="Arial"/>
                <a:cs typeface="Arial"/>
              </a:rPr>
              <a:t>ΑΔΕΙΟΔΟΤΗΣΗ ΤΗΣ ΕΡΕΥΝΑΣ </a:t>
            </a:r>
            <a:r>
              <a:rPr lang="el-GR" sz="2400" b="1" dirty="0">
                <a:solidFill>
                  <a:srgbClr val="FFFF00"/>
                </a:solidFill>
                <a:latin typeface="Arial"/>
                <a:cs typeface="Arial"/>
              </a:rPr>
              <a:t/>
            </a:r>
            <a:br>
              <a:rPr lang="el-GR" sz="2400" b="1" dirty="0">
                <a:solidFill>
                  <a:srgbClr val="FFFF00"/>
                </a:solidFill>
                <a:latin typeface="Arial"/>
                <a:cs typeface="Arial"/>
              </a:rPr>
            </a:br>
            <a:r>
              <a:rPr lang="el-GR" sz="2700" b="1" dirty="0" smtClean="0">
                <a:latin typeface="Arial"/>
                <a:cs typeface="Arial"/>
              </a:rPr>
              <a:t> </a:t>
            </a:r>
            <a:endParaRPr lang="en-US" sz="2700" b="1" dirty="0">
              <a:latin typeface="Arial"/>
              <a:cs typeface="Arial"/>
            </a:endParaRPr>
          </a:p>
        </p:txBody>
      </p:sp>
      <p:sp>
        <p:nvSpPr>
          <p:cNvPr id="4" name="Text Placeholder 3"/>
          <p:cNvSpPr>
            <a:spLocks noGrp="1"/>
          </p:cNvSpPr>
          <p:nvPr>
            <p:ph type="body" sz="half" idx="2"/>
          </p:nvPr>
        </p:nvSpPr>
        <p:spPr>
          <a:xfrm>
            <a:off x="0" y="1143000"/>
            <a:ext cx="5791200" cy="6096000"/>
          </a:xfrm>
        </p:spPr>
        <p:txBody>
          <a:bodyPr>
            <a:noAutofit/>
          </a:bodyPr>
          <a:lstStyle/>
          <a:p>
            <a:r>
              <a:rPr lang="el-GR" sz="2300" b="1" dirty="0" smtClean="0">
                <a:solidFill>
                  <a:srgbClr val="FFFF00"/>
                </a:solidFill>
                <a:latin typeface="Arial"/>
                <a:cs typeface="Arial"/>
              </a:rPr>
              <a:t> </a:t>
            </a:r>
          </a:p>
          <a:p>
            <a:pPr marL="0" lvl="1" indent="0" algn="ctr">
              <a:buClr>
                <a:schemeClr val="tx1"/>
              </a:buClr>
              <a:buNone/>
            </a:pPr>
            <a:endParaRPr lang="el-GR" sz="1800" b="1" dirty="0" smtClean="0">
              <a:solidFill>
                <a:schemeClr val="accent3"/>
              </a:solidFill>
              <a:latin typeface="Arial"/>
              <a:cs typeface="Arial"/>
            </a:endParaRPr>
          </a:p>
          <a:p>
            <a:pPr marL="457200" indent="-457200">
              <a:buFont typeface="Wingdings" charset="2"/>
              <a:buChar char="u"/>
            </a:pPr>
            <a:r>
              <a:rPr lang="el-GR" sz="1800" b="1" dirty="0" smtClean="0">
                <a:solidFill>
                  <a:schemeClr val="accent3"/>
                </a:solidFill>
                <a:latin typeface="Arial"/>
                <a:cs typeface="Arial"/>
              </a:rPr>
              <a:t>  </a:t>
            </a:r>
          </a:p>
          <a:p>
            <a:r>
              <a:rPr lang="el-GR" sz="1800" dirty="0" smtClean="0">
                <a:latin typeface="Arial"/>
                <a:cs typeface="Arial"/>
              </a:rPr>
              <a:t>    </a:t>
            </a:r>
            <a:r>
              <a:rPr lang="el-GR" sz="1800" b="1" dirty="0" smtClean="0">
                <a:latin typeface="Arial"/>
                <a:cs typeface="Arial"/>
              </a:rPr>
              <a:t> </a:t>
            </a:r>
          </a:p>
          <a:p>
            <a:pPr lvl="1">
              <a:buFont typeface="Wingdings" charset="2"/>
              <a:buChar char="u"/>
            </a:pPr>
            <a:endParaRPr lang="el-GR" sz="1800" dirty="0">
              <a:latin typeface="Arial"/>
              <a:cs typeface="Arial"/>
            </a:endParaRPr>
          </a:p>
          <a:p>
            <a:pPr>
              <a:buFont typeface="Wingdings" charset="2"/>
              <a:buChar char="u"/>
            </a:pPr>
            <a:endParaRPr lang="el-GR" sz="2100" b="1" dirty="0">
              <a:solidFill>
                <a:srgbClr val="FFFF00"/>
              </a:solidFill>
              <a:latin typeface="Arial"/>
              <a:cs typeface="Arial"/>
            </a:endParaRPr>
          </a:p>
        </p:txBody>
      </p:sp>
      <p:sp>
        <p:nvSpPr>
          <p:cNvPr id="7" name="TextBox 6"/>
          <p:cNvSpPr txBox="1"/>
          <p:nvPr/>
        </p:nvSpPr>
        <p:spPr>
          <a:xfrm>
            <a:off x="8426213" y="5943600"/>
            <a:ext cx="314622"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l-GR" b="1" dirty="0" smtClean="0">
                <a:solidFill>
                  <a:schemeClr val="accent3"/>
                </a:solidFill>
                <a:effectLst>
                  <a:outerShdw blurRad="50800" dist="38100" dir="5400000" algn="t" rotWithShape="0">
                    <a:prstClr val="black">
                      <a:alpha val="40000"/>
                    </a:prstClr>
                  </a:outerShdw>
                </a:effectLst>
              </a:rPr>
              <a:t> </a:t>
            </a:r>
            <a:r>
              <a:rPr lang="en-US" b="1" dirty="0" smtClean="0">
                <a:solidFill>
                  <a:schemeClr val="accent3"/>
                </a:solidFill>
                <a:effectLst>
                  <a:outerShdw blurRad="50800" dist="38100" dir="5400000" algn="t" rotWithShape="0">
                    <a:prstClr val="black">
                      <a:alpha val="40000"/>
                    </a:prstClr>
                  </a:outerShdw>
                </a:effectLst>
              </a:rPr>
              <a:t>.</a:t>
            </a:r>
            <a:endParaRPr lang="en-US" dirty="0">
              <a:solidFill>
                <a:schemeClr val="accent3"/>
              </a:solidFill>
              <a:effectLst>
                <a:outerShdw blurRad="50800" dist="38100" dir="5400000" algn="t" rotWithShape="0">
                  <a:prstClr val="black">
                    <a:alpha val="40000"/>
                  </a:prstClr>
                </a:outerShdw>
              </a:effectLst>
            </a:endParaRPr>
          </a:p>
        </p:txBody>
      </p:sp>
      <p:sp>
        <p:nvSpPr>
          <p:cNvPr id="5" name="Rounded Rectangle 4"/>
          <p:cNvSpPr/>
          <p:nvPr/>
        </p:nvSpPr>
        <p:spPr>
          <a:xfrm>
            <a:off x="381000" y="1066800"/>
            <a:ext cx="3962400" cy="1828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Font typeface="Wingdings" charset="2"/>
              <a:buChar char="u"/>
            </a:pPr>
            <a:r>
              <a:rPr lang="el-GR" b="1" dirty="0">
                <a:latin typeface="Arial"/>
                <a:cs typeface="Arial"/>
              </a:rPr>
              <a:t>κατηγοριοποιημένη προσέγγιση των </a:t>
            </a:r>
            <a:r>
              <a:rPr lang="el-GR" b="1" dirty="0">
                <a:solidFill>
                  <a:srgbClr val="FFC000"/>
                </a:solidFill>
                <a:latin typeface="Arial"/>
                <a:cs typeface="Arial"/>
              </a:rPr>
              <a:t>αδειών επιστημονικής έρευνας</a:t>
            </a:r>
            <a:r>
              <a:rPr lang="el-GR" b="1" dirty="0">
                <a:latin typeface="Arial"/>
                <a:cs typeface="Arial"/>
              </a:rPr>
              <a:t> και της αντίστοιχης αδειοδοτούσας αρχής </a:t>
            </a:r>
            <a:r>
              <a:rPr lang="el-GR" b="1" dirty="0" smtClean="0">
                <a:latin typeface="Arial"/>
                <a:cs typeface="Arial"/>
              </a:rPr>
              <a:t> (Ν. 3937/2011)</a:t>
            </a:r>
            <a:endParaRPr lang="el-GR" sz="1600" b="1" dirty="0">
              <a:solidFill>
                <a:srgbClr val="FFFF00"/>
              </a:solidFill>
              <a:latin typeface="Arial"/>
              <a:cs typeface="Arial"/>
            </a:endParaRPr>
          </a:p>
        </p:txBody>
      </p:sp>
      <p:sp>
        <p:nvSpPr>
          <p:cNvPr id="9" name="Rounded Rectangle 8"/>
          <p:cNvSpPr/>
          <p:nvPr/>
        </p:nvSpPr>
        <p:spPr>
          <a:xfrm>
            <a:off x="457200" y="5150166"/>
            <a:ext cx="4038600" cy="1676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l-GR" sz="1600" b="1" dirty="0">
                <a:solidFill>
                  <a:srgbClr val="FFFFFF"/>
                </a:solidFill>
                <a:latin typeface="Arial"/>
                <a:cs typeface="Arial"/>
              </a:rPr>
              <a:t>Προϋπόθεση έκδοσης της άδειας αποτελεί, επίσης, η </a:t>
            </a:r>
            <a:r>
              <a:rPr lang="el-GR" sz="1600" b="1" dirty="0">
                <a:solidFill>
                  <a:srgbClr val="FFC000"/>
                </a:solidFill>
                <a:latin typeface="Arial"/>
                <a:cs typeface="Arial"/>
              </a:rPr>
              <a:t>παραίτηση από δικαιώματα δικαιοχρησίας που προκύπτουν προς όφελος του </a:t>
            </a:r>
            <a:r>
              <a:rPr lang="el-GR" sz="1600" b="1" dirty="0" smtClean="0">
                <a:solidFill>
                  <a:srgbClr val="FFC000"/>
                </a:solidFill>
                <a:latin typeface="Arial"/>
                <a:cs typeface="Arial"/>
              </a:rPr>
              <a:t>Δημοσίου (ατελής μορφή ΜΑΤ)</a:t>
            </a:r>
            <a:endParaRPr lang="el-GR" sz="1600" b="1" dirty="0">
              <a:solidFill>
                <a:srgbClr val="FFC000"/>
              </a:solidFill>
              <a:latin typeface="Arial"/>
              <a:cs typeface="Arial"/>
            </a:endParaRPr>
          </a:p>
        </p:txBody>
      </p:sp>
      <p:sp>
        <p:nvSpPr>
          <p:cNvPr id="3" name="Rounded Rectangle 2"/>
          <p:cNvSpPr/>
          <p:nvPr/>
        </p:nvSpPr>
        <p:spPr>
          <a:xfrm>
            <a:off x="4648200" y="990600"/>
            <a:ext cx="4343400" cy="5410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285750" indent="-285750" algn="ctr">
              <a:buFont typeface="Wingdings" charset="2"/>
              <a:buChar char="u"/>
            </a:pPr>
            <a:endParaRPr lang="el-GR" dirty="0" smtClean="0">
              <a:latin typeface="Arial"/>
              <a:cs typeface="Arial"/>
            </a:endParaRPr>
          </a:p>
          <a:p>
            <a:pPr marL="285750" indent="-285750" algn="ctr">
              <a:buFont typeface="Wingdings" charset="2"/>
              <a:buChar char="u"/>
            </a:pPr>
            <a:endParaRPr lang="el-GR" dirty="0" smtClean="0">
              <a:latin typeface="Arial"/>
              <a:cs typeface="Arial"/>
            </a:endParaRPr>
          </a:p>
          <a:p>
            <a:pPr marL="285750" indent="-285750" algn="ctr">
              <a:buFont typeface="Wingdings" charset="2"/>
              <a:buChar char="u"/>
            </a:pPr>
            <a:endParaRPr lang="el-GR" dirty="0">
              <a:latin typeface="Arial"/>
              <a:cs typeface="Arial"/>
            </a:endParaRPr>
          </a:p>
          <a:p>
            <a:pPr marL="285750" indent="-285750">
              <a:buFont typeface="Wingdings" charset="2"/>
              <a:buChar char="u"/>
            </a:pPr>
            <a:r>
              <a:rPr lang="el-GR" i="1" dirty="0">
                <a:solidFill>
                  <a:srgbClr val="FFFF00"/>
                </a:solidFill>
                <a:latin typeface="Arial"/>
                <a:cs typeface="Arial"/>
              </a:rPr>
              <a:t>για είδη και οικοτόπους</a:t>
            </a:r>
            <a:r>
              <a:rPr lang="el-GR" dirty="0">
                <a:solidFill>
                  <a:srgbClr val="FFFF00"/>
                </a:solidFill>
                <a:latin typeface="Arial"/>
                <a:cs typeface="Arial"/>
              </a:rPr>
              <a:t> </a:t>
            </a:r>
            <a:r>
              <a:rPr lang="el-GR" dirty="0">
                <a:latin typeface="Arial"/>
                <a:cs typeface="Arial"/>
              </a:rPr>
              <a:t>(αρμοδιότητα </a:t>
            </a:r>
            <a:r>
              <a:rPr lang="el-GR" dirty="0" smtClean="0">
                <a:latin typeface="Arial"/>
                <a:cs typeface="Arial"/>
              </a:rPr>
              <a:t>πρώην ΥΠΕΚΑ/νυν ΥΠΕΝ)</a:t>
            </a:r>
            <a:r>
              <a:rPr lang="el-GR" dirty="0">
                <a:latin typeface="Arial"/>
                <a:cs typeface="Arial"/>
              </a:rPr>
              <a:t>, </a:t>
            </a:r>
          </a:p>
          <a:p>
            <a:pPr marL="285750" indent="-285750">
              <a:buFont typeface="Wingdings" charset="2"/>
              <a:buChar char="u"/>
            </a:pPr>
            <a:r>
              <a:rPr lang="el-GR" i="1" dirty="0">
                <a:solidFill>
                  <a:srgbClr val="FFFF00"/>
                </a:solidFill>
                <a:latin typeface="Arial"/>
                <a:cs typeface="Arial"/>
              </a:rPr>
              <a:t>για προστατευόμενα αγροτικά είδη, φυλές, ποικιλίες </a:t>
            </a:r>
            <a:r>
              <a:rPr lang="el-GR" dirty="0">
                <a:latin typeface="Arial"/>
                <a:cs typeface="Arial"/>
              </a:rPr>
              <a:t>(αρμοδιότητα ΥΠΑΑΤ), </a:t>
            </a:r>
          </a:p>
          <a:p>
            <a:pPr marL="285750" indent="-285750">
              <a:buFont typeface="Wingdings" charset="2"/>
              <a:buChar char="u"/>
            </a:pPr>
            <a:r>
              <a:rPr lang="el-GR" i="1" dirty="0">
                <a:solidFill>
                  <a:srgbClr val="FFFF00"/>
                </a:solidFill>
                <a:latin typeface="Arial"/>
                <a:cs typeface="Arial"/>
              </a:rPr>
              <a:t>για άγρια είδη και συγγενή καλλιεργούμενων</a:t>
            </a:r>
            <a:r>
              <a:rPr lang="el-GR" dirty="0">
                <a:solidFill>
                  <a:srgbClr val="FFFF00"/>
                </a:solidFill>
                <a:latin typeface="Arial"/>
                <a:cs typeface="Arial"/>
              </a:rPr>
              <a:t> </a:t>
            </a:r>
            <a:r>
              <a:rPr lang="el-GR" dirty="0">
                <a:latin typeface="Arial"/>
                <a:cs typeface="Arial"/>
              </a:rPr>
              <a:t>(αρμοδιότητα ΥΠΑΑΤ/Διεύθυνση Χωροταξίας και προστασίας Περιβάλλοντος μετά από σύμφωνη γνώμη της Εθνικής Τράπεζας Φυτογενετικού Υλικού)</a:t>
            </a:r>
          </a:p>
          <a:p>
            <a:pPr marL="285750" indent="-285750">
              <a:buFont typeface="Wingdings" charset="2"/>
              <a:buChar char="u"/>
            </a:pPr>
            <a:r>
              <a:rPr lang="el-GR" dirty="0">
                <a:solidFill>
                  <a:srgbClr val="FFFF00"/>
                </a:solidFill>
                <a:latin typeface="Arial"/>
                <a:cs typeface="Arial"/>
              </a:rPr>
              <a:t>για την περίπτωση των </a:t>
            </a:r>
            <a:r>
              <a:rPr lang="el-GR" i="1" dirty="0">
                <a:solidFill>
                  <a:srgbClr val="FFFF00"/>
                </a:solidFill>
                <a:latin typeface="Arial"/>
                <a:cs typeface="Arial"/>
              </a:rPr>
              <a:t>ενδημικών ειδών</a:t>
            </a:r>
            <a:r>
              <a:rPr lang="el-GR" dirty="0">
                <a:solidFill>
                  <a:srgbClr val="FFFF00"/>
                </a:solidFill>
                <a:latin typeface="Arial"/>
                <a:cs typeface="Arial"/>
              </a:rPr>
              <a:t> </a:t>
            </a:r>
            <a:r>
              <a:rPr lang="el-GR" dirty="0">
                <a:latin typeface="Arial"/>
                <a:cs typeface="Arial"/>
              </a:rPr>
              <a:t>η σχετική άδεια εγκρίνεται από την αρμόδια Διεύθυνση του </a:t>
            </a:r>
            <a:r>
              <a:rPr lang="el-GR" dirty="0" smtClean="0">
                <a:latin typeface="Arial"/>
                <a:cs typeface="Arial"/>
              </a:rPr>
              <a:t>ΥΠΕΚΑ/ΥΠΕΝ </a:t>
            </a:r>
            <a:r>
              <a:rPr lang="el-GR" dirty="0">
                <a:latin typeface="Arial"/>
                <a:cs typeface="Arial"/>
              </a:rPr>
              <a:t>σε συνεργασία με τις αρμόδιες υπηρεσίες του  ΥΠΑΑΤ</a:t>
            </a:r>
          </a:p>
          <a:p>
            <a:pPr marL="285750" indent="-285750" algn="ctr">
              <a:buFont typeface="Wingdings" charset="2"/>
              <a:buChar char="u"/>
            </a:pPr>
            <a:endParaRPr lang="el-GR" dirty="0" smtClean="0">
              <a:latin typeface="Arial"/>
              <a:cs typeface="Arial"/>
            </a:endParaRPr>
          </a:p>
          <a:p>
            <a:pPr marL="285750" indent="-285750" algn="ctr">
              <a:buFont typeface="Wingdings" charset="2"/>
              <a:buChar char="u"/>
            </a:pPr>
            <a:endParaRPr lang="el-GR" dirty="0" smtClean="0">
              <a:latin typeface="Arial"/>
              <a:cs typeface="Arial"/>
            </a:endParaRPr>
          </a:p>
          <a:p>
            <a:pPr algn="ctr"/>
            <a:endParaRPr lang="en-US" dirty="0">
              <a:latin typeface="Arial"/>
              <a:cs typeface="Arial"/>
            </a:endParaRPr>
          </a:p>
        </p:txBody>
      </p:sp>
      <p:sp>
        <p:nvSpPr>
          <p:cNvPr id="6" name="Cross 5"/>
          <p:cNvSpPr/>
          <p:nvPr/>
        </p:nvSpPr>
        <p:spPr>
          <a:xfrm>
            <a:off x="2209800" y="3048000"/>
            <a:ext cx="609600" cy="457200"/>
          </a:xfrm>
          <a:prstGeom prst="pl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Rounded Rectangle 9"/>
          <p:cNvSpPr/>
          <p:nvPr/>
        </p:nvSpPr>
        <p:spPr>
          <a:xfrm>
            <a:off x="914400" y="3657600"/>
            <a:ext cx="3200400" cy="1295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Wingdings" charset="2"/>
              <a:buChar char="u"/>
            </a:pPr>
            <a:r>
              <a:rPr lang="el-GR" dirty="0" smtClean="0">
                <a:latin typeface="Arial"/>
                <a:cs typeface="Arial"/>
              </a:rPr>
              <a:t>Ρυθμίσεις ΠΔ 67/1981</a:t>
            </a:r>
          </a:p>
          <a:p>
            <a:pPr marL="285750" indent="-285750" algn="ctr">
              <a:buFont typeface="Wingdings" charset="2"/>
              <a:buChar char="u"/>
            </a:pPr>
            <a:r>
              <a:rPr lang="el-GR" dirty="0" smtClean="0">
                <a:latin typeface="Arial"/>
                <a:cs typeface="Arial"/>
              </a:rPr>
              <a:t>Ν. 2055/1992 CITES</a:t>
            </a:r>
          </a:p>
          <a:p>
            <a:pPr marL="285750" indent="-285750" algn="ctr">
              <a:buFont typeface="Wingdings" charset="2"/>
              <a:buChar char="u"/>
            </a:pPr>
            <a:r>
              <a:rPr lang="el-GR" dirty="0" smtClean="0">
                <a:latin typeface="Arial"/>
                <a:cs typeface="Arial"/>
              </a:rPr>
              <a:t>ΠΔ</a:t>
            </a:r>
            <a:r>
              <a:rPr lang="en-US" dirty="0" smtClean="0">
                <a:latin typeface="Arial"/>
                <a:cs typeface="Arial"/>
              </a:rPr>
              <a:t> 80/1990</a:t>
            </a:r>
          </a:p>
          <a:p>
            <a:pPr marL="285750" indent="-285750" algn="ctr">
              <a:buFont typeface="Wingdings" charset="2"/>
              <a:buChar char="u"/>
            </a:pPr>
            <a:r>
              <a:rPr lang="en-US" dirty="0" smtClean="0">
                <a:latin typeface="Arial"/>
                <a:cs typeface="Arial"/>
              </a:rPr>
              <a:t>KYA </a:t>
            </a:r>
            <a:r>
              <a:rPr lang="el-GR" dirty="0" smtClean="0">
                <a:latin typeface="Arial"/>
                <a:cs typeface="Arial"/>
              </a:rPr>
              <a:t>για </a:t>
            </a:r>
            <a:r>
              <a:rPr lang="en-US" dirty="0" smtClean="0">
                <a:latin typeface="Arial"/>
                <a:cs typeface="Arial"/>
              </a:rPr>
              <a:t>NATURA</a:t>
            </a:r>
          </a:p>
          <a:p>
            <a:pPr marL="285750" indent="-285750" algn="ctr">
              <a:buFont typeface="Wingdings" charset="2"/>
              <a:buChar char="u"/>
            </a:pPr>
            <a:endParaRPr lang="en-US" dirty="0">
              <a:latin typeface="Arial"/>
              <a:cs typeface="Arial"/>
            </a:endParaRPr>
          </a:p>
        </p:txBody>
      </p:sp>
    </p:spTree>
    <p:extLst>
      <p:ext uri="{BB962C8B-B14F-4D97-AF65-F5344CB8AC3E}">
        <p14:creationId xmlns:p14="http://schemas.microsoft.com/office/powerpoint/2010/main" val="1011782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xit" presetSubtype="0" fill="hold" grpId="1"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90500"/>
            <a:ext cx="7869237" cy="381000"/>
          </a:xfrm>
        </p:spPr>
        <p:txBody>
          <a:bodyPr/>
          <a:lstStyle/>
          <a:p>
            <a:endParaRPr lang="en-US" dirty="0"/>
          </a:p>
        </p:txBody>
      </p:sp>
      <p:sp>
        <p:nvSpPr>
          <p:cNvPr id="7" name="Content Placeholder 6"/>
          <p:cNvSpPr>
            <a:spLocks noGrp="1"/>
          </p:cNvSpPr>
          <p:nvPr>
            <p:ph idx="1"/>
          </p:nvPr>
        </p:nvSpPr>
        <p:spPr>
          <a:xfrm>
            <a:off x="609600" y="762000"/>
            <a:ext cx="8153400" cy="56388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buFont typeface="Wingdings" charset="2"/>
              <a:buChar char="u"/>
            </a:pPr>
            <a:endParaRPr lang="el-GR" sz="3100" b="1" dirty="0" smtClean="0">
              <a:solidFill>
                <a:srgbClr val="FFFFFF"/>
              </a:solidFill>
              <a:latin typeface="Arial"/>
              <a:cs typeface="Arial"/>
            </a:endParaRPr>
          </a:p>
          <a:p>
            <a:pPr>
              <a:buFont typeface="Wingdings" charset="2"/>
              <a:buChar char="u"/>
            </a:pPr>
            <a:r>
              <a:rPr lang="el-GR" sz="2900" b="1" dirty="0" smtClean="0">
                <a:solidFill>
                  <a:srgbClr val="FFFFFF"/>
                </a:solidFill>
                <a:latin typeface="Arial"/>
                <a:cs typeface="Arial"/>
              </a:rPr>
              <a:t>Απουσία ενός ενιαίου και ολοκληρωμένου συστήματος ρυθμίσεων για την έρευνα</a:t>
            </a:r>
          </a:p>
          <a:p>
            <a:pPr>
              <a:buFont typeface="Wingdings" charset="2"/>
              <a:buChar char="u"/>
            </a:pPr>
            <a:r>
              <a:rPr lang="el-GR" sz="2900" b="1" dirty="0" smtClean="0">
                <a:solidFill>
                  <a:srgbClr val="FFFFFF"/>
                </a:solidFill>
                <a:latin typeface="Arial"/>
                <a:cs typeface="Arial"/>
              </a:rPr>
              <a:t>Παράλληλη ισχύς διάσπαρτων διατάξεων</a:t>
            </a:r>
          </a:p>
          <a:p>
            <a:pPr>
              <a:buFont typeface="Wingdings" charset="2"/>
              <a:buChar char="u"/>
            </a:pPr>
            <a:r>
              <a:rPr lang="el-GR" sz="2900" b="1" dirty="0" smtClean="0">
                <a:solidFill>
                  <a:srgbClr val="FFFFFF"/>
                </a:solidFill>
                <a:latin typeface="Arial"/>
                <a:cs typeface="Arial"/>
              </a:rPr>
              <a:t>Απουσία </a:t>
            </a:r>
            <a:r>
              <a:rPr lang="el-GR" sz="3100" b="1" dirty="0" smtClean="0">
                <a:solidFill>
                  <a:srgbClr val="FFFFFF"/>
                </a:solidFill>
                <a:latin typeface="Arial"/>
                <a:cs typeface="Arial"/>
              </a:rPr>
              <a:t>μιας ενιαίας αδειοδοτούσας Αρχής</a:t>
            </a:r>
          </a:p>
          <a:p>
            <a:pPr>
              <a:buFont typeface="Wingdings" charset="2"/>
              <a:buChar char="u"/>
            </a:pPr>
            <a:endParaRPr lang="el-GR" b="1" dirty="0" smtClean="0">
              <a:solidFill>
                <a:srgbClr val="000000"/>
              </a:solidFill>
              <a:latin typeface="Arial"/>
              <a:cs typeface="Arial"/>
            </a:endParaRPr>
          </a:p>
          <a:p>
            <a:endParaRPr lang="el-GR" b="1" dirty="0">
              <a:solidFill>
                <a:srgbClr val="000000"/>
              </a:solidFill>
              <a:latin typeface="Arial"/>
              <a:cs typeface="Arial"/>
            </a:endParaRPr>
          </a:p>
        </p:txBody>
      </p:sp>
    </p:spTree>
    <p:extLst>
      <p:ext uri="{BB962C8B-B14F-4D97-AF65-F5344CB8AC3E}">
        <p14:creationId xmlns:p14="http://schemas.microsoft.com/office/powerpoint/2010/main" val="42044866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069" y="152400"/>
            <a:ext cx="6214931" cy="844079"/>
          </a:xfrm>
        </p:spPr>
        <p:txBody>
          <a:bodyPr/>
          <a:lstStyle/>
          <a:p>
            <a:pPr algn="ctr"/>
            <a:r>
              <a:rPr lang="el-GR" sz="2800" b="1" dirty="0" smtClean="0">
                <a:solidFill>
                  <a:srgbClr val="FFFF00"/>
                </a:solidFill>
                <a:latin typeface="Arial"/>
                <a:cs typeface="Arial"/>
              </a:rPr>
              <a:t/>
            </a:r>
            <a:br>
              <a:rPr lang="el-GR" sz="2800" b="1" dirty="0" smtClean="0">
                <a:solidFill>
                  <a:srgbClr val="FFFF00"/>
                </a:solidFill>
                <a:latin typeface="Arial"/>
                <a:cs typeface="Arial"/>
              </a:rPr>
            </a:br>
            <a:r>
              <a:rPr lang="el-GR" sz="2800" b="1" dirty="0">
                <a:solidFill>
                  <a:srgbClr val="FFFF00"/>
                </a:solidFill>
                <a:latin typeface="Arial"/>
                <a:cs typeface="Arial"/>
              </a:rPr>
              <a:t/>
            </a:r>
            <a:br>
              <a:rPr lang="el-GR" sz="2800" b="1" dirty="0">
                <a:solidFill>
                  <a:srgbClr val="FFFF00"/>
                </a:solidFill>
                <a:latin typeface="Arial"/>
                <a:cs typeface="Arial"/>
              </a:rPr>
            </a:br>
            <a:r>
              <a:rPr lang="el-GR" sz="2800" b="1" dirty="0" smtClean="0">
                <a:solidFill>
                  <a:srgbClr val="FFFFFF"/>
                </a:solidFill>
                <a:latin typeface="Arial"/>
                <a:cs typeface="Arial"/>
              </a:rPr>
              <a:t>Η ΧΡΗΣΗ ΤΩΝ ΓΕΝΕΤΙΚΩΝ ΠΟΡΩΝ</a:t>
            </a:r>
            <a:r>
              <a:rPr lang="el-GR" sz="2400" b="1" dirty="0">
                <a:solidFill>
                  <a:srgbClr val="FFFF00"/>
                </a:solidFill>
                <a:latin typeface="Arial"/>
                <a:cs typeface="Arial"/>
              </a:rPr>
              <a:t/>
            </a:r>
            <a:br>
              <a:rPr lang="el-GR" sz="2400" b="1" dirty="0">
                <a:solidFill>
                  <a:srgbClr val="FFFF00"/>
                </a:solidFill>
                <a:latin typeface="Arial"/>
                <a:cs typeface="Arial"/>
              </a:rPr>
            </a:br>
            <a:r>
              <a:rPr lang="el-GR" sz="2700" b="1" dirty="0" smtClean="0">
                <a:latin typeface="Arial"/>
                <a:cs typeface="Arial"/>
              </a:rPr>
              <a:t> </a:t>
            </a:r>
            <a:endParaRPr lang="en-US" sz="2700" b="1" dirty="0">
              <a:latin typeface="Arial"/>
              <a:cs typeface="Arial"/>
            </a:endParaRPr>
          </a:p>
        </p:txBody>
      </p:sp>
      <p:sp>
        <p:nvSpPr>
          <p:cNvPr id="4" name="Text Placeholder 3"/>
          <p:cNvSpPr>
            <a:spLocks noGrp="1"/>
          </p:cNvSpPr>
          <p:nvPr>
            <p:ph type="body" sz="half" idx="2"/>
          </p:nvPr>
        </p:nvSpPr>
        <p:spPr>
          <a:xfrm>
            <a:off x="0" y="1143000"/>
            <a:ext cx="5791200" cy="6096000"/>
          </a:xfrm>
        </p:spPr>
        <p:txBody>
          <a:bodyPr>
            <a:noAutofit/>
          </a:bodyPr>
          <a:lstStyle/>
          <a:p>
            <a:r>
              <a:rPr lang="el-GR" sz="2300" b="1" dirty="0" smtClean="0">
                <a:solidFill>
                  <a:srgbClr val="FFFF00"/>
                </a:solidFill>
                <a:latin typeface="Arial"/>
                <a:cs typeface="Arial"/>
              </a:rPr>
              <a:t> </a:t>
            </a:r>
          </a:p>
          <a:p>
            <a:pPr marL="0" lvl="1" indent="0" algn="ctr">
              <a:buClr>
                <a:schemeClr val="tx1"/>
              </a:buClr>
              <a:buNone/>
            </a:pPr>
            <a:endParaRPr lang="el-GR" sz="1800" b="1" dirty="0" smtClean="0">
              <a:solidFill>
                <a:schemeClr val="accent3"/>
              </a:solidFill>
              <a:latin typeface="Arial"/>
              <a:cs typeface="Arial"/>
            </a:endParaRPr>
          </a:p>
          <a:p>
            <a:pPr marL="457200" indent="-457200">
              <a:buFont typeface="Wingdings" charset="2"/>
              <a:buChar char="u"/>
            </a:pPr>
            <a:r>
              <a:rPr lang="el-GR" sz="1800" b="1" dirty="0" smtClean="0">
                <a:solidFill>
                  <a:schemeClr val="accent3"/>
                </a:solidFill>
                <a:latin typeface="Arial"/>
                <a:cs typeface="Arial"/>
              </a:rPr>
              <a:t>  </a:t>
            </a:r>
          </a:p>
          <a:p>
            <a:r>
              <a:rPr lang="el-GR" sz="1800" dirty="0" smtClean="0">
                <a:latin typeface="Arial"/>
                <a:cs typeface="Arial"/>
              </a:rPr>
              <a:t>    </a:t>
            </a:r>
            <a:r>
              <a:rPr lang="el-GR" sz="1800" b="1" dirty="0" smtClean="0">
                <a:latin typeface="Arial"/>
                <a:cs typeface="Arial"/>
              </a:rPr>
              <a:t> </a:t>
            </a:r>
          </a:p>
          <a:p>
            <a:pPr lvl="1">
              <a:buFont typeface="Wingdings" charset="2"/>
              <a:buChar char="u"/>
            </a:pPr>
            <a:endParaRPr lang="el-GR" sz="1800" dirty="0">
              <a:latin typeface="Arial"/>
              <a:cs typeface="Arial"/>
            </a:endParaRPr>
          </a:p>
          <a:p>
            <a:pPr>
              <a:buFont typeface="Wingdings" charset="2"/>
              <a:buChar char="u"/>
            </a:pPr>
            <a:endParaRPr lang="el-GR" sz="2100" b="1" dirty="0">
              <a:solidFill>
                <a:srgbClr val="FFFF00"/>
              </a:solidFill>
              <a:latin typeface="Arial"/>
              <a:cs typeface="Arial"/>
            </a:endParaRPr>
          </a:p>
        </p:txBody>
      </p:sp>
      <p:sp>
        <p:nvSpPr>
          <p:cNvPr id="7" name="TextBox 6"/>
          <p:cNvSpPr txBox="1"/>
          <p:nvPr/>
        </p:nvSpPr>
        <p:spPr>
          <a:xfrm>
            <a:off x="8426213" y="5943600"/>
            <a:ext cx="314622"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l-GR" b="1" dirty="0" smtClean="0">
                <a:solidFill>
                  <a:schemeClr val="accent3"/>
                </a:solidFill>
                <a:effectLst>
                  <a:outerShdw blurRad="50800" dist="38100" dir="5400000" algn="t" rotWithShape="0">
                    <a:prstClr val="black">
                      <a:alpha val="40000"/>
                    </a:prstClr>
                  </a:outerShdw>
                </a:effectLst>
              </a:rPr>
              <a:t> </a:t>
            </a:r>
            <a:r>
              <a:rPr lang="en-US" b="1" dirty="0" smtClean="0">
                <a:solidFill>
                  <a:schemeClr val="accent3"/>
                </a:solidFill>
                <a:effectLst>
                  <a:outerShdw blurRad="50800" dist="38100" dir="5400000" algn="t" rotWithShape="0">
                    <a:prstClr val="black">
                      <a:alpha val="40000"/>
                    </a:prstClr>
                  </a:outerShdw>
                </a:effectLst>
              </a:rPr>
              <a:t>.</a:t>
            </a:r>
            <a:endParaRPr lang="en-US" dirty="0">
              <a:solidFill>
                <a:schemeClr val="accent3"/>
              </a:solidFill>
              <a:effectLst>
                <a:outerShdw blurRad="50800" dist="38100" dir="5400000" algn="t" rotWithShape="0">
                  <a:prstClr val="black">
                    <a:alpha val="40000"/>
                  </a:prstClr>
                </a:outerShdw>
              </a:effectLst>
            </a:endParaRPr>
          </a:p>
        </p:txBody>
      </p:sp>
      <p:sp>
        <p:nvSpPr>
          <p:cNvPr id="5" name="Rounded Rectangle 4"/>
          <p:cNvSpPr/>
          <p:nvPr/>
        </p:nvSpPr>
        <p:spPr>
          <a:xfrm>
            <a:off x="381000" y="1066800"/>
            <a:ext cx="3962400" cy="1828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b="1" dirty="0" smtClean="0">
                <a:latin typeface="Arial"/>
                <a:cs typeface="Arial"/>
              </a:rPr>
              <a:t>Άρθρο 15 Ν. 3937/2011</a:t>
            </a:r>
            <a:endParaRPr lang="el-GR" sz="1600" b="1" dirty="0">
              <a:solidFill>
                <a:srgbClr val="FFFF00"/>
              </a:solidFill>
              <a:latin typeface="Arial"/>
              <a:cs typeface="Arial"/>
            </a:endParaRPr>
          </a:p>
        </p:txBody>
      </p:sp>
      <p:sp>
        <p:nvSpPr>
          <p:cNvPr id="9" name="Rounded Rectangle 8"/>
          <p:cNvSpPr/>
          <p:nvPr/>
        </p:nvSpPr>
        <p:spPr>
          <a:xfrm>
            <a:off x="914400" y="3657600"/>
            <a:ext cx="3200400" cy="16764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l-GR" sz="1600" b="1" dirty="0" smtClean="0">
                <a:latin typeface="Arial"/>
                <a:cs typeface="Arial"/>
              </a:rPr>
              <a:t>Εκκρεμεί μέχρι σήμερα η έκδοση της ΚΥΑ...........</a:t>
            </a:r>
            <a:endParaRPr lang="el-GR" sz="1600" b="1" dirty="0">
              <a:solidFill>
                <a:srgbClr val="FFC000"/>
              </a:solidFill>
              <a:latin typeface="Arial"/>
              <a:cs typeface="Arial"/>
            </a:endParaRPr>
          </a:p>
        </p:txBody>
      </p:sp>
      <p:sp>
        <p:nvSpPr>
          <p:cNvPr id="3" name="Rounded Rectangle 2"/>
          <p:cNvSpPr/>
          <p:nvPr/>
        </p:nvSpPr>
        <p:spPr>
          <a:xfrm>
            <a:off x="4648200" y="990600"/>
            <a:ext cx="4343400" cy="5410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285750" indent="-285750" algn="ctr">
              <a:buFont typeface="Wingdings" charset="2"/>
              <a:buChar char="u"/>
            </a:pPr>
            <a:endParaRPr lang="el-GR" dirty="0" smtClean="0">
              <a:latin typeface="Arial"/>
              <a:cs typeface="Arial"/>
            </a:endParaRPr>
          </a:p>
          <a:p>
            <a:pPr algn="ctr"/>
            <a:endParaRPr lang="el-GR" dirty="0">
              <a:latin typeface="Arial"/>
              <a:cs typeface="Arial"/>
            </a:endParaRPr>
          </a:p>
          <a:p>
            <a:r>
              <a:rPr lang="el-GR" b="1" i="1" dirty="0">
                <a:latin typeface="Tahoma" charset="0"/>
              </a:rPr>
              <a:t>«το σύνολο των γενετικών πόρων της Ελλάδας λογίζεται ως </a:t>
            </a:r>
            <a:r>
              <a:rPr lang="el-GR" b="1" i="1" dirty="0">
                <a:solidFill>
                  <a:srgbClr val="FFFF00"/>
                </a:solidFill>
                <a:latin typeface="Tahoma" charset="0"/>
              </a:rPr>
              <a:t>προστατευόμενο εθνικό κεφάλαιο</a:t>
            </a:r>
            <a:r>
              <a:rPr lang="el-GR" b="1" i="1" dirty="0">
                <a:latin typeface="Tahoma" charset="0"/>
              </a:rPr>
              <a:t>. Η χρήση του δε υπόκειται στους όρους και περιορισμούς, για την πρόσβαση στους γενετικούς πόρους, καθώς και το δίκαιο και ισότιμο καταμερισμό των ωφελειών που προκύπτουν από τη χρήση τους………………. Η χρήση των γενετικών πόρων ρυθμίζεται με κοινή απόφαση των ΥΠΑΑΤ και ΥΠΕΚΑ»</a:t>
            </a:r>
            <a:endParaRPr lang="el-GR" dirty="0">
              <a:latin typeface="Tahoma" charset="0"/>
            </a:endParaRPr>
          </a:p>
          <a:p>
            <a:pPr marL="285750" indent="-285750" algn="ctr">
              <a:buFont typeface="Wingdings" charset="2"/>
              <a:buChar char="u"/>
            </a:pPr>
            <a:endParaRPr lang="el-GR" dirty="0" smtClean="0">
              <a:latin typeface="Arial"/>
              <a:cs typeface="Arial"/>
            </a:endParaRPr>
          </a:p>
          <a:p>
            <a:pPr algn="ctr"/>
            <a:endParaRPr lang="en-US" dirty="0">
              <a:latin typeface="Arial"/>
              <a:cs typeface="Arial"/>
            </a:endParaRPr>
          </a:p>
        </p:txBody>
      </p:sp>
    </p:spTree>
    <p:extLst>
      <p:ext uri="{BB962C8B-B14F-4D97-AF65-F5344CB8AC3E}">
        <p14:creationId xmlns:p14="http://schemas.microsoft.com/office/powerpoint/2010/main" val="4823614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xit" presetSubtype="0" fill="hold" grpId="1"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a:xfrm>
            <a:off x="0" y="260350"/>
            <a:ext cx="8604250" cy="73025"/>
          </a:xfrm>
        </p:spPr>
        <p:txBody>
          <a:bodyPr anchorCtr="1"/>
          <a:lstStyle/>
          <a:p>
            <a:pPr algn="ctr" eaLnBrk="1" hangingPunct="1">
              <a:defRPr/>
            </a:pPr>
            <a:endParaRPr lang="el-GR" sz="2600" dirty="0" smtClean="0">
              <a:ea typeface="+mj-ea"/>
            </a:endParaRPr>
          </a:p>
        </p:txBody>
      </p:sp>
      <p:sp>
        <p:nvSpPr>
          <p:cNvPr id="321540" name="Rectangle 4"/>
          <p:cNvSpPr>
            <a:spLocks noChangeArrowheads="1"/>
          </p:cNvSpPr>
          <p:nvPr/>
        </p:nvSpPr>
        <p:spPr bwMode="auto">
          <a:xfrm>
            <a:off x="0" y="2276475"/>
            <a:ext cx="1928813" cy="216058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el-GR" sz="2200" b="1" dirty="0">
                <a:solidFill>
                  <a:srgbClr val="FFFFFF"/>
                </a:solidFill>
                <a:latin typeface="Arial"/>
                <a:cs typeface="Arial"/>
              </a:rPr>
              <a:t>Η</a:t>
            </a:r>
          </a:p>
          <a:p>
            <a:pPr algn="ctr"/>
            <a:r>
              <a:rPr lang="el-GR" sz="2200" b="1" dirty="0">
                <a:solidFill>
                  <a:srgbClr val="FFFFFF"/>
                </a:solidFill>
                <a:latin typeface="Arial"/>
                <a:cs typeface="Arial"/>
              </a:rPr>
              <a:t>Εθνική</a:t>
            </a:r>
          </a:p>
          <a:p>
            <a:pPr algn="ctr"/>
            <a:r>
              <a:rPr lang="el-GR" sz="2200" b="1" dirty="0">
                <a:solidFill>
                  <a:srgbClr val="FFFFFF"/>
                </a:solidFill>
                <a:latin typeface="Arial"/>
                <a:cs typeface="Arial"/>
              </a:rPr>
              <a:t>Στρατηγική</a:t>
            </a:r>
          </a:p>
          <a:p>
            <a:pPr algn="ctr"/>
            <a:r>
              <a:rPr lang="el-GR" sz="2200" b="1" dirty="0">
                <a:solidFill>
                  <a:srgbClr val="FFFFFF"/>
                </a:solidFill>
                <a:latin typeface="Arial"/>
                <a:cs typeface="Arial"/>
              </a:rPr>
              <a:t>για τη</a:t>
            </a:r>
          </a:p>
          <a:p>
            <a:pPr algn="ctr"/>
            <a:r>
              <a:rPr lang="el-GR" sz="2100" b="1" dirty="0">
                <a:solidFill>
                  <a:srgbClr val="FFFFFF"/>
                </a:solidFill>
                <a:latin typeface="Arial"/>
                <a:cs typeface="Arial"/>
              </a:rPr>
              <a:t>Βιοποικιλότητα</a:t>
            </a:r>
          </a:p>
          <a:p>
            <a:pPr algn="ctr"/>
            <a:endParaRPr lang="el-GR" sz="2300" b="1" dirty="0">
              <a:solidFill>
                <a:schemeClr val="folHlink"/>
              </a:solidFill>
              <a:effectLst>
                <a:outerShdw blurRad="38100" dist="38100" dir="2700000" algn="tl">
                  <a:srgbClr val="000000"/>
                </a:outerShdw>
              </a:effectLst>
            </a:endParaRPr>
          </a:p>
        </p:txBody>
      </p:sp>
      <p:sp>
        <p:nvSpPr>
          <p:cNvPr id="321541" name="Rectangle 5"/>
          <p:cNvSpPr>
            <a:spLocks noChangeArrowheads="1"/>
          </p:cNvSpPr>
          <p:nvPr/>
        </p:nvSpPr>
        <p:spPr bwMode="auto">
          <a:xfrm>
            <a:off x="2714625" y="0"/>
            <a:ext cx="6429375" cy="6858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marL="342900" indent="-342900" eaLnBrk="0" hangingPunct="0">
              <a:buFont typeface="Wingdings" charset="2"/>
              <a:buChar char="u"/>
            </a:pPr>
            <a:r>
              <a:rPr lang="el-GR" sz="2300" b="1" dirty="0">
                <a:solidFill>
                  <a:schemeClr val="accent3"/>
                </a:solidFill>
                <a:latin typeface="Arial"/>
                <a:cs typeface="Arial"/>
              </a:rPr>
              <a:t>Για 15 χρόνια + Σχέδιο δράσης 5 ετίας</a:t>
            </a:r>
          </a:p>
          <a:p>
            <a:pPr eaLnBrk="0" hangingPunct="0"/>
            <a:endParaRPr lang="el-GR" sz="2300" b="1" dirty="0">
              <a:solidFill>
                <a:srgbClr val="FF6600"/>
              </a:solidFill>
              <a:latin typeface="Arial"/>
              <a:cs typeface="Arial"/>
            </a:endParaRPr>
          </a:p>
          <a:p>
            <a:pPr marL="342900" indent="-342900" eaLnBrk="0" hangingPunct="0">
              <a:buFont typeface="Wingdings" charset="2"/>
              <a:buChar char="u"/>
            </a:pPr>
            <a:r>
              <a:rPr lang="el-GR" sz="2300" b="1" dirty="0" smtClean="0">
                <a:solidFill>
                  <a:srgbClr val="FFFFFF"/>
                </a:solidFill>
                <a:latin typeface="Arial"/>
                <a:cs typeface="Arial"/>
              </a:rPr>
              <a:t>Εγκρίθηκε με την υπ</a:t>
            </a:r>
            <a:r>
              <a:rPr lang="ja-JP" altLang="el-GR" sz="2300" b="1" dirty="0" smtClean="0">
                <a:solidFill>
                  <a:srgbClr val="FFFFFF"/>
                </a:solidFill>
                <a:latin typeface="Arial"/>
                <a:cs typeface="Arial"/>
              </a:rPr>
              <a:t>’</a:t>
            </a:r>
            <a:r>
              <a:rPr lang="el-GR" sz="2300" b="1" dirty="0" smtClean="0">
                <a:solidFill>
                  <a:srgbClr val="FFFFFF"/>
                </a:solidFill>
                <a:latin typeface="Arial"/>
                <a:cs typeface="Arial"/>
              </a:rPr>
              <a:t> αριθμ. 40332/27.08.</a:t>
            </a:r>
          </a:p>
          <a:p>
            <a:pPr eaLnBrk="0" hangingPunct="0"/>
            <a:r>
              <a:rPr lang="el-GR" sz="2300" b="1" dirty="0" smtClean="0">
                <a:solidFill>
                  <a:srgbClr val="FFFFFF"/>
                </a:solidFill>
                <a:latin typeface="Arial"/>
                <a:cs typeface="Arial"/>
              </a:rPr>
              <a:t>2014 Απόφαση </a:t>
            </a:r>
            <a:r>
              <a:rPr lang="el-GR" sz="2300" b="1" dirty="0">
                <a:solidFill>
                  <a:srgbClr val="FFFFFF"/>
                </a:solidFill>
                <a:latin typeface="Arial"/>
                <a:cs typeface="Arial"/>
              </a:rPr>
              <a:t>του </a:t>
            </a:r>
            <a:r>
              <a:rPr lang="el-GR" sz="2300" b="1" dirty="0" smtClean="0">
                <a:solidFill>
                  <a:srgbClr val="FFFFFF"/>
                </a:solidFill>
                <a:latin typeface="Arial"/>
                <a:cs typeface="Arial"/>
              </a:rPr>
              <a:t>τότε Υπουργού ΠΕΚΑ </a:t>
            </a:r>
          </a:p>
          <a:p>
            <a:pPr eaLnBrk="0" hangingPunct="0"/>
            <a:r>
              <a:rPr lang="el-GR" sz="2300" b="1" dirty="0" smtClean="0">
                <a:solidFill>
                  <a:srgbClr val="FFFFFF"/>
                </a:solidFill>
                <a:latin typeface="Arial"/>
                <a:cs typeface="Arial"/>
              </a:rPr>
              <a:t>περί </a:t>
            </a:r>
            <a:r>
              <a:rPr lang="el-GR" sz="2300" b="1" dirty="0">
                <a:solidFill>
                  <a:srgbClr val="FFFFFF"/>
                </a:solidFill>
                <a:latin typeface="Arial"/>
                <a:cs typeface="Arial"/>
              </a:rPr>
              <a:t>«Έγκρισης Εθνικής Στρατηγικής για τη</a:t>
            </a:r>
          </a:p>
          <a:p>
            <a:pPr eaLnBrk="0" hangingPunct="0"/>
            <a:r>
              <a:rPr lang="el-GR" sz="2300" b="1" dirty="0">
                <a:solidFill>
                  <a:srgbClr val="FFFFFF"/>
                </a:solidFill>
                <a:latin typeface="Arial"/>
                <a:cs typeface="Arial"/>
              </a:rPr>
              <a:t> Βιοποικιλότητα για τα έτη 2014-2029 και </a:t>
            </a:r>
          </a:p>
          <a:p>
            <a:pPr eaLnBrk="0" hangingPunct="0"/>
            <a:r>
              <a:rPr lang="el-GR" sz="2300" b="1" dirty="0">
                <a:solidFill>
                  <a:srgbClr val="FFFFFF"/>
                </a:solidFill>
                <a:latin typeface="Arial"/>
                <a:cs typeface="Arial"/>
              </a:rPr>
              <a:t>Σχεδίου Δράσης πενταετούς διάρκειας» </a:t>
            </a:r>
          </a:p>
          <a:p>
            <a:pPr eaLnBrk="0" hangingPunct="0"/>
            <a:r>
              <a:rPr lang="el-GR" sz="2300" b="1" dirty="0">
                <a:solidFill>
                  <a:srgbClr val="FFFFFF"/>
                </a:solidFill>
                <a:latin typeface="Arial"/>
                <a:cs typeface="Arial"/>
              </a:rPr>
              <a:t>ΦΕΚ Β΄ 2383/8-9-2014). </a:t>
            </a:r>
          </a:p>
          <a:p>
            <a:pPr eaLnBrk="0" hangingPunct="0"/>
            <a:endParaRPr lang="el-GR" sz="2400" b="1" dirty="0">
              <a:solidFill>
                <a:srgbClr val="FFFF9E"/>
              </a:solidFill>
              <a:latin typeface="Arial"/>
              <a:cs typeface="Arial"/>
            </a:endParaRPr>
          </a:p>
          <a:p>
            <a:pPr marL="342900" indent="-342900" eaLnBrk="0" hangingPunct="0">
              <a:buFont typeface="Wingdings" charset="2"/>
              <a:buChar char="u"/>
            </a:pPr>
            <a:r>
              <a:rPr lang="el-GR" sz="2400" b="1" dirty="0">
                <a:solidFill>
                  <a:srgbClr val="FFC000"/>
                </a:solidFill>
                <a:latin typeface="Arial"/>
                <a:cs typeface="Arial"/>
              </a:rPr>
              <a:t>Αφιερώνεται ιδιαίτερο κεφάλαιο για τους</a:t>
            </a:r>
          </a:p>
          <a:p>
            <a:pPr eaLnBrk="0" hangingPunct="0"/>
            <a:r>
              <a:rPr lang="el-GR" sz="2400" b="1" dirty="0">
                <a:solidFill>
                  <a:srgbClr val="FFC000"/>
                </a:solidFill>
                <a:latin typeface="Arial"/>
                <a:cs typeface="Arial"/>
              </a:rPr>
              <a:t>Γενετικούς πόρους (Γενικός Στόχος 4)</a:t>
            </a:r>
          </a:p>
          <a:p>
            <a:pPr eaLnBrk="0" hangingPunct="0"/>
            <a:endParaRPr lang="el-GR" sz="2400" b="1" dirty="0">
              <a:solidFill>
                <a:srgbClr val="FFFF9E"/>
              </a:solidFill>
              <a:latin typeface="Arial"/>
              <a:cs typeface="Arial"/>
            </a:endParaRPr>
          </a:p>
          <a:p>
            <a:pPr marL="342900" indent="-342900" eaLnBrk="0" hangingPunct="0">
              <a:buFont typeface="Wingdings" charset="2"/>
              <a:buChar char="u"/>
            </a:pPr>
            <a:r>
              <a:rPr lang="el-GR" sz="2300" b="1" dirty="0">
                <a:solidFill>
                  <a:srgbClr val="FFFFFF"/>
                </a:solidFill>
                <a:latin typeface="Arial"/>
                <a:cs typeface="Arial"/>
              </a:rPr>
              <a:t>Εξειδικεύεται με 4  ειδικούς στόχους</a:t>
            </a:r>
          </a:p>
          <a:p>
            <a:pPr eaLnBrk="0" hangingPunct="0"/>
            <a:r>
              <a:rPr lang="el-GR" sz="2300" b="1" dirty="0">
                <a:solidFill>
                  <a:srgbClr val="FFFFFF"/>
                </a:solidFill>
                <a:latin typeface="Arial"/>
                <a:cs typeface="Arial"/>
              </a:rPr>
              <a:t>Ένας από τους οποίος είναι και η ανάγκη</a:t>
            </a:r>
          </a:p>
          <a:p>
            <a:pPr eaLnBrk="0" hangingPunct="0"/>
            <a:r>
              <a:rPr lang="el-GR" sz="2300" b="1" dirty="0">
                <a:solidFill>
                  <a:srgbClr val="FFFFFF"/>
                </a:solidFill>
                <a:latin typeface="Arial"/>
                <a:cs typeface="Arial"/>
              </a:rPr>
              <a:t>Θεσμοθέτησης δικαίου Πρόσβασης και </a:t>
            </a:r>
          </a:p>
          <a:p>
            <a:pPr eaLnBrk="0" hangingPunct="0"/>
            <a:r>
              <a:rPr lang="el-GR" sz="2300" b="1" dirty="0">
                <a:solidFill>
                  <a:srgbClr val="FFFFFF"/>
                </a:solidFill>
                <a:latin typeface="Arial"/>
                <a:cs typeface="Arial"/>
              </a:rPr>
              <a:t>Κατανομής των Οφελών</a:t>
            </a:r>
          </a:p>
          <a:p>
            <a:pPr eaLnBrk="0" hangingPunct="0"/>
            <a:endParaRPr lang="el-GR" sz="2400" dirty="0">
              <a:solidFill>
                <a:srgbClr val="FFFF9E"/>
              </a:solidFill>
            </a:endParaRPr>
          </a:p>
          <a:p>
            <a:pPr eaLnBrk="0" hangingPunct="0"/>
            <a:endParaRPr lang="el-GR" sz="2200" dirty="0">
              <a:solidFill>
                <a:srgbClr val="FFFF9E"/>
              </a:solidFill>
            </a:endParaRPr>
          </a:p>
        </p:txBody>
      </p:sp>
      <p:sp>
        <p:nvSpPr>
          <p:cNvPr id="52229" name="AutoShape 6"/>
          <p:cNvSpPr>
            <a:spLocks noChangeArrowheads="1"/>
          </p:cNvSpPr>
          <p:nvPr/>
        </p:nvSpPr>
        <p:spPr bwMode="auto">
          <a:xfrm>
            <a:off x="1928813" y="2928938"/>
            <a:ext cx="857250" cy="787400"/>
          </a:xfrm>
          <a:prstGeom prst="chevron">
            <a:avLst>
              <a:gd name="adj" fmla="val 50000"/>
            </a:avLst>
          </a:prstGeom>
          <a:gradFill rotWithShape="1">
            <a:gsLst>
              <a:gs pos="0">
                <a:srgbClr val="FF00FF"/>
              </a:gs>
              <a:gs pos="50000">
                <a:srgbClr val="760076"/>
              </a:gs>
              <a:gs pos="100000">
                <a:srgbClr val="FF00FF"/>
              </a:gs>
            </a:gsLst>
            <a:lin ang="5400000" scaled="1"/>
          </a:gradFill>
          <a:ln w="9525">
            <a:solidFill>
              <a:schemeClr val="tx1"/>
            </a:solidFill>
            <a:miter lim="800000"/>
            <a:headEnd/>
            <a:tailEnd/>
          </a:ln>
        </p:spPr>
        <p:txBody>
          <a:bodyPr wrap="none" anchor="ctr"/>
          <a:lstStyle/>
          <a:p>
            <a:endParaRPr lang="el-GR" sz="2300"/>
          </a:p>
        </p:txBody>
      </p:sp>
    </p:spTree>
    <p:extLst>
      <p:ext uri="{BB962C8B-B14F-4D97-AF65-F5344CB8AC3E}">
        <p14:creationId xmlns:p14="http://schemas.microsoft.com/office/powerpoint/2010/main" val="24980653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16837" cy="609600"/>
          </a:xfrm>
        </p:spPr>
        <p:txBody>
          <a:bodyPr/>
          <a:lstStyle/>
          <a:p>
            <a:r>
              <a:rPr lang="el-GR" sz="2400" b="1" dirty="0" smtClean="0">
                <a:latin typeface="Arial"/>
                <a:cs typeface="Arial"/>
              </a:rPr>
              <a:t>Η ΚΑΤΑΣΤΑΣΗ ΤΟΥ ΠΡΩΤΟΚΟΛΛΟΥ ΣΗΜΕΡΑ</a:t>
            </a:r>
            <a:endParaRPr lang="en-US" sz="2400" b="1" dirty="0">
              <a:latin typeface="Arial"/>
              <a:cs typeface="Arial"/>
            </a:endParaRPr>
          </a:p>
        </p:txBody>
      </p:sp>
      <p:sp>
        <p:nvSpPr>
          <p:cNvPr id="3" name="Content Placeholder 2"/>
          <p:cNvSpPr>
            <a:spLocks noGrp="1"/>
          </p:cNvSpPr>
          <p:nvPr>
            <p:ph idx="1"/>
          </p:nvPr>
        </p:nvSpPr>
        <p:spPr>
          <a:xfrm>
            <a:off x="152400" y="1066800"/>
            <a:ext cx="8686800" cy="5943600"/>
          </a:xfrm>
        </p:spPr>
        <p:txBody>
          <a:bodyPr>
            <a:normAutofit fontScale="85000" lnSpcReduction="20000"/>
          </a:bodyPr>
          <a:lstStyle/>
          <a:p>
            <a:pPr>
              <a:buFont typeface="Wingdings" charset="2"/>
              <a:buChar char="u"/>
            </a:pPr>
            <a:r>
              <a:rPr lang="el-GR" sz="2700" b="1" dirty="0" smtClean="0">
                <a:solidFill>
                  <a:srgbClr val="FFFF00"/>
                </a:solidFill>
              </a:rPr>
              <a:t>100</a:t>
            </a:r>
            <a:r>
              <a:rPr lang="el-GR" sz="2700" b="1" dirty="0" smtClean="0"/>
              <a:t> </a:t>
            </a:r>
            <a:r>
              <a:rPr lang="el-GR" sz="2700" b="1" dirty="0" smtClean="0">
                <a:latin typeface="Arial"/>
                <a:cs typeface="Arial"/>
              </a:rPr>
              <a:t>Συμβαλλόμενα μέρη </a:t>
            </a:r>
            <a:r>
              <a:rPr lang="mr-IN" sz="2700" b="1" dirty="0" smtClean="0">
                <a:latin typeface="Arial"/>
                <a:cs typeface="Arial"/>
              </a:rPr>
              <a:t>–</a:t>
            </a:r>
            <a:r>
              <a:rPr lang="el-GR" sz="2700" b="1" dirty="0" smtClean="0">
                <a:latin typeface="Arial"/>
                <a:cs typeface="Arial"/>
              </a:rPr>
              <a:t> </a:t>
            </a:r>
            <a:r>
              <a:rPr lang="el-GR" sz="2700" b="1" dirty="0" smtClean="0">
                <a:solidFill>
                  <a:srgbClr val="FFFF00"/>
                </a:solidFill>
                <a:latin typeface="Arial"/>
                <a:cs typeface="Arial"/>
              </a:rPr>
              <a:t>98</a:t>
            </a:r>
            <a:r>
              <a:rPr lang="el-GR" sz="2700" b="1" dirty="0" smtClean="0">
                <a:latin typeface="Arial"/>
                <a:cs typeface="Arial"/>
              </a:rPr>
              <a:t> μη συμβαλλόμενα μέρη</a:t>
            </a:r>
          </a:p>
          <a:p>
            <a:pPr>
              <a:buFont typeface="Wingdings" charset="2"/>
              <a:buChar char="u"/>
            </a:pPr>
            <a:r>
              <a:rPr lang="el-GR" sz="2700" b="1" dirty="0" smtClean="0">
                <a:solidFill>
                  <a:srgbClr val="FFFF00"/>
                </a:solidFill>
                <a:latin typeface="Arial"/>
                <a:cs typeface="Arial"/>
              </a:rPr>
              <a:t>161 </a:t>
            </a:r>
            <a:r>
              <a:rPr lang="el-GR" sz="2700" b="1" dirty="0" smtClean="0">
                <a:latin typeface="Arial"/>
                <a:cs typeface="Arial"/>
              </a:rPr>
              <a:t>χώρες έχουν δηλώσει εθνικά εστιακά σημεία ABS (National Focal Points)</a:t>
            </a:r>
          </a:p>
          <a:p>
            <a:pPr>
              <a:buFont typeface="Wingdings" charset="2"/>
              <a:buChar char="u"/>
            </a:pPr>
            <a:r>
              <a:rPr lang="el-GR" sz="2700" b="1" dirty="0" smtClean="0">
                <a:solidFill>
                  <a:srgbClr val="FFFF00"/>
                </a:solidFill>
                <a:latin typeface="Arial"/>
                <a:cs typeface="Arial"/>
              </a:rPr>
              <a:t>43</a:t>
            </a:r>
            <a:r>
              <a:rPr lang="el-GR" sz="2700" b="1" dirty="0" smtClean="0">
                <a:latin typeface="Arial"/>
                <a:cs typeface="Arial"/>
              </a:rPr>
              <a:t> χώρες έχουν δηλώσει Αρμόδιες Εθνικές Αρχές (Competent National Authorities)</a:t>
            </a:r>
          </a:p>
          <a:p>
            <a:pPr>
              <a:buFont typeface="Wingdings" charset="2"/>
              <a:buChar char="u"/>
            </a:pPr>
            <a:r>
              <a:rPr lang="el-GR" sz="2700" b="1" dirty="0" smtClean="0">
                <a:solidFill>
                  <a:srgbClr val="FFFF00"/>
                </a:solidFill>
                <a:latin typeface="Arial"/>
                <a:cs typeface="Arial"/>
              </a:rPr>
              <a:t>34</a:t>
            </a:r>
            <a:r>
              <a:rPr lang="el-GR" sz="2700" b="1" dirty="0" smtClean="0">
                <a:latin typeface="Arial"/>
                <a:cs typeface="Arial"/>
              </a:rPr>
              <a:t> χώρες έχουν δημοσιεύσει νομοθετικά, διοικητικά ή μέτρα πολιτικής για το ABS</a:t>
            </a:r>
          </a:p>
          <a:p>
            <a:pPr>
              <a:buFont typeface="Wingdings" charset="2"/>
              <a:buChar char="u"/>
            </a:pPr>
            <a:r>
              <a:rPr lang="el-GR" sz="2700" b="1" dirty="0" smtClean="0">
                <a:solidFill>
                  <a:srgbClr val="FFFF00"/>
                </a:solidFill>
                <a:latin typeface="Arial"/>
                <a:cs typeface="Arial"/>
              </a:rPr>
              <a:t>24 </a:t>
            </a:r>
            <a:r>
              <a:rPr lang="el-GR" sz="2700" b="1" dirty="0" smtClean="0">
                <a:latin typeface="Arial"/>
                <a:cs typeface="Arial"/>
              </a:rPr>
              <a:t>χώρες έχουν αναρτήσει εθνικούς ιστότοπους και εθνικές βάσεις δεδομένων</a:t>
            </a:r>
          </a:p>
          <a:p>
            <a:pPr>
              <a:buFont typeface="Wingdings" charset="2"/>
              <a:buChar char="u"/>
            </a:pPr>
            <a:r>
              <a:rPr lang="el-GR" sz="2700" b="1" dirty="0" smtClean="0">
                <a:solidFill>
                  <a:srgbClr val="FFFF00"/>
                </a:solidFill>
                <a:latin typeface="Arial"/>
                <a:cs typeface="Arial"/>
              </a:rPr>
              <a:t>16</a:t>
            </a:r>
            <a:r>
              <a:rPr lang="el-GR" sz="2700" b="1" dirty="0" smtClean="0">
                <a:latin typeface="Arial"/>
                <a:cs typeface="Arial"/>
              </a:rPr>
              <a:t> χώρες έχουν δηλώσει εθνικά σημεία ελέγχου (Checkpoints)</a:t>
            </a:r>
          </a:p>
          <a:p>
            <a:pPr>
              <a:buFont typeface="Wingdings" charset="2"/>
              <a:buChar char="u"/>
            </a:pPr>
            <a:r>
              <a:rPr lang="el-GR" sz="2700" b="1" dirty="0" smtClean="0">
                <a:solidFill>
                  <a:srgbClr val="FFFF00"/>
                </a:solidFill>
                <a:latin typeface="Arial"/>
                <a:cs typeface="Arial"/>
              </a:rPr>
              <a:t>6</a:t>
            </a:r>
            <a:r>
              <a:rPr lang="el-GR" sz="2700" b="1" dirty="0" smtClean="0">
                <a:latin typeface="Arial"/>
                <a:cs typeface="Arial"/>
              </a:rPr>
              <a:t>  χώρες έχουν υποβάλλει Διεθνή Πιστοποιητικά Συμμόρφωσης (Internationally Recognized Certificates of Compliance)</a:t>
            </a:r>
          </a:p>
          <a:p>
            <a:endParaRPr lang="en-US" dirty="0"/>
          </a:p>
        </p:txBody>
      </p:sp>
    </p:spTree>
    <p:extLst>
      <p:ext uri="{BB962C8B-B14F-4D97-AF65-F5344CB8AC3E}">
        <p14:creationId xmlns:p14="http://schemas.microsoft.com/office/powerpoint/2010/main" val="38530130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72425" cy="609600"/>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1782072"/>
              </p:ext>
            </p:extLst>
          </p:nvPr>
        </p:nvGraphicFramePr>
        <p:xfrm>
          <a:off x="381000" y="1143000"/>
          <a:ext cx="8048625"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22598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
            <a:ext cx="7667625" cy="685800"/>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729136"/>
              </p:ext>
            </p:extLst>
          </p:nvPr>
        </p:nvGraphicFramePr>
        <p:xfrm>
          <a:off x="228600" y="0"/>
          <a:ext cx="89154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64826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3962400" cy="1828800"/>
          </a:xfrm>
        </p:spPr>
        <p:txBody>
          <a:bodyPr/>
          <a:lstStyle/>
          <a:p>
            <a:r>
              <a:rPr lang="el-GR" dirty="0" smtClean="0">
                <a:latin typeface="Arial"/>
                <a:cs typeface="Arial"/>
              </a:rPr>
              <a:t>Γενετικοί πόροι</a:t>
            </a:r>
            <a:endParaRPr lang="en-US" dirty="0">
              <a:latin typeface="Arial"/>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1004619"/>
              </p:ext>
            </p:extLst>
          </p:nvPr>
        </p:nvGraphicFramePr>
        <p:xfrm>
          <a:off x="4191001" y="711200"/>
          <a:ext cx="4648200" cy="607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3403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4A211BB0-F835-4E86-B266-18691425E5E9}"/>
                                            </p:graphicEl>
                                          </p:spTgt>
                                        </p:tgtEl>
                                        <p:attrNameLst>
                                          <p:attrName>style.visibility</p:attrName>
                                        </p:attrNameLst>
                                      </p:cBhvr>
                                      <p:to>
                                        <p:strVal val="visible"/>
                                      </p:to>
                                    </p:set>
                                    <p:animEffect transition="in" filter="circle(out)">
                                      <p:cBhvr>
                                        <p:cTn id="7" dur="750"/>
                                        <p:tgtEl>
                                          <p:spTgt spid="4">
                                            <p:graphicEl>
                                              <a:dgm id="{4A211BB0-F835-4E86-B266-18691425E5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C2B51BD5-5A4F-4365-A76C-D59BBBE62C86}"/>
                                            </p:graphicEl>
                                          </p:spTgt>
                                        </p:tgtEl>
                                        <p:attrNameLst>
                                          <p:attrName>style.visibility</p:attrName>
                                        </p:attrNameLst>
                                      </p:cBhvr>
                                      <p:to>
                                        <p:strVal val="visible"/>
                                      </p:to>
                                    </p:set>
                                    <p:animEffect transition="in" filter="circle(out)">
                                      <p:cBhvr>
                                        <p:cTn id="12" dur="750"/>
                                        <p:tgtEl>
                                          <p:spTgt spid="4">
                                            <p:graphicEl>
                                              <a:dgm id="{C2B51BD5-5A4F-4365-A76C-D59BBBE62C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graphicEl>
                                              <a:dgm id="{73A91614-9B3D-43BA-AA9F-AEAC86EAE993}"/>
                                            </p:graphicEl>
                                          </p:spTgt>
                                        </p:tgtEl>
                                        <p:attrNameLst>
                                          <p:attrName>style.visibility</p:attrName>
                                        </p:attrNameLst>
                                      </p:cBhvr>
                                      <p:to>
                                        <p:strVal val="visible"/>
                                      </p:to>
                                    </p:set>
                                    <p:animEffect transition="in" filter="circle(out)">
                                      <p:cBhvr>
                                        <p:cTn id="17" dur="750"/>
                                        <p:tgtEl>
                                          <p:spTgt spid="4">
                                            <p:graphicEl>
                                              <a:dgm id="{73A91614-9B3D-43BA-AA9F-AEAC86EAE99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graphicEl>
                                              <a:dgm id="{F0A5EA68-263D-4FB7-B774-F68EEBE0AB0A}"/>
                                            </p:graphicEl>
                                          </p:spTgt>
                                        </p:tgtEl>
                                        <p:attrNameLst>
                                          <p:attrName>style.visibility</p:attrName>
                                        </p:attrNameLst>
                                      </p:cBhvr>
                                      <p:to>
                                        <p:strVal val="visible"/>
                                      </p:to>
                                    </p:set>
                                    <p:animEffect transition="in" filter="circle(out)">
                                      <p:cBhvr>
                                        <p:cTn id="22" dur="750"/>
                                        <p:tgtEl>
                                          <p:spTgt spid="4">
                                            <p:graphicEl>
                                              <a:dgm id="{F0A5EA68-263D-4FB7-B774-F68EEBE0AB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1676400" y="-152400"/>
            <a:ext cx="7315202" cy="1219200"/>
          </a:xfrm>
        </p:spPr>
        <p:txBody>
          <a:bodyPr/>
          <a:lstStyle/>
          <a:p>
            <a:r>
              <a:rPr lang="el-GR" sz="2300" b="1" dirty="0" smtClean="0">
                <a:latin typeface="Arial"/>
                <a:cs typeface="Arial"/>
              </a:rPr>
              <a:t>ΕΘΝΙΚΕΣ ΠΡΟΤΕΡΑΙΟΤΗΤΕΣ </a:t>
            </a:r>
            <a:r>
              <a:rPr lang="mr-IN" sz="2300" b="1" dirty="0" smtClean="0">
                <a:latin typeface="Arial"/>
                <a:cs typeface="Arial"/>
              </a:rPr>
              <a:t>–</a:t>
            </a:r>
            <a:r>
              <a:rPr lang="el-GR" sz="2300" b="1" dirty="0" smtClean="0">
                <a:latin typeface="Arial"/>
                <a:cs typeface="Arial"/>
              </a:rPr>
              <a:t> ΥΠΟΧΡΕΩΣΗ ΣΥΜΜΟΡΦΩΣΗΣ </a:t>
            </a:r>
            <a:r>
              <a:rPr lang="mr-IN" sz="2300" b="1" dirty="0" smtClean="0">
                <a:latin typeface="Arial"/>
                <a:cs typeface="Arial"/>
              </a:rPr>
              <a:t>–</a:t>
            </a:r>
            <a:r>
              <a:rPr lang="el-GR" sz="2300" b="1" dirty="0" smtClean="0">
                <a:latin typeface="Arial"/>
                <a:cs typeface="Arial"/>
              </a:rPr>
              <a:t> ΟΔΙΚΟΣ ΧΑΡΤΗΣ</a:t>
            </a:r>
            <a:endParaRPr lang="en-US" sz="2300" b="1" dirty="0">
              <a:latin typeface="Arial"/>
              <a:cs typeface="Arial"/>
            </a:endParaRPr>
          </a:p>
        </p:txBody>
      </p:sp>
      <p:graphicFrame>
        <p:nvGraphicFramePr>
          <p:cNvPr id="28" name="Content Placeholder 27"/>
          <p:cNvGraphicFramePr>
            <a:graphicFrameLocks noGrp="1"/>
          </p:cNvGraphicFramePr>
          <p:nvPr>
            <p:ph sz="quarter" idx="13"/>
            <p:extLst>
              <p:ext uri="{D42A27DB-BD31-4B8C-83A1-F6EECF244321}">
                <p14:modId xmlns:p14="http://schemas.microsoft.com/office/powerpoint/2010/main" val="2462633645"/>
              </p:ext>
            </p:extLst>
          </p:nvPr>
        </p:nvGraphicFramePr>
        <p:xfrm>
          <a:off x="762000" y="914400"/>
          <a:ext cx="7772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8820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8">
                                            <p:graphicEl>
                                              <a:dgm id="{4B487C09-0013-400C-A1C7-F1A745952A2B}"/>
                                            </p:graphicEl>
                                          </p:spTgt>
                                        </p:tgtEl>
                                        <p:attrNameLst>
                                          <p:attrName>style.visibility</p:attrName>
                                        </p:attrNameLst>
                                      </p:cBhvr>
                                      <p:to>
                                        <p:strVal val="visible"/>
                                      </p:to>
                                    </p:set>
                                    <p:animEffect transition="in" filter="circle(out)">
                                      <p:cBhvr>
                                        <p:cTn id="7" dur="750"/>
                                        <p:tgtEl>
                                          <p:spTgt spid="28">
                                            <p:graphicEl>
                                              <a:dgm id="{4B487C09-0013-400C-A1C7-F1A745952A2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8">
                                            <p:graphicEl>
                                              <a:dgm id="{A9D9E12F-6F84-4BA3-8BEC-B986FF5341E5}"/>
                                            </p:graphicEl>
                                          </p:spTgt>
                                        </p:tgtEl>
                                        <p:attrNameLst>
                                          <p:attrName>style.visibility</p:attrName>
                                        </p:attrNameLst>
                                      </p:cBhvr>
                                      <p:to>
                                        <p:strVal val="visible"/>
                                      </p:to>
                                    </p:set>
                                    <p:animEffect transition="in" filter="circle(out)">
                                      <p:cBhvr>
                                        <p:cTn id="12" dur="750"/>
                                        <p:tgtEl>
                                          <p:spTgt spid="28">
                                            <p:graphicEl>
                                              <a:dgm id="{A9D9E12F-6F84-4BA3-8BEC-B986FF5341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8">
                                            <p:graphicEl>
                                              <a:dgm id="{EEA1041F-7AE6-41DF-9E8A-2DEB753F5241}"/>
                                            </p:graphicEl>
                                          </p:spTgt>
                                        </p:tgtEl>
                                        <p:attrNameLst>
                                          <p:attrName>style.visibility</p:attrName>
                                        </p:attrNameLst>
                                      </p:cBhvr>
                                      <p:to>
                                        <p:strVal val="visible"/>
                                      </p:to>
                                    </p:set>
                                    <p:animEffect transition="in" filter="circle(out)">
                                      <p:cBhvr>
                                        <p:cTn id="17" dur="750"/>
                                        <p:tgtEl>
                                          <p:spTgt spid="28">
                                            <p:graphicEl>
                                              <a:dgm id="{EEA1041F-7AE6-41DF-9E8A-2DEB753F524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childTnLst>
                                    <p:set>
                                      <p:cBhvr>
                                        <p:cTn id="21" dur="1" fill="hold">
                                          <p:stCondLst>
                                            <p:cond delay="0"/>
                                          </p:stCondLst>
                                        </p:cTn>
                                        <p:tgtEl>
                                          <p:spTgt spid="28">
                                            <p:graphicEl>
                                              <a:dgm id="{749DE1BE-A771-4291-B823-A472D486097E}"/>
                                            </p:graphicEl>
                                          </p:spTgt>
                                        </p:tgtEl>
                                        <p:attrNameLst>
                                          <p:attrName>style.visibility</p:attrName>
                                        </p:attrNameLst>
                                      </p:cBhvr>
                                      <p:to>
                                        <p:strVal val="visible"/>
                                      </p:to>
                                    </p:set>
                                    <p:animEffect transition="in" filter="wipe(up)">
                                      <p:cBhvr>
                                        <p:cTn id="22" dur="500"/>
                                        <p:tgtEl>
                                          <p:spTgt spid="28">
                                            <p:graphicEl>
                                              <a:dgm id="{749DE1BE-A771-4291-B823-A472D486097E}"/>
                                            </p:graphicEl>
                                          </p:spTgt>
                                        </p:tgtEl>
                                      </p:cBhvr>
                                    </p:animEffect>
                                  </p:childTnLst>
                                </p:cTn>
                              </p:par>
                            </p:childTnLst>
                          </p:cTn>
                        </p:par>
                        <p:par>
                          <p:cTn id="23" fill="hold">
                            <p:stCondLst>
                              <p:cond delay="500"/>
                            </p:stCondLst>
                            <p:childTnLst>
                              <p:par>
                                <p:cTn id="24" presetID="22" presetClass="entr" presetSubtype="1" fill="hold" grpId="1" nodeType="afterEffect">
                                  <p:stCondLst>
                                    <p:cond delay="0"/>
                                  </p:stCondLst>
                                  <p:childTnLst>
                                    <p:set>
                                      <p:cBhvr>
                                        <p:cTn id="25" dur="1" fill="hold">
                                          <p:stCondLst>
                                            <p:cond delay="0"/>
                                          </p:stCondLst>
                                        </p:cTn>
                                        <p:tgtEl>
                                          <p:spTgt spid="28">
                                            <p:graphicEl>
                                              <a:dgm id="{AA637C46-80AF-48D1-8547-2F94D62BC8B8}"/>
                                            </p:graphicEl>
                                          </p:spTgt>
                                        </p:tgtEl>
                                        <p:attrNameLst>
                                          <p:attrName>style.visibility</p:attrName>
                                        </p:attrNameLst>
                                      </p:cBhvr>
                                      <p:to>
                                        <p:strVal val="visible"/>
                                      </p:to>
                                    </p:set>
                                    <p:animEffect transition="in" filter="wipe(up)">
                                      <p:cBhvr>
                                        <p:cTn id="26" dur="500"/>
                                        <p:tgtEl>
                                          <p:spTgt spid="28">
                                            <p:graphicEl>
                                              <a:dgm id="{AA637C46-80AF-48D1-8547-2F94D62BC8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one"/>
        </p:bldSub>
      </p:bldGraphic>
      <p:bldGraphic spid="28" grpId="1">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sz="3500" b="1" dirty="0" smtClean="0">
                <a:solidFill>
                  <a:schemeClr val="accent3"/>
                </a:solidFill>
                <a:latin typeface="Arial"/>
                <a:cs typeface="Arial"/>
              </a:rPr>
              <a:t>ΕΥΧΑΡΙΣΤΩ ΓΙΑ ΤΗΝ ΠΡΟΣΟΧΗ ΣΑΣ</a:t>
            </a:r>
            <a:r>
              <a:rPr lang="en-US" sz="3500" b="1" dirty="0" smtClean="0">
                <a:solidFill>
                  <a:schemeClr val="accent3"/>
                </a:solidFill>
              </a:rPr>
              <a:t>!</a:t>
            </a:r>
            <a:endParaRPr lang="en-US" sz="3500" b="1" dirty="0">
              <a:solidFill>
                <a:schemeClr val="accent3"/>
              </a:solidFill>
            </a:endParaRPr>
          </a:p>
        </p:txBody>
      </p:sp>
      <p:sp>
        <p:nvSpPr>
          <p:cNvPr id="3" name="Subtitle 2"/>
          <p:cNvSpPr>
            <a:spLocks noGrp="1"/>
          </p:cNvSpPr>
          <p:nvPr>
            <p:ph type="subTitle" idx="1"/>
          </p:nvPr>
        </p:nvSpPr>
        <p:spPr/>
        <p:txBody>
          <a:bodyPr/>
          <a:lstStyle/>
          <a:p>
            <a:r>
              <a:rPr lang="el-GR" dirty="0" smtClean="0"/>
              <a:t> </a:t>
            </a:r>
            <a:endParaRPr lang="en-US" dirty="0"/>
          </a:p>
        </p:txBody>
      </p:sp>
    </p:spTree>
    <p:extLst>
      <p:ext uri="{BB962C8B-B14F-4D97-AF65-F5344CB8AC3E}">
        <p14:creationId xmlns:p14="http://schemas.microsoft.com/office/powerpoint/2010/main" val="7564649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76400" y="0"/>
            <a:ext cx="12714868" cy="6650566"/>
            <a:chOff x="-1257403" y="1219200"/>
            <a:chExt cx="11639774" cy="5769166"/>
          </a:xfrm>
        </p:grpSpPr>
        <p:sp>
          <p:nvSpPr>
            <p:cNvPr id="5" name="Minus 4"/>
            <p:cNvSpPr/>
            <p:nvPr/>
          </p:nvSpPr>
          <p:spPr>
            <a:xfrm rot="21300000">
              <a:off x="-1257403" y="3559069"/>
              <a:ext cx="11639774" cy="1248398"/>
            </a:xfrm>
            <a:prstGeom prst="mathMinus">
              <a:avLst>
                <a:gd name="adj1" fmla="val 100000"/>
              </a:avLst>
            </a:prstGeom>
          </p:spPr>
          <p:style>
            <a:lnRef idx="0">
              <a:schemeClr val="lt1">
                <a:hueOff val="0"/>
                <a:satOff val="0"/>
                <a:lumOff val="0"/>
                <a:alphaOff val="0"/>
              </a:schemeClr>
            </a:lnRef>
            <a:fillRef idx="3">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txBody>
            <a:bodyPr/>
            <a:lstStyle/>
            <a:p>
              <a:pPr marL="285750" indent="-285750">
                <a:buFont typeface="Wingdings" charset="2"/>
                <a:buChar char="u"/>
              </a:pPr>
              <a:r>
                <a:rPr lang="el-GR" dirty="0" smtClean="0">
                  <a:latin typeface="Arial"/>
                  <a:cs typeface="Arial"/>
                </a:rPr>
                <a:t>Σταδιακή κατοχύρωση</a:t>
              </a:r>
              <a:r>
                <a:rPr lang="el-GR" b="1" dirty="0" smtClean="0">
                  <a:latin typeface="Arial"/>
                  <a:cs typeface="Arial"/>
                </a:rPr>
                <a:t> δικαιωμάτων εκμετάλλευσης </a:t>
              </a:r>
              <a:r>
                <a:rPr lang="el-GR" dirty="0" smtClean="0">
                  <a:latin typeface="Arial"/>
                  <a:cs typeface="Arial"/>
                </a:rPr>
                <a:t>(δικαιώματα δημιουργών ποικιλιών, ευρεσιτεχνία </a:t>
              </a:r>
              <a:r>
                <a:rPr lang="mr-IN" dirty="0" smtClean="0">
                  <a:latin typeface="Arial"/>
                  <a:cs typeface="Arial"/>
                </a:rPr>
                <a:t>–</a:t>
              </a:r>
              <a:r>
                <a:rPr lang="el-GR" dirty="0" smtClean="0">
                  <a:latin typeface="Arial"/>
                  <a:cs typeface="Arial"/>
                </a:rPr>
                <a:t>πατέντες) </a:t>
              </a:r>
              <a:r>
                <a:rPr lang="mr-IN" dirty="0" smtClean="0">
                  <a:latin typeface="Arial"/>
                  <a:cs typeface="Arial"/>
                </a:rPr>
                <a:t>–</a:t>
              </a:r>
              <a:r>
                <a:rPr lang="el-GR" dirty="0" smtClean="0">
                  <a:latin typeface="Arial"/>
                  <a:cs typeface="Arial"/>
                </a:rPr>
                <a:t> κορύφωση με βιοτεχνολογία </a:t>
              </a:r>
              <a:r>
                <a:rPr lang="mr-IN" dirty="0" smtClean="0">
                  <a:latin typeface="Arial"/>
                  <a:cs typeface="Arial"/>
                </a:rPr>
                <a:t>–</a:t>
              </a:r>
              <a:r>
                <a:rPr lang="el-GR" dirty="0" smtClean="0">
                  <a:latin typeface="Arial"/>
                  <a:cs typeface="Arial"/>
                </a:rPr>
                <a:t> σημαντική διεύρυνση φάσματος εφαρμογών και αντίκτυπος στην παγκόσμια οικονομία</a:t>
              </a:r>
            </a:p>
            <a:p>
              <a:pPr marL="285750" indent="-285750">
                <a:buFont typeface="Wingdings" charset="2"/>
                <a:buChar char="u"/>
              </a:pPr>
              <a:r>
                <a:rPr lang="el-GR" dirty="0" smtClean="0">
                  <a:latin typeface="Arial"/>
                  <a:cs typeface="Arial"/>
                </a:rPr>
                <a:t>Διαμόρφωση δίπολου : </a:t>
              </a:r>
              <a:r>
                <a:rPr lang="el-GR" b="1" dirty="0" smtClean="0">
                  <a:latin typeface="Arial"/>
                  <a:cs typeface="Arial"/>
                </a:rPr>
                <a:t>«Χώρες Πάροχοι» </a:t>
              </a:r>
              <a:r>
                <a:rPr lang="el-GR" dirty="0" smtClean="0">
                  <a:latin typeface="Arial"/>
                  <a:cs typeface="Arial"/>
                </a:rPr>
                <a:t>(αναπτυσσόμενες χώρες)</a:t>
              </a:r>
            </a:p>
            <a:p>
              <a:r>
                <a:rPr lang="el-GR" dirty="0">
                  <a:latin typeface="Arial"/>
                  <a:cs typeface="Arial"/>
                </a:rPr>
                <a:t> </a:t>
              </a:r>
              <a:r>
                <a:rPr lang="el-GR" dirty="0" smtClean="0">
                  <a:latin typeface="Arial"/>
                  <a:cs typeface="Arial"/>
                </a:rPr>
                <a:t>                                         </a:t>
              </a:r>
              <a:r>
                <a:rPr lang="el-GR" b="1" dirty="0" smtClean="0">
                  <a:latin typeface="Arial"/>
                  <a:cs typeface="Arial"/>
                </a:rPr>
                <a:t>«Χώρες Χρήστες» </a:t>
              </a:r>
              <a:r>
                <a:rPr lang="el-GR" dirty="0" smtClean="0">
                  <a:latin typeface="Arial"/>
                  <a:cs typeface="Arial"/>
                </a:rPr>
                <a:t>(αναπτυγμένες χώρες)  </a:t>
              </a:r>
              <a:r>
                <a:rPr lang="el-GR" b="1" dirty="0" smtClean="0">
                  <a:latin typeface="Arial"/>
                  <a:cs typeface="Arial"/>
                </a:rPr>
                <a:t>+ «Βιοπειρατεία»</a:t>
              </a:r>
            </a:p>
            <a:p>
              <a:endParaRPr lang="en-US" dirty="0">
                <a:latin typeface="Arial"/>
                <a:cs typeface="Arial"/>
              </a:endParaRPr>
            </a:p>
          </p:txBody>
        </p:sp>
        <p:sp>
          <p:nvSpPr>
            <p:cNvPr id="6" name="Up Arrow 5"/>
            <p:cNvSpPr/>
            <p:nvPr/>
          </p:nvSpPr>
          <p:spPr>
            <a:xfrm>
              <a:off x="1219200" y="1295400"/>
              <a:ext cx="2651760" cy="2133600"/>
            </a:xfrm>
            <a:prstGeom prst="up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a:endParaRPr lang="el-GR" b="1" dirty="0" smtClean="0">
                <a:solidFill>
                  <a:schemeClr val="tx1"/>
                </a:solidFill>
                <a:latin typeface="Arial"/>
                <a:cs typeface="Arial"/>
              </a:endParaRPr>
            </a:p>
            <a:p>
              <a:pPr algn="ctr"/>
              <a:r>
                <a:rPr lang="el-GR" b="1" dirty="0" smtClean="0">
                  <a:solidFill>
                    <a:schemeClr val="bg1"/>
                  </a:solidFill>
                  <a:latin typeface="Arial"/>
                  <a:cs typeface="Arial"/>
                </a:rPr>
                <a:t>ΠΡΙΝ τo</a:t>
              </a:r>
            </a:p>
            <a:p>
              <a:pPr algn="ctr"/>
              <a:r>
                <a:rPr lang="el-GR" b="1" dirty="0" smtClean="0">
                  <a:solidFill>
                    <a:schemeClr val="bg1"/>
                  </a:solidFill>
                  <a:latin typeface="Arial"/>
                  <a:cs typeface="Arial"/>
                </a:rPr>
                <a:t>1992</a:t>
              </a:r>
              <a:endParaRPr lang="en-US" b="1" dirty="0">
                <a:solidFill>
                  <a:schemeClr val="bg1"/>
                </a:solidFill>
                <a:latin typeface="Arial"/>
                <a:cs typeface="Arial"/>
              </a:endParaRPr>
            </a:p>
          </p:txBody>
        </p:sp>
        <p:sp>
          <p:nvSpPr>
            <p:cNvPr id="7" name="Freeform 6"/>
            <p:cNvSpPr/>
            <p:nvPr/>
          </p:nvSpPr>
          <p:spPr>
            <a:xfrm>
              <a:off x="3904613" y="1219200"/>
              <a:ext cx="4534204" cy="2240280"/>
            </a:xfrm>
            <a:custGeom>
              <a:avLst/>
              <a:gdLst>
                <a:gd name="connsiteX0" fmla="*/ 0 w 3956312"/>
                <a:gd name="connsiteY0" fmla="*/ 0 h 2240280"/>
                <a:gd name="connsiteX1" fmla="*/ 3956312 w 3956312"/>
                <a:gd name="connsiteY1" fmla="*/ 0 h 2240280"/>
                <a:gd name="connsiteX2" fmla="*/ 3956312 w 3956312"/>
                <a:gd name="connsiteY2" fmla="*/ 2240280 h 2240280"/>
                <a:gd name="connsiteX3" fmla="*/ 0 w 3956312"/>
                <a:gd name="connsiteY3" fmla="*/ 2240280 h 2240280"/>
                <a:gd name="connsiteX4" fmla="*/ 0 w 3956312"/>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312" h="2240280">
                  <a:moveTo>
                    <a:pt x="0" y="0"/>
                  </a:moveTo>
                  <a:lnTo>
                    <a:pt x="3956312" y="0"/>
                  </a:lnTo>
                  <a:lnTo>
                    <a:pt x="3956312"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marL="342900" indent="-342900">
                <a:lnSpc>
                  <a:spcPct val="90000"/>
                </a:lnSpc>
                <a:spcBef>
                  <a:spcPct val="0"/>
                </a:spcBef>
                <a:spcAft>
                  <a:spcPts val="600"/>
                </a:spcAft>
                <a:buFont typeface="Wingdings" charset="2"/>
                <a:buChar char="u"/>
              </a:pPr>
              <a:r>
                <a:rPr lang="el-GR" sz="2000" b="1" dirty="0" smtClean="0">
                  <a:solidFill>
                    <a:prstClr val="white"/>
                  </a:solidFill>
                  <a:effectLst>
                    <a:outerShdw blurRad="38100" dist="38100" dir="2700000" algn="tl">
                      <a:srgbClr val="000000">
                        <a:alpha val="43137"/>
                      </a:srgbClr>
                    </a:outerShdw>
                  </a:effectLst>
                  <a:latin typeface="Arial"/>
                  <a:cs typeface="Arial"/>
                </a:rPr>
                <a:t>Γενετικοί πόροι :</a:t>
              </a:r>
            </a:p>
            <a:p>
              <a:pPr marL="800100" lvl="1" indent="-342900">
                <a:lnSpc>
                  <a:spcPct val="90000"/>
                </a:lnSpc>
                <a:spcBef>
                  <a:spcPct val="0"/>
                </a:spcBef>
                <a:spcAft>
                  <a:spcPts val="600"/>
                </a:spcAft>
                <a:buFont typeface="Wingdings" charset="2"/>
                <a:buChar char="u"/>
              </a:pPr>
              <a:r>
                <a:rPr lang="el-GR" sz="2000" b="1" dirty="0" smtClean="0">
                  <a:solidFill>
                    <a:prstClr val="white"/>
                  </a:solidFill>
                  <a:effectLst>
                    <a:outerShdw blurRad="38100" dist="38100" dir="2700000" algn="tl">
                      <a:srgbClr val="000000">
                        <a:alpha val="43137"/>
                      </a:srgbClr>
                    </a:outerShdw>
                  </a:effectLst>
                  <a:latin typeface="Arial"/>
                  <a:cs typeface="Arial"/>
                </a:rPr>
                <a:t>ως παγκόσμια κληρονομιά</a:t>
              </a:r>
            </a:p>
            <a:p>
              <a:pPr marL="800100" lvl="1" indent="-342900">
                <a:lnSpc>
                  <a:spcPct val="90000"/>
                </a:lnSpc>
                <a:spcBef>
                  <a:spcPct val="0"/>
                </a:spcBef>
                <a:spcAft>
                  <a:spcPts val="600"/>
                </a:spcAft>
                <a:buFont typeface="Wingdings" charset="2"/>
                <a:buChar char="u"/>
              </a:pPr>
              <a:r>
                <a:rPr lang="el-GR" sz="2000" b="1" dirty="0" smtClean="0">
                  <a:solidFill>
                    <a:prstClr val="white"/>
                  </a:solidFill>
                  <a:effectLst>
                    <a:outerShdw blurRad="38100" dist="38100" dir="2700000" algn="tl">
                      <a:srgbClr val="000000">
                        <a:alpha val="43137"/>
                      </a:srgbClr>
                    </a:outerShdw>
                  </a:effectLst>
                  <a:latin typeface="Arial"/>
                  <a:cs typeface="Arial"/>
                </a:rPr>
                <a:t>Ελεύθερη πρόσβαση</a:t>
              </a:r>
              <a:endParaRPr lang="en-US" sz="2000" b="1" dirty="0">
                <a:solidFill>
                  <a:prstClr val="white"/>
                </a:solidFill>
                <a:effectLst>
                  <a:outerShdw blurRad="38100" dist="38100" dir="2700000" algn="tl">
                    <a:srgbClr val="000000">
                      <a:alpha val="43137"/>
                    </a:srgbClr>
                  </a:outerShdw>
                </a:effectLst>
                <a:latin typeface="Arial"/>
                <a:cs typeface="Arial"/>
              </a:endParaRPr>
            </a:p>
            <a:p>
              <a:pPr>
                <a:lnSpc>
                  <a:spcPct val="90000"/>
                </a:lnSpc>
                <a:spcBef>
                  <a:spcPct val="0"/>
                </a:spcBef>
                <a:spcAft>
                  <a:spcPts val="600"/>
                </a:spcAft>
              </a:pPr>
              <a:r>
                <a:rPr lang="el-GR" sz="2000" dirty="0" smtClean="0">
                  <a:solidFill>
                    <a:prstClr val="white"/>
                  </a:solidFill>
                  <a:effectLst>
                    <a:outerShdw blurRad="38100" dist="38100" dir="2700000" algn="tl">
                      <a:srgbClr val="000000">
                        <a:alpha val="43137"/>
                      </a:srgbClr>
                    </a:outerShdw>
                  </a:effectLst>
                </a:rPr>
                <a:t> </a:t>
              </a:r>
              <a:endParaRPr lang="en-US" sz="2000" kern="1200" dirty="0">
                <a:solidFill>
                  <a:schemeClr val="bg1"/>
                </a:solidFill>
                <a:effectLst>
                  <a:outerShdw blurRad="38100" dist="38100" dir="2700000" algn="tl">
                    <a:srgbClr val="000000">
                      <a:alpha val="43137"/>
                    </a:srgbClr>
                  </a:outerShdw>
                </a:effectLst>
              </a:endParaRPr>
            </a:p>
          </p:txBody>
        </p:sp>
        <p:sp>
          <p:nvSpPr>
            <p:cNvPr id="8" name="Down Arrow 7"/>
            <p:cNvSpPr/>
            <p:nvPr/>
          </p:nvSpPr>
          <p:spPr>
            <a:xfrm>
              <a:off x="5683030" y="4854766"/>
              <a:ext cx="2651760" cy="2133600"/>
            </a:xfrm>
            <a:prstGeom prst="down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a:endParaRPr lang="el-GR" dirty="0" smtClean="0">
                <a:latin typeface="Arial"/>
                <a:cs typeface="Arial"/>
              </a:endParaRPr>
            </a:p>
            <a:p>
              <a:pPr algn="ctr"/>
              <a:endParaRPr lang="el-GR" dirty="0">
                <a:latin typeface="Arial"/>
                <a:cs typeface="Arial"/>
              </a:endParaRPr>
            </a:p>
            <a:p>
              <a:pPr algn="ctr"/>
              <a:r>
                <a:rPr lang="el-GR" b="1" dirty="0" smtClean="0">
                  <a:latin typeface="Arial"/>
                  <a:cs typeface="Arial"/>
                </a:rPr>
                <a:t>ΜΕΤΑ το</a:t>
              </a:r>
            </a:p>
            <a:p>
              <a:pPr algn="ctr"/>
              <a:r>
                <a:rPr lang="el-GR" b="1" dirty="0" smtClean="0">
                  <a:latin typeface="Arial"/>
                  <a:cs typeface="Arial"/>
                </a:rPr>
                <a:t>1992</a:t>
              </a:r>
              <a:endParaRPr lang="en-US" b="1" dirty="0">
                <a:latin typeface="Arial"/>
                <a:cs typeface="Arial"/>
              </a:endParaRPr>
            </a:p>
          </p:txBody>
        </p:sp>
        <p:sp>
          <p:nvSpPr>
            <p:cNvPr id="9" name="Freeform 8"/>
            <p:cNvSpPr/>
            <p:nvPr/>
          </p:nvSpPr>
          <p:spPr>
            <a:xfrm>
              <a:off x="639025" y="4531421"/>
              <a:ext cx="4730485" cy="2240280"/>
            </a:xfrm>
            <a:custGeom>
              <a:avLst/>
              <a:gdLst>
                <a:gd name="connsiteX0" fmla="*/ 0 w 4730485"/>
                <a:gd name="connsiteY0" fmla="*/ 0 h 2240280"/>
                <a:gd name="connsiteX1" fmla="*/ 4730485 w 4730485"/>
                <a:gd name="connsiteY1" fmla="*/ 0 h 2240280"/>
                <a:gd name="connsiteX2" fmla="*/ 4730485 w 4730485"/>
                <a:gd name="connsiteY2" fmla="*/ 2240280 h 2240280"/>
                <a:gd name="connsiteX3" fmla="*/ 0 w 4730485"/>
                <a:gd name="connsiteY3" fmla="*/ 2240280 h 2240280"/>
                <a:gd name="connsiteX4" fmla="*/ 0 w 4730485"/>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0485" h="2240280">
                  <a:moveTo>
                    <a:pt x="0" y="0"/>
                  </a:moveTo>
                  <a:lnTo>
                    <a:pt x="4730485" y="0"/>
                  </a:lnTo>
                  <a:lnTo>
                    <a:pt x="4730485"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endParaRPr lang="el-GR" sz="2800" kern="1200" dirty="0" smtClean="0">
                <a:ln>
                  <a:solidFill>
                    <a:schemeClr val="bg1"/>
                  </a:solidFill>
                </a:ln>
                <a:solidFill>
                  <a:schemeClr val="accent3"/>
                </a:solidFill>
                <a:effectLst>
                  <a:outerShdw blurRad="38100" dist="38100" dir="2700000" algn="tl">
                    <a:srgbClr val="000000">
                      <a:alpha val="43137"/>
                    </a:srgbClr>
                  </a:outerShdw>
                </a:effectLst>
              </a:endParaRPr>
            </a:p>
            <a:p>
              <a:pPr lvl="0" algn="l" defTabSz="1600200">
                <a:lnSpc>
                  <a:spcPct val="90000"/>
                </a:lnSpc>
                <a:spcBef>
                  <a:spcPct val="0"/>
                </a:spcBef>
                <a:spcAft>
                  <a:spcPct val="35000"/>
                </a:spcAft>
              </a:pPr>
              <a:r>
                <a:rPr lang="el-GR" sz="2800" kern="1200" dirty="0" smtClean="0">
                  <a:ln>
                    <a:solidFill>
                      <a:schemeClr val="bg1"/>
                    </a:solidFill>
                  </a:ln>
                  <a:solidFill>
                    <a:schemeClr val="accent3"/>
                  </a:solidFill>
                  <a:effectLst>
                    <a:outerShdw blurRad="38100" dist="38100" dir="2700000" algn="tl">
                      <a:srgbClr val="000000">
                        <a:alpha val="43137"/>
                      </a:srgbClr>
                    </a:outerShdw>
                  </a:effectLst>
                </a:rPr>
                <a:t> </a:t>
              </a:r>
              <a:endParaRPr lang="en-US" sz="2800" kern="1200" dirty="0">
                <a:ln>
                  <a:solidFill>
                    <a:schemeClr val="bg1"/>
                  </a:solidFill>
                </a:ln>
                <a:solidFill>
                  <a:schemeClr val="accent3"/>
                </a:solidFill>
                <a:effectLst>
                  <a:outerShdw blurRad="38100" dist="38100" dir="2700000" algn="tl">
                    <a:srgbClr val="000000">
                      <a:alpha val="43137"/>
                    </a:srgbClr>
                  </a:outerShdw>
                </a:effectLst>
              </a:endParaRPr>
            </a:p>
            <a:p>
              <a:pPr marL="342900" lvl="0" indent="-342900">
                <a:spcAft>
                  <a:spcPts val="600"/>
                </a:spcAft>
                <a:buFont typeface="Wingdings" charset="2"/>
                <a:buChar char="u"/>
              </a:pPr>
              <a:r>
                <a:rPr lang="el-GR" sz="2000" b="1" dirty="0" smtClean="0">
                  <a:solidFill>
                    <a:prstClr val="white"/>
                  </a:solidFill>
                  <a:effectLst>
                    <a:outerShdw blurRad="38100" dist="38100" dir="2700000" algn="tl">
                      <a:srgbClr val="000000">
                        <a:alpha val="43137"/>
                      </a:srgbClr>
                    </a:outerShdw>
                  </a:effectLst>
                  <a:latin typeface="Arial"/>
                  <a:cs typeface="Arial"/>
                </a:rPr>
                <a:t>ως εθνική κληρονομιά</a:t>
              </a:r>
              <a:endParaRPr lang="en-US" sz="2000" b="1" dirty="0">
                <a:solidFill>
                  <a:prstClr val="white"/>
                </a:solidFill>
                <a:effectLst>
                  <a:outerShdw blurRad="38100" dist="38100" dir="2700000" algn="tl">
                    <a:srgbClr val="000000">
                      <a:alpha val="43137"/>
                    </a:srgbClr>
                  </a:outerShdw>
                </a:effectLst>
                <a:latin typeface="Arial"/>
                <a:cs typeface="Arial"/>
              </a:endParaRPr>
            </a:p>
            <a:p>
              <a:pPr marL="342900" lvl="0" indent="-342900">
                <a:spcAft>
                  <a:spcPts val="600"/>
                </a:spcAft>
                <a:buFont typeface="Wingdings" charset="2"/>
                <a:buChar char="u"/>
              </a:pPr>
              <a:r>
                <a:rPr lang="el-GR" sz="2000" b="1" dirty="0" smtClean="0">
                  <a:solidFill>
                    <a:prstClr val="white"/>
                  </a:solidFill>
                  <a:effectLst>
                    <a:outerShdw blurRad="38100" dist="38100" dir="2700000" algn="tl">
                      <a:srgbClr val="000000">
                        <a:alpha val="43137"/>
                      </a:srgbClr>
                    </a:outerShdw>
                  </a:effectLst>
                  <a:latin typeface="Arial"/>
                  <a:cs typeface="Arial"/>
                </a:rPr>
                <a:t>«παραδοσιακή γνώση»</a:t>
              </a:r>
              <a:endParaRPr lang="en-US" sz="2000" b="1" dirty="0">
                <a:solidFill>
                  <a:prstClr val="white"/>
                </a:solidFill>
                <a:effectLst>
                  <a:outerShdw blurRad="38100" dist="38100" dir="2700000" algn="tl">
                    <a:srgbClr val="000000">
                      <a:alpha val="43137"/>
                    </a:srgbClr>
                  </a:outerShdw>
                </a:effectLst>
                <a:latin typeface="Arial"/>
                <a:cs typeface="Arial"/>
              </a:endParaRPr>
            </a:p>
            <a:p>
              <a:pPr marL="342900" lvl="0" indent="-342900">
                <a:spcAft>
                  <a:spcPts val="600"/>
                </a:spcAft>
                <a:buFont typeface="Wingdings" charset="2"/>
                <a:buChar char="u"/>
              </a:pPr>
              <a:r>
                <a:rPr lang="el-GR" sz="2300" b="1" dirty="0" smtClean="0">
                  <a:solidFill>
                    <a:schemeClr val="accent3"/>
                  </a:solidFill>
                  <a:effectLst>
                    <a:outerShdw blurRad="38100" dist="38100" dir="2700000" algn="tl">
                      <a:srgbClr val="000000">
                        <a:alpha val="43137"/>
                      </a:srgbClr>
                    </a:outerShdw>
                  </a:effectLst>
                  <a:latin typeface="Arial"/>
                  <a:cs typeface="Arial"/>
                </a:rPr>
                <a:t>ΑΙΤΗΜΑ</a:t>
              </a:r>
              <a:r>
                <a:rPr lang="el-GR" sz="2000" b="1" dirty="0" smtClean="0">
                  <a:solidFill>
                    <a:prstClr val="white"/>
                  </a:solidFill>
                  <a:effectLst>
                    <a:outerShdw blurRad="38100" dist="38100" dir="2700000" algn="tl">
                      <a:srgbClr val="000000">
                        <a:alpha val="43137"/>
                      </a:srgbClr>
                    </a:outerShdw>
                  </a:effectLst>
                  <a:latin typeface="Arial"/>
                  <a:cs typeface="Arial"/>
                </a:rPr>
                <a:t> :  Η οριοθετημένη σχέση «χωρών-παρόχων» και «χωρών χρηστών»</a:t>
              </a:r>
              <a:endParaRPr lang="en-US" sz="2000" b="1" dirty="0">
                <a:solidFill>
                  <a:prstClr val="white"/>
                </a:solidFill>
                <a:effectLst>
                  <a:outerShdw blurRad="38100" dist="38100" dir="2700000" algn="tl">
                    <a:srgbClr val="000000">
                      <a:alpha val="43137"/>
                    </a:srgbClr>
                  </a:outerShdw>
                </a:effectLst>
                <a:latin typeface="Arial"/>
                <a:cs typeface="Arial"/>
              </a:endParaRPr>
            </a:p>
          </p:txBody>
        </p:sp>
      </p:grpSp>
    </p:spTree>
    <p:extLst>
      <p:ext uri="{BB962C8B-B14F-4D97-AF65-F5344CB8AC3E}">
        <p14:creationId xmlns:p14="http://schemas.microsoft.com/office/powerpoint/2010/main" val="2335453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80999"/>
            <a:ext cx="6133183" cy="1524000"/>
          </a:xfrm>
        </p:spPr>
        <p:txBody>
          <a:bodyPr/>
          <a:lstStyle/>
          <a:p>
            <a:pPr algn="ctr"/>
            <a:r>
              <a:rPr lang="el-GR" sz="3100" b="1" dirty="0" smtClean="0">
                <a:latin typeface="Arial"/>
                <a:cs typeface="Arial"/>
              </a:rPr>
              <a:t>ΣΥΜΒΑΣΗ ΓΙΑ ΤΗ ΒΙΟΛΟΓΙΚΗ ΠΟΙΚΙΛΟΤΗΤΑ (CBD), 1992</a:t>
            </a:r>
            <a:endParaRPr lang="en-US" sz="3100" b="1" dirty="0">
              <a:latin typeface="Arial"/>
              <a:cs typeface="Arial"/>
            </a:endParaRPr>
          </a:p>
        </p:txBody>
      </p:sp>
      <p:sp>
        <p:nvSpPr>
          <p:cNvPr id="4" name="Text Placeholder 3"/>
          <p:cNvSpPr>
            <a:spLocks noGrp="1"/>
          </p:cNvSpPr>
          <p:nvPr>
            <p:ph type="body" sz="half" idx="2"/>
          </p:nvPr>
        </p:nvSpPr>
        <p:spPr>
          <a:xfrm>
            <a:off x="0" y="1905000"/>
            <a:ext cx="6629400" cy="5334000"/>
          </a:xfrm>
        </p:spPr>
        <p:txBody>
          <a:bodyPr>
            <a:noAutofit/>
          </a:bodyPr>
          <a:lstStyle/>
          <a:p>
            <a:r>
              <a:rPr lang="el-GR" sz="2300" b="1" dirty="0" smtClean="0">
                <a:solidFill>
                  <a:srgbClr val="FFFF00"/>
                </a:solidFill>
                <a:latin typeface="Arial"/>
                <a:cs typeface="Arial"/>
              </a:rPr>
              <a:t>  ΝΕΑ ΕΠΟΧΗ - ΑΛΛΑΓΗ ΠΑΡΑΔΕΙΓΜΑΤΟΣ </a:t>
            </a:r>
          </a:p>
          <a:p>
            <a:endParaRPr lang="el-GR" sz="1900" b="1" dirty="0" smtClean="0">
              <a:solidFill>
                <a:srgbClr val="FFFF00"/>
              </a:solidFill>
              <a:latin typeface="Arial"/>
              <a:cs typeface="Arial"/>
            </a:endParaRPr>
          </a:p>
          <a:p>
            <a:pPr>
              <a:buFont typeface="Wingdings" charset="2"/>
              <a:buChar char="u"/>
            </a:pPr>
            <a:r>
              <a:rPr lang="el-GR" sz="2300" b="1" dirty="0" smtClean="0">
                <a:solidFill>
                  <a:srgbClr val="FFFF00"/>
                </a:solidFill>
                <a:latin typeface="Arial"/>
                <a:cs typeface="Arial"/>
              </a:rPr>
              <a:t> </a:t>
            </a:r>
            <a:r>
              <a:rPr lang="el-GR" sz="2100" b="1" dirty="0" smtClean="0">
                <a:latin typeface="Arial"/>
                <a:cs typeface="Arial"/>
              </a:rPr>
              <a:t>Γενετικοί Πόροι ως </a:t>
            </a:r>
            <a:r>
              <a:rPr lang="el-GR" sz="2100" b="1" dirty="0" smtClean="0">
                <a:solidFill>
                  <a:srgbClr val="FFFF00"/>
                </a:solidFill>
                <a:latin typeface="Arial"/>
                <a:cs typeface="Arial"/>
              </a:rPr>
              <a:t>εθνική κληρονομιά </a:t>
            </a:r>
          </a:p>
          <a:p>
            <a:pPr>
              <a:buFont typeface="Wingdings" charset="2"/>
              <a:buChar char="u"/>
            </a:pPr>
            <a:r>
              <a:rPr lang="el-GR" sz="2100" b="1" dirty="0">
                <a:latin typeface="Arial"/>
                <a:cs typeface="Arial"/>
              </a:rPr>
              <a:t> </a:t>
            </a:r>
            <a:r>
              <a:rPr lang="el-GR" sz="2100" b="1" dirty="0" smtClean="0">
                <a:solidFill>
                  <a:srgbClr val="FFFF00"/>
                </a:solidFill>
                <a:latin typeface="Arial"/>
                <a:cs typeface="Arial"/>
              </a:rPr>
              <a:t>Πρόσβαση</a:t>
            </a:r>
            <a:r>
              <a:rPr lang="el-GR" sz="2100" b="1" dirty="0" smtClean="0">
                <a:latin typeface="Arial"/>
                <a:cs typeface="Arial"/>
              </a:rPr>
              <a:t> μετά </a:t>
            </a:r>
            <a:r>
              <a:rPr lang="el-GR" sz="2100" b="1" dirty="0">
                <a:latin typeface="Arial"/>
                <a:cs typeface="Arial"/>
              </a:rPr>
              <a:t>από συναίνεση των αρχών του κράτους- «παρόχου» καθώς και </a:t>
            </a:r>
            <a:r>
              <a:rPr lang="el-GR" sz="2100" b="1" dirty="0">
                <a:solidFill>
                  <a:srgbClr val="FFFF00"/>
                </a:solidFill>
                <a:latin typeface="Arial"/>
                <a:cs typeface="Arial"/>
              </a:rPr>
              <a:t>δίκαιης και ισότιμης κατανομής των οφελών </a:t>
            </a:r>
            <a:r>
              <a:rPr lang="el-GR" sz="2100" b="1" dirty="0">
                <a:latin typeface="Arial"/>
                <a:cs typeface="Arial"/>
              </a:rPr>
              <a:t>που προκύπτουν από τη χρησιμοποίηση των γενετικών πόρων (ΠΚΟ) καθώς και της σχετικής παραδοσιακής γνώσης</a:t>
            </a:r>
          </a:p>
        </p:txBody>
      </p:sp>
      <p:sp>
        <p:nvSpPr>
          <p:cNvPr id="7" name="TextBox 6"/>
          <p:cNvSpPr txBox="1"/>
          <p:nvPr/>
        </p:nvSpPr>
        <p:spPr>
          <a:xfrm>
            <a:off x="8426213" y="5943600"/>
            <a:ext cx="314622"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l-GR" b="1" dirty="0" smtClean="0">
                <a:solidFill>
                  <a:schemeClr val="accent3"/>
                </a:solidFill>
                <a:effectLst>
                  <a:outerShdw blurRad="50800" dist="38100" dir="5400000" algn="t" rotWithShape="0">
                    <a:prstClr val="black">
                      <a:alpha val="40000"/>
                    </a:prstClr>
                  </a:outerShdw>
                </a:effectLst>
              </a:rPr>
              <a:t> </a:t>
            </a:r>
            <a:r>
              <a:rPr lang="en-US" b="1" dirty="0" smtClean="0">
                <a:solidFill>
                  <a:schemeClr val="accent3"/>
                </a:solidFill>
                <a:effectLst>
                  <a:outerShdw blurRad="50800" dist="38100" dir="5400000" algn="t" rotWithShape="0">
                    <a:prstClr val="black">
                      <a:alpha val="40000"/>
                    </a:prstClr>
                  </a:outerShdw>
                </a:effectLst>
              </a:rPr>
              <a:t>.</a:t>
            </a:r>
            <a:endParaRPr lang="en-US" dirty="0">
              <a:solidFill>
                <a:schemeClr val="accent3"/>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1596950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114800"/>
            <a:ext cx="3200400" cy="2590800"/>
          </a:xfrm>
          <a:prstGeom prst="rect">
            <a:avLst/>
          </a:prstGeom>
        </p:spPr>
      </p:pic>
      <p:sp>
        <p:nvSpPr>
          <p:cNvPr id="2" name="Title 1"/>
          <p:cNvSpPr>
            <a:spLocks noGrp="1"/>
          </p:cNvSpPr>
          <p:nvPr>
            <p:ph type="title"/>
          </p:nvPr>
        </p:nvSpPr>
        <p:spPr>
          <a:xfrm>
            <a:off x="2743200" y="-1295400"/>
            <a:ext cx="6133183" cy="2023963"/>
          </a:xfrm>
        </p:spPr>
        <p:txBody>
          <a:bodyPr/>
          <a:lstStyle/>
          <a:p>
            <a:pPr algn="ctr"/>
            <a:r>
              <a:rPr lang="el-GR" sz="3500" b="1" dirty="0" smtClean="0">
                <a:latin typeface="Arial"/>
                <a:cs typeface="Arial"/>
              </a:rPr>
              <a:t> ΜΕΤΑ ΤΗ CBD</a:t>
            </a:r>
            <a:endParaRPr lang="en-US" sz="3500" b="1" dirty="0">
              <a:latin typeface="Arial"/>
              <a:cs typeface="Arial"/>
            </a:endParaRPr>
          </a:p>
        </p:txBody>
      </p:sp>
      <p:sp>
        <p:nvSpPr>
          <p:cNvPr id="4" name="Text Placeholder 3"/>
          <p:cNvSpPr>
            <a:spLocks noGrp="1"/>
          </p:cNvSpPr>
          <p:nvPr>
            <p:ph type="body" sz="half" idx="2"/>
          </p:nvPr>
        </p:nvSpPr>
        <p:spPr>
          <a:xfrm>
            <a:off x="228600" y="1447800"/>
            <a:ext cx="4253507" cy="5181600"/>
          </a:xfrm>
        </p:spPr>
        <p:txBody>
          <a:bodyPr>
            <a:noAutofit/>
          </a:bodyPr>
          <a:lstStyle/>
          <a:p>
            <a:pPr algn="ctr"/>
            <a:r>
              <a:rPr lang="el-GR" sz="2300" b="1" dirty="0" smtClean="0">
                <a:solidFill>
                  <a:srgbClr val="FFFF00"/>
                </a:solidFill>
                <a:latin typeface="Arial"/>
                <a:cs typeface="Arial"/>
              </a:rPr>
              <a:t>  ΝΕΟ ΤΟΠΙΟ ΓΙΑ ΤΟΥΣ ΓΕΝΕΤΙΚΟΥΣ ΠΟΡΟΥΣ</a:t>
            </a:r>
          </a:p>
          <a:p>
            <a:r>
              <a:rPr lang="el-GR" sz="2300" b="1" dirty="0" smtClean="0">
                <a:solidFill>
                  <a:srgbClr val="FFFF00"/>
                </a:solidFill>
                <a:latin typeface="Arial"/>
                <a:cs typeface="Arial"/>
              </a:rPr>
              <a:t>   </a:t>
            </a:r>
          </a:p>
          <a:p>
            <a:pPr>
              <a:buFont typeface="Wingdings" charset="2"/>
              <a:buChar char="u"/>
            </a:pPr>
            <a:r>
              <a:rPr lang="el-GR" sz="3100" b="1" dirty="0" smtClean="0">
                <a:solidFill>
                  <a:srgbClr val="FFFFFF"/>
                </a:solidFill>
                <a:latin typeface="Arial"/>
                <a:cs typeface="Arial"/>
              </a:rPr>
              <a:t>Πρωτόκολλο της Ναγκόγια (2010)</a:t>
            </a:r>
          </a:p>
          <a:p>
            <a:pPr>
              <a:buFont typeface="Wingdings" charset="2"/>
              <a:buChar char="u"/>
            </a:pPr>
            <a:r>
              <a:rPr lang="el-GR" sz="3100" b="1" dirty="0" smtClean="0">
                <a:solidFill>
                  <a:srgbClr val="FFFFFF"/>
                </a:solidFill>
                <a:latin typeface="Arial"/>
                <a:cs typeface="Arial"/>
              </a:rPr>
              <a:t>Κανονισμός ΕΕ (2014)</a:t>
            </a:r>
            <a:endParaRPr lang="el-GR" sz="3100" b="1" dirty="0">
              <a:solidFill>
                <a:srgbClr val="FFFFFF"/>
              </a:solidFill>
              <a:latin typeface="Arial"/>
              <a:cs typeface="Arial"/>
            </a:endParaRPr>
          </a:p>
        </p:txBody>
      </p:sp>
      <p:sp>
        <p:nvSpPr>
          <p:cNvPr id="7" name="TextBox 6"/>
          <p:cNvSpPr txBox="1"/>
          <p:nvPr/>
        </p:nvSpPr>
        <p:spPr>
          <a:xfrm>
            <a:off x="8426213" y="5943600"/>
            <a:ext cx="314622"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n-US" b="1" dirty="0" smtClean="0">
                <a:solidFill>
                  <a:schemeClr val="accent3"/>
                </a:solidFill>
                <a:effectLst>
                  <a:outerShdw blurRad="50800" dist="38100" dir="5400000" algn="t" rotWithShape="0">
                    <a:prstClr val="black">
                      <a:alpha val="40000"/>
                    </a:prstClr>
                  </a:outerShdw>
                </a:effectLst>
              </a:rPr>
              <a:t> .</a:t>
            </a:r>
            <a:endParaRPr lang="en-US" dirty="0">
              <a:solidFill>
                <a:schemeClr val="accent3"/>
              </a:solidFill>
              <a:effectLst>
                <a:outerShdw blurRad="50800" dist="38100" dir="5400000" algn="t" rotWithShape="0">
                  <a:prstClr val="black">
                    <a:alpha val="40000"/>
                  </a:prstClr>
                </a:outerShdw>
              </a:effectLst>
            </a:endParaRPr>
          </a:p>
        </p:txBody>
      </p:sp>
      <p:pic>
        <p:nvPicPr>
          <p:cNvPr id="12" name="Picture Placeholder 11" descr="Nagoya, 2010.jpg"/>
          <p:cNvPicPr>
            <a:picLocks noGrp="1" noChangeAspect="1"/>
          </p:cNvPicPr>
          <p:nvPr>
            <p:ph type="pic" idx="1"/>
          </p:nvPr>
        </p:nvPicPr>
        <p:blipFill>
          <a:blip r:embed="rId4">
            <a:extLst>
              <a:ext uri="{28A0092B-C50C-407E-A947-70E740481C1C}">
                <a14:useLocalDpi xmlns:a14="http://schemas.microsoft.com/office/drawing/2010/main" val="0"/>
              </a:ext>
            </a:extLst>
          </a:blip>
          <a:srcRect l="24398" r="24398"/>
          <a:stretch>
            <a:fillRect/>
          </a:stretch>
        </p:blipFill>
        <p:spPr>
          <a:xfrm rot="180000">
            <a:off x="5869882" y="837246"/>
            <a:ext cx="2956226" cy="3084207"/>
          </a:xfrm>
        </p:spPr>
      </p:pic>
    </p:spTree>
    <p:extLst>
      <p:ext uri="{BB962C8B-B14F-4D97-AF65-F5344CB8AC3E}">
        <p14:creationId xmlns:p14="http://schemas.microsoft.com/office/powerpoint/2010/main" val="35376441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8200" y="5257800"/>
            <a:ext cx="4267200" cy="1447800"/>
          </a:xfrm>
        </p:spPr>
        <p:txBody>
          <a:bodyPr/>
          <a:lstStyle/>
          <a:p>
            <a:r>
              <a:rPr lang="en-US" dirty="0" smtClean="0"/>
              <a:t> </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172718148"/>
              </p:ext>
            </p:extLst>
          </p:nvPr>
        </p:nvGraphicFramePr>
        <p:xfrm>
          <a:off x="4474509" y="1066800"/>
          <a:ext cx="4648200" cy="3922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2390953722"/>
              </p:ext>
            </p:extLst>
          </p:nvPr>
        </p:nvGraphicFramePr>
        <p:xfrm>
          <a:off x="-264484" y="1060417"/>
          <a:ext cx="4800600"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 Placeholder 5"/>
          <p:cNvSpPr>
            <a:spLocks noGrp="1"/>
          </p:cNvSpPr>
          <p:nvPr>
            <p:ph type="body" idx="1"/>
          </p:nvPr>
        </p:nvSpPr>
        <p:spPr>
          <a:xfrm>
            <a:off x="4648200" y="152400"/>
            <a:ext cx="4187952" cy="668338"/>
          </a:xfrm>
        </p:spPr>
        <p:txBody>
          <a:bodyPr>
            <a:normAutofit fontScale="92500"/>
          </a:bodyPr>
          <a:lstStyle/>
          <a:p>
            <a:r>
              <a:rPr lang="el-GR" dirty="0" smtClean="0"/>
              <a:t> </a:t>
            </a:r>
            <a:r>
              <a:rPr lang="el-GR" b="1" dirty="0" smtClean="0">
                <a:solidFill>
                  <a:srgbClr val="FFFFFF"/>
                </a:solidFill>
                <a:latin typeface="Arial"/>
                <a:cs typeface="Arial"/>
              </a:rPr>
              <a:t>επίπεδα προστασίας των ΓΠ</a:t>
            </a:r>
            <a:endParaRPr lang="en-US" b="1" dirty="0">
              <a:solidFill>
                <a:srgbClr val="FFFFFF"/>
              </a:solidFill>
            </a:endParaRPr>
          </a:p>
        </p:txBody>
      </p:sp>
      <p:sp>
        <p:nvSpPr>
          <p:cNvPr id="7" name="Text Placeholder 6"/>
          <p:cNvSpPr>
            <a:spLocks noGrp="1"/>
          </p:cNvSpPr>
          <p:nvPr>
            <p:ph type="body" sz="quarter" idx="3"/>
          </p:nvPr>
        </p:nvSpPr>
        <p:spPr>
          <a:xfrm>
            <a:off x="152400" y="5867401"/>
            <a:ext cx="3962400" cy="533399"/>
          </a:xfrm>
        </p:spPr>
        <p:txBody>
          <a:bodyPr/>
          <a:lstStyle/>
          <a:p>
            <a:r>
              <a:rPr lang="el-GR" b="1" dirty="0" smtClean="0">
                <a:solidFill>
                  <a:srgbClr val="FFFFFF"/>
                </a:solidFill>
                <a:latin typeface="Arial"/>
                <a:cs typeface="Arial"/>
              </a:rPr>
              <a:t> έννοιες-κλειδιά</a:t>
            </a:r>
            <a:endParaRPr lang="en-US" b="1" dirty="0">
              <a:solidFill>
                <a:srgbClr val="FFFFFF"/>
              </a:solidFill>
              <a:latin typeface="Arial"/>
              <a:cs typeface="Arial"/>
            </a:endParaRPr>
          </a:p>
        </p:txBody>
      </p:sp>
    </p:spTree>
    <p:extLst>
      <p:ext uri="{BB962C8B-B14F-4D97-AF65-F5344CB8AC3E}">
        <p14:creationId xmlns:p14="http://schemas.microsoft.com/office/powerpoint/2010/main" val="197392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graphicEl>
                                              <a:dgm id="{02416898-003B-47FB-A816-2552670B387F}"/>
                                            </p:graphicEl>
                                          </p:spTgt>
                                        </p:tgtEl>
                                        <p:attrNameLst>
                                          <p:attrName>style.visibility</p:attrName>
                                        </p:attrNameLst>
                                      </p:cBhvr>
                                      <p:to>
                                        <p:strVal val="visible"/>
                                      </p:to>
                                    </p:set>
                                    <p:anim calcmode="lin" valueType="num">
                                      <p:cBhvr>
                                        <p:cTn id="12" dur="1000" fill="hold"/>
                                        <p:tgtEl>
                                          <p:spTgt spid="8">
                                            <p:graphicEl>
                                              <a:dgm id="{02416898-003B-47FB-A816-2552670B387F}"/>
                                            </p:graphicEl>
                                          </p:spTgt>
                                        </p:tgtEl>
                                        <p:attrNameLst>
                                          <p:attrName>ppt_w</p:attrName>
                                        </p:attrNameLst>
                                      </p:cBhvr>
                                      <p:tavLst>
                                        <p:tav tm="0">
                                          <p:val>
                                            <p:fltVal val="0"/>
                                          </p:val>
                                        </p:tav>
                                        <p:tav tm="100000">
                                          <p:val>
                                            <p:strVal val="#ppt_w"/>
                                          </p:val>
                                        </p:tav>
                                      </p:tavLst>
                                    </p:anim>
                                    <p:anim calcmode="lin" valueType="num">
                                      <p:cBhvr>
                                        <p:cTn id="13" dur="1000" fill="hold"/>
                                        <p:tgtEl>
                                          <p:spTgt spid="8">
                                            <p:graphicEl>
                                              <a:dgm id="{02416898-003B-47FB-A816-2552670B387F}"/>
                                            </p:graphicEl>
                                          </p:spTgt>
                                        </p:tgtEl>
                                        <p:attrNameLst>
                                          <p:attrName>ppt_h</p:attrName>
                                        </p:attrNameLst>
                                      </p:cBhvr>
                                      <p:tavLst>
                                        <p:tav tm="0">
                                          <p:val>
                                            <p:fltVal val="0"/>
                                          </p:val>
                                        </p:tav>
                                        <p:tav tm="100000">
                                          <p:val>
                                            <p:strVal val="#ppt_h"/>
                                          </p:val>
                                        </p:tav>
                                      </p:tavLst>
                                    </p:anim>
                                    <p:anim calcmode="lin" valueType="num">
                                      <p:cBhvr>
                                        <p:cTn id="14" dur="1000" fill="hold"/>
                                        <p:tgtEl>
                                          <p:spTgt spid="8">
                                            <p:graphicEl>
                                              <a:dgm id="{02416898-003B-47FB-A816-2552670B387F}"/>
                                            </p:graphicEl>
                                          </p:spTgt>
                                        </p:tgtEl>
                                        <p:attrNameLst>
                                          <p:attrName>style.rotation</p:attrName>
                                        </p:attrNameLst>
                                      </p:cBhvr>
                                      <p:tavLst>
                                        <p:tav tm="0">
                                          <p:val>
                                            <p:fltVal val="90"/>
                                          </p:val>
                                        </p:tav>
                                        <p:tav tm="100000">
                                          <p:val>
                                            <p:fltVal val="0"/>
                                          </p:val>
                                        </p:tav>
                                      </p:tavLst>
                                    </p:anim>
                                    <p:animEffect transition="in" filter="fade">
                                      <p:cBhvr>
                                        <p:cTn id="15" dur="1000"/>
                                        <p:tgtEl>
                                          <p:spTgt spid="8">
                                            <p:graphicEl>
                                              <a:dgm id="{02416898-003B-47FB-A816-2552670B387F}"/>
                                            </p:graphicEl>
                                          </p:spTgt>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8">
                                            <p:graphicEl>
                                              <a:dgm id="{11A8A44F-295E-4CCE-93C8-47B01A4BA973}"/>
                                            </p:graphicEl>
                                          </p:spTgt>
                                        </p:tgtEl>
                                        <p:attrNameLst>
                                          <p:attrName>style.visibility</p:attrName>
                                        </p:attrNameLst>
                                      </p:cBhvr>
                                      <p:to>
                                        <p:strVal val="visible"/>
                                      </p:to>
                                    </p:set>
                                    <p:animEffect transition="in" filter="wipe(up)">
                                      <p:cBhvr>
                                        <p:cTn id="19" dur="500"/>
                                        <p:tgtEl>
                                          <p:spTgt spid="8">
                                            <p:graphicEl>
                                              <a:dgm id="{11A8A44F-295E-4CCE-93C8-47B01A4BA973}"/>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graphicEl>
                                              <a:dgm id="{E5198C07-5BA3-48B4-8DA8-BB3C63451B9B}"/>
                                            </p:graphicEl>
                                          </p:spTgt>
                                        </p:tgtEl>
                                        <p:attrNameLst>
                                          <p:attrName>style.visibility</p:attrName>
                                        </p:attrNameLst>
                                      </p:cBhvr>
                                      <p:to>
                                        <p:strVal val="visible"/>
                                      </p:to>
                                    </p:set>
                                    <p:anim calcmode="lin" valueType="num">
                                      <p:cBhvr>
                                        <p:cTn id="24" dur="1000" fill="hold"/>
                                        <p:tgtEl>
                                          <p:spTgt spid="8">
                                            <p:graphicEl>
                                              <a:dgm id="{E5198C07-5BA3-48B4-8DA8-BB3C63451B9B}"/>
                                            </p:graphicEl>
                                          </p:spTgt>
                                        </p:tgtEl>
                                        <p:attrNameLst>
                                          <p:attrName>ppt_w</p:attrName>
                                        </p:attrNameLst>
                                      </p:cBhvr>
                                      <p:tavLst>
                                        <p:tav tm="0">
                                          <p:val>
                                            <p:fltVal val="0"/>
                                          </p:val>
                                        </p:tav>
                                        <p:tav tm="100000">
                                          <p:val>
                                            <p:strVal val="#ppt_w"/>
                                          </p:val>
                                        </p:tav>
                                      </p:tavLst>
                                    </p:anim>
                                    <p:anim calcmode="lin" valueType="num">
                                      <p:cBhvr>
                                        <p:cTn id="25" dur="1000" fill="hold"/>
                                        <p:tgtEl>
                                          <p:spTgt spid="8">
                                            <p:graphicEl>
                                              <a:dgm id="{E5198C07-5BA3-48B4-8DA8-BB3C63451B9B}"/>
                                            </p:graphicEl>
                                          </p:spTgt>
                                        </p:tgtEl>
                                        <p:attrNameLst>
                                          <p:attrName>ppt_h</p:attrName>
                                        </p:attrNameLst>
                                      </p:cBhvr>
                                      <p:tavLst>
                                        <p:tav tm="0">
                                          <p:val>
                                            <p:fltVal val="0"/>
                                          </p:val>
                                        </p:tav>
                                        <p:tav tm="100000">
                                          <p:val>
                                            <p:strVal val="#ppt_h"/>
                                          </p:val>
                                        </p:tav>
                                      </p:tavLst>
                                    </p:anim>
                                    <p:anim calcmode="lin" valueType="num">
                                      <p:cBhvr>
                                        <p:cTn id="26" dur="1000" fill="hold"/>
                                        <p:tgtEl>
                                          <p:spTgt spid="8">
                                            <p:graphicEl>
                                              <a:dgm id="{E5198C07-5BA3-48B4-8DA8-BB3C63451B9B}"/>
                                            </p:graphicEl>
                                          </p:spTgt>
                                        </p:tgtEl>
                                        <p:attrNameLst>
                                          <p:attrName>style.rotation</p:attrName>
                                        </p:attrNameLst>
                                      </p:cBhvr>
                                      <p:tavLst>
                                        <p:tav tm="0">
                                          <p:val>
                                            <p:fltVal val="90"/>
                                          </p:val>
                                        </p:tav>
                                        <p:tav tm="100000">
                                          <p:val>
                                            <p:fltVal val="0"/>
                                          </p:val>
                                        </p:tav>
                                      </p:tavLst>
                                    </p:anim>
                                    <p:animEffect transition="in" filter="fade">
                                      <p:cBhvr>
                                        <p:cTn id="27" dur="1000"/>
                                        <p:tgtEl>
                                          <p:spTgt spid="8">
                                            <p:graphicEl>
                                              <a:dgm id="{E5198C07-5BA3-48B4-8DA8-BB3C63451B9B}"/>
                                            </p:graphicEl>
                                          </p:spTgt>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8">
                                            <p:graphicEl>
                                              <a:dgm id="{433F4F49-D7E8-4827-A871-A86C630AAB94}"/>
                                            </p:graphicEl>
                                          </p:spTgt>
                                        </p:tgtEl>
                                        <p:attrNameLst>
                                          <p:attrName>style.visibility</p:attrName>
                                        </p:attrNameLst>
                                      </p:cBhvr>
                                      <p:to>
                                        <p:strVal val="visible"/>
                                      </p:to>
                                    </p:set>
                                    <p:animEffect transition="in" filter="wipe(up)">
                                      <p:cBhvr>
                                        <p:cTn id="31" dur="500"/>
                                        <p:tgtEl>
                                          <p:spTgt spid="8">
                                            <p:graphicEl>
                                              <a:dgm id="{433F4F49-D7E8-4827-A871-A86C630AAB9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graphicEl>
                                              <a:dgm id="{BD2A0860-83DC-46E8-897B-278C568FA30F}"/>
                                            </p:graphicEl>
                                          </p:spTgt>
                                        </p:tgtEl>
                                        <p:attrNameLst>
                                          <p:attrName>style.visibility</p:attrName>
                                        </p:attrNameLst>
                                      </p:cBhvr>
                                      <p:to>
                                        <p:strVal val="visible"/>
                                      </p:to>
                                    </p:set>
                                    <p:anim calcmode="lin" valueType="num">
                                      <p:cBhvr>
                                        <p:cTn id="36" dur="1000" fill="hold"/>
                                        <p:tgtEl>
                                          <p:spTgt spid="8">
                                            <p:graphicEl>
                                              <a:dgm id="{BD2A0860-83DC-46E8-897B-278C568FA30F}"/>
                                            </p:graphicEl>
                                          </p:spTgt>
                                        </p:tgtEl>
                                        <p:attrNameLst>
                                          <p:attrName>ppt_w</p:attrName>
                                        </p:attrNameLst>
                                      </p:cBhvr>
                                      <p:tavLst>
                                        <p:tav tm="0">
                                          <p:val>
                                            <p:fltVal val="0"/>
                                          </p:val>
                                        </p:tav>
                                        <p:tav tm="100000">
                                          <p:val>
                                            <p:strVal val="#ppt_w"/>
                                          </p:val>
                                        </p:tav>
                                      </p:tavLst>
                                    </p:anim>
                                    <p:anim calcmode="lin" valueType="num">
                                      <p:cBhvr>
                                        <p:cTn id="37" dur="1000" fill="hold"/>
                                        <p:tgtEl>
                                          <p:spTgt spid="8">
                                            <p:graphicEl>
                                              <a:dgm id="{BD2A0860-83DC-46E8-897B-278C568FA30F}"/>
                                            </p:graphicEl>
                                          </p:spTgt>
                                        </p:tgtEl>
                                        <p:attrNameLst>
                                          <p:attrName>ppt_h</p:attrName>
                                        </p:attrNameLst>
                                      </p:cBhvr>
                                      <p:tavLst>
                                        <p:tav tm="0">
                                          <p:val>
                                            <p:fltVal val="0"/>
                                          </p:val>
                                        </p:tav>
                                        <p:tav tm="100000">
                                          <p:val>
                                            <p:strVal val="#ppt_h"/>
                                          </p:val>
                                        </p:tav>
                                      </p:tavLst>
                                    </p:anim>
                                    <p:anim calcmode="lin" valueType="num">
                                      <p:cBhvr>
                                        <p:cTn id="38" dur="1000" fill="hold"/>
                                        <p:tgtEl>
                                          <p:spTgt spid="8">
                                            <p:graphicEl>
                                              <a:dgm id="{BD2A0860-83DC-46E8-897B-278C568FA30F}"/>
                                            </p:graphicEl>
                                          </p:spTgt>
                                        </p:tgtEl>
                                        <p:attrNameLst>
                                          <p:attrName>style.rotation</p:attrName>
                                        </p:attrNameLst>
                                      </p:cBhvr>
                                      <p:tavLst>
                                        <p:tav tm="0">
                                          <p:val>
                                            <p:fltVal val="90"/>
                                          </p:val>
                                        </p:tav>
                                        <p:tav tm="100000">
                                          <p:val>
                                            <p:fltVal val="0"/>
                                          </p:val>
                                        </p:tav>
                                      </p:tavLst>
                                    </p:anim>
                                    <p:animEffect transition="in" filter="fade">
                                      <p:cBhvr>
                                        <p:cTn id="39" dur="1000"/>
                                        <p:tgtEl>
                                          <p:spTgt spid="8">
                                            <p:graphicEl>
                                              <a:dgm id="{BD2A0860-83DC-46E8-897B-278C568FA30F}"/>
                                            </p:graphic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8">
                                            <p:graphicEl>
                                              <a:dgm id="{8269EA21-B256-4E6A-8984-36D161A1E5B1}"/>
                                            </p:graphicEl>
                                          </p:spTgt>
                                        </p:tgtEl>
                                        <p:attrNameLst>
                                          <p:attrName>style.visibility</p:attrName>
                                        </p:attrNameLst>
                                      </p:cBhvr>
                                      <p:to>
                                        <p:strVal val="visible"/>
                                      </p:to>
                                    </p:set>
                                    <p:animEffect transition="in" filter="wipe(down)">
                                      <p:cBhvr>
                                        <p:cTn id="43" dur="500"/>
                                        <p:tgtEl>
                                          <p:spTgt spid="8">
                                            <p:graphicEl>
                                              <a:dgm id="{8269EA21-B256-4E6A-8984-36D161A1E5B1}"/>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1" nodeType="clickEffect">
                                  <p:stCondLst>
                                    <p:cond delay="0"/>
                                  </p:stCondLst>
                                  <p:childTnLst>
                                    <p:set>
                                      <p:cBhvr rctx="PPT">
                                        <p:cTn id="47" dur="indefinite"/>
                                        <p:tgtEl>
                                          <p:spTgt spid="8">
                                            <p:graphicEl>
                                              <a:dgm id="{02416898-003B-47FB-A816-2552670B387F}"/>
                                            </p:graphicEl>
                                          </p:spTgt>
                                        </p:tgtEl>
                                        <p:attrNameLst>
                                          <p:attrName>style.opacity</p:attrName>
                                        </p:attrNameLst>
                                      </p:cBhvr>
                                      <p:to>
                                        <p:strVal val="0.5"/>
                                      </p:to>
                                    </p:set>
                                    <p:animEffect filter="image" prLst="opacity: 0.5">
                                      <p:cBhvr rctx="IE">
                                        <p:cTn id="48" dur="indefinite"/>
                                        <p:tgtEl>
                                          <p:spTgt spid="8">
                                            <p:graphicEl>
                                              <a:dgm id="{02416898-003B-47FB-A816-2552670B387F}"/>
                                            </p:graphicEl>
                                          </p:spTgt>
                                        </p:tgtEl>
                                      </p:cBhvr>
                                    </p:animEffect>
                                  </p:childTnLst>
                                </p:cTn>
                              </p:par>
                              <p:par>
                                <p:cTn id="49" presetID="9" presetClass="emph" presetSubtype="0" grpId="1" nodeType="withEffect">
                                  <p:stCondLst>
                                    <p:cond delay="0"/>
                                  </p:stCondLst>
                                  <p:childTnLst>
                                    <p:set>
                                      <p:cBhvr rctx="PPT">
                                        <p:cTn id="50" dur="indefinite"/>
                                        <p:tgtEl>
                                          <p:spTgt spid="8">
                                            <p:graphicEl>
                                              <a:dgm id="{11A8A44F-295E-4CCE-93C8-47B01A4BA973}"/>
                                            </p:graphicEl>
                                          </p:spTgt>
                                        </p:tgtEl>
                                        <p:attrNameLst>
                                          <p:attrName>style.opacity</p:attrName>
                                        </p:attrNameLst>
                                      </p:cBhvr>
                                      <p:to>
                                        <p:strVal val="0.5"/>
                                      </p:to>
                                    </p:set>
                                    <p:animEffect filter="image" prLst="opacity: 0.5">
                                      <p:cBhvr rctx="IE">
                                        <p:cTn id="51" dur="indefinite"/>
                                        <p:tgtEl>
                                          <p:spTgt spid="8">
                                            <p:graphicEl>
                                              <a:dgm id="{11A8A44F-295E-4CCE-93C8-47B01A4BA973}"/>
                                            </p:graphicEl>
                                          </p:spTgt>
                                        </p:tgtEl>
                                      </p:cBhvr>
                                    </p:animEffect>
                                  </p:childTnLst>
                                </p:cTn>
                              </p:par>
                              <p:par>
                                <p:cTn id="52" presetID="9" presetClass="emph" presetSubtype="0" grpId="1" nodeType="withEffect">
                                  <p:stCondLst>
                                    <p:cond delay="0"/>
                                  </p:stCondLst>
                                  <p:childTnLst>
                                    <p:set>
                                      <p:cBhvr rctx="PPT">
                                        <p:cTn id="53" dur="indefinite"/>
                                        <p:tgtEl>
                                          <p:spTgt spid="8">
                                            <p:graphicEl>
                                              <a:dgm id="{E5198C07-5BA3-48B4-8DA8-BB3C63451B9B}"/>
                                            </p:graphicEl>
                                          </p:spTgt>
                                        </p:tgtEl>
                                        <p:attrNameLst>
                                          <p:attrName>style.opacity</p:attrName>
                                        </p:attrNameLst>
                                      </p:cBhvr>
                                      <p:to>
                                        <p:strVal val="0.5"/>
                                      </p:to>
                                    </p:set>
                                    <p:animEffect filter="image" prLst="opacity: 0.5">
                                      <p:cBhvr rctx="IE">
                                        <p:cTn id="54" dur="indefinite"/>
                                        <p:tgtEl>
                                          <p:spTgt spid="8">
                                            <p:graphicEl>
                                              <a:dgm id="{E5198C07-5BA3-48B4-8DA8-BB3C63451B9B}"/>
                                            </p:graphicEl>
                                          </p:spTgt>
                                        </p:tgtEl>
                                      </p:cBhvr>
                                    </p:animEffect>
                                  </p:childTnLst>
                                </p:cTn>
                              </p:par>
                              <p:par>
                                <p:cTn id="55" presetID="9" presetClass="emph" presetSubtype="0" grpId="1" nodeType="withEffect">
                                  <p:stCondLst>
                                    <p:cond delay="0"/>
                                  </p:stCondLst>
                                  <p:childTnLst>
                                    <p:set>
                                      <p:cBhvr rctx="PPT">
                                        <p:cTn id="56" dur="indefinite"/>
                                        <p:tgtEl>
                                          <p:spTgt spid="8">
                                            <p:graphicEl>
                                              <a:dgm id="{433F4F49-D7E8-4827-A871-A86C630AAB94}"/>
                                            </p:graphicEl>
                                          </p:spTgt>
                                        </p:tgtEl>
                                        <p:attrNameLst>
                                          <p:attrName>style.opacity</p:attrName>
                                        </p:attrNameLst>
                                      </p:cBhvr>
                                      <p:to>
                                        <p:strVal val="0.5"/>
                                      </p:to>
                                    </p:set>
                                    <p:animEffect filter="image" prLst="opacity: 0.5">
                                      <p:cBhvr rctx="IE">
                                        <p:cTn id="57" dur="indefinite"/>
                                        <p:tgtEl>
                                          <p:spTgt spid="8">
                                            <p:graphicEl>
                                              <a:dgm id="{433F4F49-D7E8-4827-A871-A86C630AAB94}"/>
                                            </p:graphicEl>
                                          </p:spTgt>
                                        </p:tgtEl>
                                      </p:cBhvr>
                                    </p:animEffect>
                                  </p:childTnLst>
                                </p:cTn>
                              </p:par>
                              <p:par>
                                <p:cTn id="58" presetID="9" presetClass="emph" presetSubtype="0" grpId="1" nodeType="withEffect">
                                  <p:stCondLst>
                                    <p:cond delay="0"/>
                                  </p:stCondLst>
                                  <p:childTnLst>
                                    <p:set>
                                      <p:cBhvr rctx="PPT">
                                        <p:cTn id="59" dur="indefinite"/>
                                        <p:tgtEl>
                                          <p:spTgt spid="8">
                                            <p:graphicEl>
                                              <a:dgm id="{BD2A0860-83DC-46E8-897B-278C568FA30F}"/>
                                            </p:graphicEl>
                                          </p:spTgt>
                                        </p:tgtEl>
                                        <p:attrNameLst>
                                          <p:attrName>style.opacity</p:attrName>
                                        </p:attrNameLst>
                                      </p:cBhvr>
                                      <p:to>
                                        <p:strVal val="0.5"/>
                                      </p:to>
                                    </p:set>
                                    <p:animEffect filter="image" prLst="opacity: 0.5">
                                      <p:cBhvr rctx="IE">
                                        <p:cTn id="60" dur="indefinite"/>
                                        <p:tgtEl>
                                          <p:spTgt spid="8">
                                            <p:graphicEl>
                                              <a:dgm id="{BD2A0860-83DC-46E8-897B-278C568FA30F}"/>
                                            </p:graphicEl>
                                          </p:spTgt>
                                        </p:tgtEl>
                                      </p:cBhvr>
                                    </p:animEffect>
                                  </p:childTnLst>
                                </p:cTn>
                              </p:par>
                              <p:par>
                                <p:cTn id="61" presetID="9" presetClass="emph" presetSubtype="0" grpId="1" nodeType="withEffect">
                                  <p:stCondLst>
                                    <p:cond delay="0"/>
                                  </p:stCondLst>
                                  <p:childTnLst>
                                    <p:set>
                                      <p:cBhvr rctx="PPT">
                                        <p:cTn id="62" dur="indefinite"/>
                                        <p:tgtEl>
                                          <p:spTgt spid="8">
                                            <p:graphicEl>
                                              <a:dgm id="{8269EA21-B256-4E6A-8984-36D161A1E5B1}"/>
                                            </p:graphicEl>
                                          </p:spTgt>
                                        </p:tgtEl>
                                        <p:attrNameLst>
                                          <p:attrName>style.opacity</p:attrName>
                                        </p:attrNameLst>
                                      </p:cBhvr>
                                      <p:to>
                                        <p:strVal val="0.5"/>
                                      </p:to>
                                    </p:set>
                                    <p:animEffect filter="image" prLst="opacity: 0.5">
                                      <p:cBhvr rctx="IE">
                                        <p:cTn id="63" dur="indefinite"/>
                                        <p:tgtEl>
                                          <p:spTgt spid="8">
                                            <p:graphicEl>
                                              <a:dgm id="{8269EA21-B256-4E6A-8984-36D161A1E5B1}"/>
                                            </p:graphicEl>
                                          </p:spTgt>
                                        </p:tgtEl>
                                      </p:cBhvr>
                                    </p:animEffect>
                                  </p:childTnLst>
                                </p:cTn>
                              </p:par>
                              <p:par>
                                <p:cTn id="64" presetID="9" presetClass="emph" presetSubtype="0" grpId="1" nodeType="withEffect">
                                  <p:stCondLst>
                                    <p:cond delay="0"/>
                                  </p:stCondLst>
                                  <p:childTnLst>
                                    <p:set>
                                      <p:cBhvr rctx="PPT">
                                        <p:cTn id="65" dur="indefinite"/>
                                        <p:tgtEl>
                                          <p:spTgt spid="7">
                                            <p:txEl>
                                              <p:pRg st="0" end="0"/>
                                            </p:txEl>
                                          </p:spTgt>
                                        </p:tgtEl>
                                        <p:attrNameLst>
                                          <p:attrName>style.opacity</p:attrName>
                                        </p:attrNameLst>
                                      </p:cBhvr>
                                      <p:to>
                                        <p:strVal val="0.5"/>
                                      </p:to>
                                    </p:set>
                                    <p:animEffect filter="image" prLst="opacity: 0.5">
                                      <p:cBhvr rctx="IE">
                                        <p:cTn id="66" dur="indefinite"/>
                                        <p:tgtEl>
                                          <p:spTgt spid="7">
                                            <p:txEl>
                                              <p:pRg st="0" end="0"/>
                                            </p:txEl>
                                          </p:spTgt>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6">
                                            <p:txEl>
                                              <p:pRg st="0" end="0"/>
                                            </p:txEl>
                                          </p:spTgt>
                                        </p:tgtEl>
                                        <p:attrNameLst>
                                          <p:attrName>style.visibility</p:attrName>
                                        </p:attrNameLst>
                                      </p:cBhvr>
                                      <p:to>
                                        <p:strVal val="visible"/>
                                      </p:to>
                                    </p:set>
                                    <p:animEffect transition="in" filter="wipe(right)">
                                      <p:cBhvr>
                                        <p:cTn id="69" dur="500"/>
                                        <p:tgtEl>
                                          <p:spTgt spid="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32" fill="hold" grpId="0" nodeType="clickEffect">
                                  <p:stCondLst>
                                    <p:cond delay="0"/>
                                  </p:stCondLst>
                                  <p:childTnLst>
                                    <p:set>
                                      <p:cBhvr>
                                        <p:cTn id="73" dur="1" fill="hold">
                                          <p:stCondLst>
                                            <p:cond delay="0"/>
                                          </p:stCondLst>
                                        </p:cTn>
                                        <p:tgtEl>
                                          <p:spTgt spid="9">
                                            <p:graphicEl>
                                              <a:dgm id="{E6AF0A74-5C53-4808-8A77-31B80B0E5BF6}"/>
                                            </p:graphicEl>
                                          </p:spTgt>
                                        </p:tgtEl>
                                        <p:attrNameLst>
                                          <p:attrName>style.visibility</p:attrName>
                                        </p:attrNameLst>
                                      </p:cBhvr>
                                      <p:to>
                                        <p:strVal val="visible"/>
                                      </p:to>
                                    </p:set>
                                    <p:animEffect transition="in" filter="circle(out)">
                                      <p:cBhvr>
                                        <p:cTn id="74" dur="500"/>
                                        <p:tgtEl>
                                          <p:spTgt spid="9">
                                            <p:graphicEl>
                                              <a:dgm id="{E6AF0A74-5C53-4808-8A77-31B80B0E5BF6}"/>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grpId="0" nodeType="clickEffect">
                                  <p:stCondLst>
                                    <p:cond delay="0"/>
                                  </p:stCondLst>
                                  <p:childTnLst>
                                    <p:set>
                                      <p:cBhvr>
                                        <p:cTn id="78" dur="1" fill="hold">
                                          <p:stCondLst>
                                            <p:cond delay="0"/>
                                          </p:stCondLst>
                                        </p:cTn>
                                        <p:tgtEl>
                                          <p:spTgt spid="9">
                                            <p:graphicEl>
                                              <a:dgm id="{21E2B31A-E4B2-4ECF-88AA-8FCC85E6F254}"/>
                                            </p:graphicEl>
                                          </p:spTgt>
                                        </p:tgtEl>
                                        <p:attrNameLst>
                                          <p:attrName>style.visibility</p:attrName>
                                        </p:attrNameLst>
                                      </p:cBhvr>
                                      <p:to>
                                        <p:strVal val="visible"/>
                                      </p:to>
                                    </p:set>
                                    <p:animEffect transition="in" filter="circle(out)">
                                      <p:cBhvr>
                                        <p:cTn id="79" dur="500"/>
                                        <p:tgtEl>
                                          <p:spTgt spid="9">
                                            <p:graphicEl>
                                              <a:dgm id="{21E2B31A-E4B2-4ECF-88AA-8FCC85E6F254}"/>
                                            </p:graphicEl>
                                          </p:spTgt>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9">
                                            <p:graphicEl>
                                              <a:dgm id="{C09C0B9D-C626-4352-937F-E565C32A1F1A}"/>
                                            </p:graphicEl>
                                          </p:spTgt>
                                        </p:tgtEl>
                                        <p:attrNameLst>
                                          <p:attrName>style.visibility</p:attrName>
                                        </p:attrNameLst>
                                      </p:cBhvr>
                                      <p:to>
                                        <p:strVal val="visible"/>
                                      </p:to>
                                    </p:set>
                                    <p:animEffect transition="in" filter="wipe(up)">
                                      <p:cBhvr>
                                        <p:cTn id="83" dur="500"/>
                                        <p:tgtEl>
                                          <p:spTgt spid="9">
                                            <p:graphicEl>
                                              <a:dgm id="{C09C0B9D-C626-4352-937F-E565C32A1F1A}"/>
                                            </p:graphicEl>
                                          </p:spTgt>
                                        </p:tgtEl>
                                      </p:cBhvr>
                                    </p:animEffect>
                                  </p:childTnLst>
                                </p:cTn>
                              </p:par>
                            </p:childTnLst>
                          </p:cTn>
                        </p:par>
                        <p:par>
                          <p:cTn id="84" fill="hold">
                            <p:stCondLst>
                              <p:cond delay="1000"/>
                            </p:stCondLst>
                            <p:childTnLst>
                              <p:par>
                                <p:cTn id="85" presetID="6" presetClass="entr" presetSubtype="32" fill="hold" grpId="0" nodeType="afterEffect">
                                  <p:stCondLst>
                                    <p:cond delay="0"/>
                                  </p:stCondLst>
                                  <p:childTnLst>
                                    <p:set>
                                      <p:cBhvr>
                                        <p:cTn id="86" dur="1" fill="hold">
                                          <p:stCondLst>
                                            <p:cond delay="0"/>
                                          </p:stCondLst>
                                        </p:cTn>
                                        <p:tgtEl>
                                          <p:spTgt spid="9">
                                            <p:graphicEl>
                                              <a:dgm id="{18949E23-5716-41EE-8482-AD899487C22A}"/>
                                            </p:graphicEl>
                                          </p:spTgt>
                                        </p:tgtEl>
                                        <p:attrNameLst>
                                          <p:attrName>style.visibility</p:attrName>
                                        </p:attrNameLst>
                                      </p:cBhvr>
                                      <p:to>
                                        <p:strVal val="visible"/>
                                      </p:to>
                                    </p:set>
                                    <p:animEffect transition="in" filter="circle(out)">
                                      <p:cBhvr>
                                        <p:cTn id="87" dur="500"/>
                                        <p:tgtEl>
                                          <p:spTgt spid="9">
                                            <p:graphicEl>
                                              <a:dgm id="{18949E23-5716-41EE-8482-AD899487C22A}"/>
                                            </p:graphicEl>
                                          </p:spTgt>
                                        </p:tgtEl>
                                      </p:cBhvr>
                                    </p:animEffect>
                                  </p:childTnLst>
                                </p:cTn>
                              </p:par>
                            </p:childTnLst>
                          </p:cTn>
                        </p:par>
                        <p:par>
                          <p:cTn id="88" fill="hold">
                            <p:stCondLst>
                              <p:cond delay="1500"/>
                            </p:stCondLst>
                            <p:childTnLst>
                              <p:par>
                                <p:cTn id="89" presetID="22" presetClass="entr" presetSubtype="1" fill="hold" grpId="0" nodeType="afterEffect">
                                  <p:stCondLst>
                                    <p:cond delay="0"/>
                                  </p:stCondLst>
                                  <p:childTnLst>
                                    <p:set>
                                      <p:cBhvr>
                                        <p:cTn id="90" dur="1" fill="hold">
                                          <p:stCondLst>
                                            <p:cond delay="0"/>
                                          </p:stCondLst>
                                        </p:cTn>
                                        <p:tgtEl>
                                          <p:spTgt spid="9">
                                            <p:graphicEl>
                                              <a:dgm id="{47906407-956C-4DBE-95F5-60B3E34737A1}"/>
                                            </p:graphicEl>
                                          </p:spTgt>
                                        </p:tgtEl>
                                        <p:attrNameLst>
                                          <p:attrName>style.visibility</p:attrName>
                                        </p:attrNameLst>
                                      </p:cBhvr>
                                      <p:to>
                                        <p:strVal val="visible"/>
                                      </p:to>
                                    </p:set>
                                    <p:animEffect transition="in" filter="wipe(up)">
                                      <p:cBhvr>
                                        <p:cTn id="91" dur="500"/>
                                        <p:tgtEl>
                                          <p:spTgt spid="9">
                                            <p:graphicEl>
                                              <a:dgm id="{47906407-956C-4DBE-95F5-60B3E34737A1}"/>
                                            </p:graphicEl>
                                          </p:spTgt>
                                        </p:tgtEl>
                                      </p:cBhvr>
                                    </p:animEffect>
                                  </p:childTnLst>
                                </p:cTn>
                              </p:par>
                            </p:childTnLst>
                          </p:cTn>
                        </p:par>
                        <p:par>
                          <p:cTn id="92" fill="hold">
                            <p:stCondLst>
                              <p:cond delay="2000"/>
                            </p:stCondLst>
                            <p:childTnLst>
                              <p:par>
                                <p:cTn id="93" presetID="6" presetClass="entr" presetSubtype="32" fill="hold" grpId="0" nodeType="afterEffect">
                                  <p:stCondLst>
                                    <p:cond delay="0"/>
                                  </p:stCondLst>
                                  <p:childTnLst>
                                    <p:set>
                                      <p:cBhvr>
                                        <p:cTn id="94" dur="1" fill="hold">
                                          <p:stCondLst>
                                            <p:cond delay="0"/>
                                          </p:stCondLst>
                                        </p:cTn>
                                        <p:tgtEl>
                                          <p:spTgt spid="9">
                                            <p:graphicEl>
                                              <a:dgm id="{585FE9A8-D8F9-48B3-BD89-BCB8D40C3B62}"/>
                                            </p:graphicEl>
                                          </p:spTgt>
                                        </p:tgtEl>
                                        <p:attrNameLst>
                                          <p:attrName>style.visibility</p:attrName>
                                        </p:attrNameLst>
                                      </p:cBhvr>
                                      <p:to>
                                        <p:strVal val="visible"/>
                                      </p:to>
                                    </p:set>
                                    <p:animEffect transition="in" filter="circle(out)">
                                      <p:cBhvr>
                                        <p:cTn id="95" dur="500"/>
                                        <p:tgtEl>
                                          <p:spTgt spid="9">
                                            <p:graphicEl>
                                              <a:dgm id="{585FE9A8-D8F9-48B3-BD89-BCB8D40C3B62}"/>
                                            </p:graphicEl>
                                          </p:spTgt>
                                        </p:tgtEl>
                                      </p:cBhvr>
                                    </p:animEffect>
                                  </p:childTnLst>
                                </p:cTn>
                              </p:par>
                            </p:childTnLst>
                          </p:cTn>
                        </p:par>
                        <p:par>
                          <p:cTn id="96" fill="hold">
                            <p:stCondLst>
                              <p:cond delay="2500"/>
                            </p:stCondLst>
                            <p:childTnLst>
                              <p:par>
                                <p:cTn id="97" presetID="22" presetClass="entr" presetSubtype="4" fill="hold" grpId="0" nodeType="afterEffect">
                                  <p:stCondLst>
                                    <p:cond delay="0"/>
                                  </p:stCondLst>
                                  <p:childTnLst>
                                    <p:set>
                                      <p:cBhvr>
                                        <p:cTn id="98" dur="1" fill="hold">
                                          <p:stCondLst>
                                            <p:cond delay="0"/>
                                          </p:stCondLst>
                                        </p:cTn>
                                        <p:tgtEl>
                                          <p:spTgt spid="9">
                                            <p:graphicEl>
                                              <a:dgm id="{607E6A0A-3655-4CA6-91D8-44B285A4941A}"/>
                                            </p:graphicEl>
                                          </p:spTgt>
                                        </p:tgtEl>
                                        <p:attrNameLst>
                                          <p:attrName>style.visibility</p:attrName>
                                        </p:attrNameLst>
                                      </p:cBhvr>
                                      <p:to>
                                        <p:strVal val="visible"/>
                                      </p:to>
                                    </p:set>
                                    <p:animEffect transition="in" filter="wipe(down)">
                                      <p:cBhvr>
                                        <p:cTn id="99" dur="500"/>
                                        <p:tgtEl>
                                          <p:spTgt spid="9">
                                            <p:graphicEl>
                                              <a:dgm id="{607E6A0A-3655-4CA6-91D8-44B285A4941A}"/>
                                            </p:graphicEl>
                                          </p:spTgt>
                                        </p:tgtEl>
                                      </p:cBhvr>
                                    </p:animEffect>
                                  </p:childTnLst>
                                </p:cTn>
                              </p:par>
                            </p:childTnLst>
                          </p:cTn>
                        </p:par>
                        <p:par>
                          <p:cTn id="100" fill="hold">
                            <p:stCondLst>
                              <p:cond delay="3000"/>
                            </p:stCondLst>
                            <p:childTnLst>
                              <p:par>
                                <p:cTn id="101" presetID="6" presetClass="entr" presetSubtype="32" fill="hold" grpId="0" nodeType="afterEffect">
                                  <p:stCondLst>
                                    <p:cond delay="0"/>
                                  </p:stCondLst>
                                  <p:childTnLst>
                                    <p:set>
                                      <p:cBhvr>
                                        <p:cTn id="102" dur="1" fill="hold">
                                          <p:stCondLst>
                                            <p:cond delay="0"/>
                                          </p:stCondLst>
                                        </p:cTn>
                                        <p:tgtEl>
                                          <p:spTgt spid="9">
                                            <p:graphicEl>
                                              <a:dgm id="{819BC320-0E3F-4F15-A919-57F70CA02FCD}"/>
                                            </p:graphicEl>
                                          </p:spTgt>
                                        </p:tgtEl>
                                        <p:attrNameLst>
                                          <p:attrName>style.visibility</p:attrName>
                                        </p:attrNameLst>
                                      </p:cBhvr>
                                      <p:to>
                                        <p:strVal val="visible"/>
                                      </p:to>
                                    </p:set>
                                    <p:animEffect transition="in" filter="circle(out)">
                                      <p:cBhvr>
                                        <p:cTn id="103" dur="500"/>
                                        <p:tgtEl>
                                          <p:spTgt spid="9">
                                            <p:graphicEl>
                                              <a:dgm id="{819BC320-0E3F-4F15-A919-57F70CA02FCD}"/>
                                            </p:graphicEl>
                                          </p:spTgt>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9">
                                            <p:graphicEl>
                                              <a:dgm id="{0DD71EEF-493C-4E91-89BE-3AD922D5DFEC}"/>
                                            </p:graphicEl>
                                          </p:spTgt>
                                        </p:tgtEl>
                                        <p:attrNameLst>
                                          <p:attrName>style.visibility</p:attrName>
                                        </p:attrNameLst>
                                      </p:cBhvr>
                                      <p:to>
                                        <p:strVal val="visible"/>
                                      </p:to>
                                    </p:set>
                                    <p:animEffect transition="in" filter="wipe(down)">
                                      <p:cBhvr>
                                        <p:cTn id="106" dur="500"/>
                                        <p:tgtEl>
                                          <p:spTgt spid="9">
                                            <p:graphicEl>
                                              <a:dgm id="{0DD71EEF-493C-4E91-89BE-3AD922D5DF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Graphic spid="8" grpId="0">
        <p:bldSub>
          <a:bldDgm bld="one"/>
        </p:bldSub>
      </p:bldGraphic>
      <p:bldGraphic spid="8" grpId="1">
        <p:bldSub>
          <a:bldDgm bld="one"/>
        </p:bldSub>
      </p:bldGraphic>
      <p:bldP spid="6" grpId="0" build="p"/>
      <p:bldP spid="7" grpId="0" build="p"/>
      <p:bldP spid="7"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011982"/>
            <a:ext cx="6133183" cy="2023963"/>
          </a:xfrm>
        </p:spPr>
        <p:txBody>
          <a:bodyPr/>
          <a:lstStyle/>
          <a:p>
            <a:pPr algn="ctr"/>
            <a:r>
              <a:rPr lang="el-GR" sz="2700" b="1" dirty="0" smtClean="0">
                <a:latin typeface="Arial"/>
                <a:cs typeface="Arial"/>
              </a:rPr>
              <a:t>ΝΟΜΙΚΟΣ ΟΡΙΣΜΟΣ ΤΩΝ ΓΕΝΕΤΙΚΩΝ ΠΟΡΩΝ</a:t>
            </a:r>
            <a:endParaRPr lang="en-US" sz="2700" b="1" dirty="0">
              <a:latin typeface="Arial"/>
              <a:cs typeface="Arial"/>
            </a:endParaRPr>
          </a:p>
        </p:txBody>
      </p:sp>
      <p:sp>
        <p:nvSpPr>
          <p:cNvPr id="4" name="Text Placeholder 3"/>
          <p:cNvSpPr>
            <a:spLocks noGrp="1"/>
          </p:cNvSpPr>
          <p:nvPr>
            <p:ph type="body" sz="half" idx="2"/>
          </p:nvPr>
        </p:nvSpPr>
        <p:spPr>
          <a:xfrm>
            <a:off x="0" y="1905000"/>
            <a:ext cx="5486400" cy="5334000"/>
          </a:xfrm>
        </p:spPr>
        <p:txBody>
          <a:bodyPr>
            <a:noAutofit/>
          </a:bodyPr>
          <a:lstStyle/>
          <a:p>
            <a:r>
              <a:rPr lang="el-GR" sz="2300" b="1" dirty="0" smtClean="0">
                <a:solidFill>
                  <a:srgbClr val="FFFF00"/>
                </a:solidFill>
                <a:latin typeface="Arial"/>
                <a:cs typeface="Arial"/>
              </a:rPr>
              <a:t>  </a:t>
            </a:r>
            <a:r>
              <a:rPr lang="el-GR" sz="2500" b="1" dirty="0" smtClean="0">
                <a:solidFill>
                  <a:srgbClr val="FFFF00"/>
                </a:solidFill>
                <a:latin typeface="Arial"/>
                <a:cs typeface="Arial"/>
              </a:rPr>
              <a:t>Οι γενετικοί πόροι ορίζονται </a:t>
            </a:r>
          </a:p>
          <a:p>
            <a:endParaRPr lang="el-GR" sz="1900" b="1" dirty="0" smtClean="0">
              <a:solidFill>
                <a:srgbClr val="FFFF00"/>
              </a:solidFill>
              <a:latin typeface="Arial"/>
              <a:cs typeface="Arial"/>
            </a:endParaRPr>
          </a:p>
          <a:p>
            <a:pPr>
              <a:buFont typeface="Wingdings" charset="2"/>
              <a:buChar char="u"/>
            </a:pPr>
            <a:r>
              <a:rPr lang="el-GR" sz="2400" dirty="0" smtClean="0">
                <a:latin typeface="Arial"/>
                <a:cs typeface="Arial"/>
              </a:rPr>
              <a:t>Ως το </a:t>
            </a:r>
            <a:r>
              <a:rPr lang="el-GR" sz="2400" dirty="0">
                <a:latin typeface="Arial"/>
                <a:cs typeface="Arial"/>
              </a:rPr>
              <a:t>γενετικό υλικό </a:t>
            </a:r>
            <a:r>
              <a:rPr lang="el-GR" sz="2400" b="1" dirty="0">
                <a:solidFill>
                  <a:schemeClr val="accent3"/>
                </a:solidFill>
                <a:latin typeface="Arial"/>
                <a:cs typeface="Arial"/>
              </a:rPr>
              <a:t>υφιστάμενης ή εν δυνάμει αξίας</a:t>
            </a:r>
            <a:r>
              <a:rPr lang="el-GR" sz="2400" dirty="0">
                <a:latin typeface="Arial"/>
                <a:cs typeface="Arial"/>
              </a:rPr>
              <a:t> (Ν. 2204/1994 για την κύρωση της ΣΒΠ, αρ. 2</a:t>
            </a:r>
            <a:r>
              <a:rPr lang="el-GR" sz="2400" dirty="0" smtClean="0">
                <a:latin typeface="Tahoma" charset="0"/>
              </a:rPr>
              <a:t>)</a:t>
            </a:r>
          </a:p>
          <a:p>
            <a:pPr>
              <a:buFont typeface="Wingdings" charset="2"/>
              <a:buChar char="u"/>
            </a:pPr>
            <a:r>
              <a:rPr lang="el-GR" sz="2400" dirty="0">
                <a:latin typeface="Arial"/>
                <a:cs typeface="Arial"/>
              </a:rPr>
              <a:t>Ως </a:t>
            </a:r>
            <a:r>
              <a:rPr lang="el-GR" sz="2400" b="1" dirty="0">
                <a:solidFill>
                  <a:srgbClr val="FFC000"/>
                </a:solidFill>
                <a:latin typeface="Arial"/>
                <a:cs typeface="Arial"/>
              </a:rPr>
              <a:t>γενετικό δε υλικό </a:t>
            </a:r>
            <a:r>
              <a:rPr lang="el-GR" sz="2400" dirty="0">
                <a:latin typeface="Arial"/>
                <a:cs typeface="Arial"/>
              </a:rPr>
              <a:t>νοείται κάθε είδους φυτικό, ζωϊκό ή μικροβιακό ή άλλης προέλευσης υλικό που περιέχει λειτουργικές μονάδες κληρονομικότητας (ομοίως αρ. 2 κυρωτικού Ν. 2204/1994). </a:t>
            </a:r>
          </a:p>
          <a:p>
            <a:pPr>
              <a:buFont typeface="Wingdings" charset="2"/>
              <a:buChar char="u"/>
            </a:pPr>
            <a:endParaRPr lang="el-GR" sz="2100" b="1" dirty="0">
              <a:solidFill>
                <a:srgbClr val="FFFF00"/>
              </a:solidFill>
              <a:latin typeface="Arial"/>
              <a:cs typeface="Arial"/>
            </a:endParaRPr>
          </a:p>
        </p:txBody>
      </p:sp>
      <p:sp>
        <p:nvSpPr>
          <p:cNvPr id="7" name="TextBox 6"/>
          <p:cNvSpPr txBox="1"/>
          <p:nvPr/>
        </p:nvSpPr>
        <p:spPr>
          <a:xfrm>
            <a:off x="8426213" y="5943600"/>
            <a:ext cx="314622" cy="369332"/>
          </a:xfrm>
          <a:prstGeom prst="rect">
            <a:avLst/>
          </a:prstGeom>
          <a:noFill/>
        </p:spPr>
        <p:txBody>
          <a:bodyPr wrap="none" rtlCol="0">
            <a:spAutoFit/>
            <a:scene3d>
              <a:camera prst="orthographicFront"/>
              <a:lightRig rig="balanced" dir="t"/>
            </a:scene3d>
            <a:sp3d extrusionH="57150">
              <a:bevelT w="6350" h="6350"/>
            </a:sp3d>
          </a:bodyPr>
          <a:lstStyle/>
          <a:p>
            <a:pPr algn="r">
              <a:defRPr/>
            </a:pPr>
            <a:r>
              <a:rPr lang="el-GR" b="1" dirty="0" smtClean="0">
                <a:solidFill>
                  <a:schemeClr val="accent3"/>
                </a:solidFill>
                <a:effectLst>
                  <a:outerShdw blurRad="50800" dist="38100" dir="5400000" algn="t" rotWithShape="0">
                    <a:prstClr val="black">
                      <a:alpha val="40000"/>
                    </a:prstClr>
                  </a:outerShdw>
                </a:effectLst>
              </a:rPr>
              <a:t> </a:t>
            </a:r>
            <a:r>
              <a:rPr lang="en-US" b="1" dirty="0" smtClean="0">
                <a:solidFill>
                  <a:schemeClr val="accent3"/>
                </a:solidFill>
                <a:effectLst>
                  <a:outerShdw blurRad="50800" dist="38100" dir="5400000" algn="t" rotWithShape="0">
                    <a:prstClr val="black">
                      <a:alpha val="40000"/>
                    </a:prstClr>
                  </a:outerShdw>
                </a:effectLst>
              </a:rPr>
              <a:t>.</a:t>
            </a:r>
            <a:endParaRPr lang="en-US" dirty="0">
              <a:solidFill>
                <a:schemeClr val="accent3"/>
              </a:solidFill>
              <a:effectLst>
                <a:outerShdw blurRad="50800" dist="38100" dir="5400000" algn="t" rotWithShape="0">
                  <a:prstClr val="black">
                    <a:alpha val="40000"/>
                  </a:prstClr>
                </a:outerShdw>
              </a:effectLst>
            </a:endParaRPr>
          </a:p>
        </p:txBody>
      </p:sp>
      <p:sp>
        <p:nvSpPr>
          <p:cNvPr id="6" name="Pentagon 5"/>
          <p:cNvSpPr/>
          <p:nvPr/>
        </p:nvSpPr>
        <p:spPr>
          <a:xfrm>
            <a:off x="5562600" y="3276600"/>
            <a:ext cx="3581400" cy="94183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b="1" dirty="0" smtClean="0">
                <a:solidFill>
                  <a:schemeClr val="accent3"/>
                </a:solidFill>
                <a:latin typeface="Arial"/>
                <a:cs typeface="Arial"/>
              </a:rPr>
              <a:t>Δυναμική προβολή στο μέλλον</a:t>
            </a:r>
            <a:endParaRPr lang="en-US" b="1" dirty="0">
              <a:solidFill>
                <a:schemeClr val="accent3"/>
              </a:solidFill>
              <a:latin typeface="Arial"/>
              <a:cs typeface="Arial"/>
            </a:endParaRPr>
          </a:p>
        </p:txBody>
      </p:sp>
    </p:spTree>
    <p:extLst>
      <p:ext uri="{BB962C8B-B14F-4D97-AF65-F5344CB8AC3E}">
        <p14:creationId xmlns:p14="http://schemas.microsoft.com/office/powerpoint/2010/main" val="28134325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xit" presetSubtype="0" fill="hold" grpId="1"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7" grpId="1"/>
    </p:bldLst>
  </p:timing>
</p:sld>
</file>

<file path=ppt/theme/theme1.xml><?xml version="1.0" encoding="utf-8"?>
<a:theme xmlns:a="http://schemas.openxmlformats.org/drawingml/2006/main" name="Hot Business by Rieva Leson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Hot Business">
      <a:majorFont>
        <a:latin typeface="Arial Rounded MT Bold"/>
        <a:ea typeface=""/>
        <a:cs typeface=""/>
      </a:majorFont>
      <a:minorFont>
        <a:latin typeface="Arial Rounded MT Bold"/>
        <a:ea typeface=""/>
        <a:cs typeface=""/>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Hot Business by Rieva Lesonsky.potx</Template>
  <TotalTime>2693</TotalTime>
  <Words>3819</Words>
  <Application>Microsoft Macintosh PowerPoint</Application>
  <PresentationFormat>On-screen Show (4:3)</PresentationFormat>
  <Paragraphs>447</Paragraphs>
  <Slides>41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Hot Business by Rieva Lesonsky</vt:lpstr>
      <vt:lpstr>Εικόνα</vt:lpstr>
      <vt:lpstr>ΠΑΝΕΠΙΣΤΗΜΙΟ ΚΡΗΤΗΣ – ΜΟΥΣΕΙΟ ΦΥΣΙΚΗΣ ΙΣΤΟΡΙΑΣ «Περιβαλλοντική Ευθύνη, Πρόληψη και Αποκατάσταση: Προκλήσεις και Ευκαιρίες για την Προστασία της Βιοποικιλότητας στην Ελλάδα», LIFE Natura Themis, Ηράκλειο 8-10/9-2017</vt:lpstr>
      <vt:lpstr>ΔΟΜΗ ΠΑΡΟΥΣΙΑΣΗΣ</vt:lpstr>
      <vt:lpstr>Βιολογική ποικιλότητα</vt:lpstr>
      <vt:lpstr>Γενετικοί πόροι</vt:lpstr>
      <vt:lpstr>PowerPoint Presentation</vt:lpstr>
      <vt:lpstr>ΣΥΜΒΑΣΗ ΓΙΑ ΤΗ ΒΙΟΛΟΓΙΚΗ ΠΟΙΚΙΛΟΤΗΤΑ (CBD), 1992</vt:lpstr>
      <vt:lpstr> ΜΕΤΑ ΤΗ CBD</vt:lpstr>
      <vt:lpstr> </vt:lpstr>
      <vt:lpstr>ΝΟΜΙΚΟΣ ΟΡΙΣΜΟΣ ΤΩΝ ΓΕΝΕΤΙΚΩΝ ΠΟΡΩΝ</vt:lpstr>
      <vt:lpstr>ΕΠΙΠΕΔΑ ΠΡΟΣΤΑΣΙΑΣ ΤΩΝ ΓΕΝΕΤΙΚΩΝ ΠΟΡΩΝ</vt:lpstr>
      <vt:lpstr>PowerPoint Presentation</vt:lpstr>
      <vt:lpstr>PowerPoint Presentation</vt:lpstr>
      <vt:lpstr>PowerPoint Presentation</vt:lpstr>
      <vt:lpstr>PowerPoint Presentation</vt:lpstr>
      <vt:lpstr>PowerPoint Presentation</vt:lpstr>
      <vt:lpstr>ΤΑ ΚΥΡΙΑ ΣΗΜΕΙΑ ΤΟΥ ΠΡΩΤΟΚΟΛΛΟΥ ΓΙΑ ΤΗΝ ΠΡΟΣΒΑΣΗ ΣΤΟΥΣ ΓΕΝΕΤΙΚΟΥΣ ΠΟΡΟΥΣ ΚΑΙ ΤΑ ΧΑΡΑΚΤΗΡΙΣΤΙΚΑ ΤΩΝ ΕΘΝΙΚΩΝ ΝΟΜΟΘΕΣΙΩΝ</vt:lpstr>
      <vt:lpstr>ΕΠΙΠΕΔΑ ΠΡΟΣΤΑΣΙΑΣ ΤΩΝ ΓΕΝΕΤΙΚΩΝ ΠΟΡΩΝ</vt:lpstr>
      <vt:lpstr>ΕΠΙΠΕΔΑ ΠΡΟΣΤΑΣΙΑΣ ΤΩΝ ΓΕΝΕΤΙΚΩΝ ΠΟΡΩΝ</vt:lpstr>
      <vt:lpstr>PowerPoint Presentation</vt:lpstr>
      <vt:lpstr>Σημαντικό στοιχείο του Κανονισμού είναι και η πρόβλεψη ενός εθελοντικού εργαλείου - συστήματος καταχωρισμένων συλλογών της Ένωσης (αρ. 5 &amp; 8), προκειμένου να μειωθεί σημαντικά ο κίνδυνος χρήσης παρανόμως αποκτηθέντων γενετικών πόρων στην Ένωση. </vt:lpstr>
      <vt:lpstr> . </vt:lpstr>
      <vt:lpstr>ΠΕΔΙΟ ΕΦΑΡΜΟΓΗΣ ΤΟΥ ΚΑΝΟΝΙΣΜΟΥ</vt:lpstr>
      <vt:lpstr> </vt:lpstr>
      <vt:lpstr> </vt:lpstr>
      <vt:lpstr> </vt:lpstr>
      <vt:lpstr> </vt:lpstr>
      <vt:lpstr>PowerPoint Presentation</vt:lpstr>
      <vt:lpstr>ΕΠΙΠΕΔΑ ΠΡΟΣΤΑΣΙΑΣ ΤΩΝ ΓΕΝΕΤΙΚΩΝ ΠΟΡΩΝ</vt:lpstr>
      <vt:lpstr>PowerPoint Presentation</vt:lpstr>
      <vt:lpstr>PowerPoint Presentation</vt:lpstr>
      <vt:lpstr>3. ΕΘΝΙΚΟ</vt:lpstr>
      <vt:lpstr> Η Ελλάδα διαθέτει πλούσια βιοποικιλότητα με μεγάλο ενδημισμό</vt:lpstr>
      <vt:lpstr>  Η ΑΔΕΙΟΔΟΤΗΣΗ ΤΗΣ ΕΡΕΥΝΑΣ   </vt:lpstr>
      <vt:lpstr>PowerPoint Presentation</vt:lpstr>
      <vt:lpstr>  Η ΧΡΗΣΗ ΤΩΝ ΓΕΝΕΤΙΚΩΝ ΠΟΡΩΝ  </vt:lpstr>
      <vt:lpstr>PowerPoint Presentation</vt:lpstr>
      <vt:lpstr>Η ΚΑΤΑΣΤΑΣΗ ΤΟΥ ΠΡΩΤΟΚΟΛΛΟΥ ΣΗΜΕΡΑ</vt:lpstr>
      <vt:lpstr>PowerPoint Presentation</vt:lpstr>
      <vt:lpstr>PowerPoint Presentation</vt:lpstr>
      <vt:lpstr>ΕΘΝΙΚΕΣ ΠΡΟΤΕΡΑΙΟΤΗΤΕΣ – ΥΠΟΧΡΕΩΣΗ ΣΥΜΜΟΡΦΩΣΗΣ – ΟΔΙΚΟΣ ΧΑΡΤΗΣ</vt:lpstr>
      <vt:lpstr>ΕΥΧΑΡΙΣΤΩ ΓΙΑ ΤΗΝ ΠΡΟΣΟΧΗ ΣΑΣ!</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Businesses to Start Now!</dc:title>
  <dc:subject/>
  <dc:creator/>
  <cp:keywords/>
  <dc:description/>
  <cp:lastModifiedBy>TUC</cp:lastModifiedBy>
  <cp:revision>81</cp:revision>
  <dcterms:created xsi:type="dcterms:W3CDTF">2010-05-28T00:09:10Z</dcterms:created>
  <dcterms:modified xsi:type="dcterms:W3CDTF">2017-09-10T05:43:15Z</dcterms:modified>
  <cp:category/>
</cp:coreProperties>
</file>