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6" r:id="rId5"/>
    <p:sldId id="267" r:id="rId6"/>
    <p:sldId id="284" r:id="rId7"/>
    <p:sldId id="285" r:id="rId8"/>
    <p:sldId id="286" r:id="rId9"/>
    <p:sldId id="288" r:id="rId10"/>
    <p:sldId id="287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31E3C-3D9B-4916-A784-61640001FEEC}" type="datetimeFigureOut">
              <a:rPr lang="el-GR" smtClean="0"/>
              <a:pPr>
                <a:defRPr/>
              </a:pPr>
              <a:t>15/9/2017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9631C-5A09-4FA0-8317-8101FAA2FC5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31E3C-3D9B-4916-A784-61640001FEEC}" type="datetimeFigureOut">
              <a:rPr lang="el-GR" smtClean="0"/>
              <a:pPr>
                <a:defRPr/>
              </a:pPr>
              <a:t>15/9/2017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9631C-5A09-4FA0-8317-8101FAA2FC5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31E3C-3D9B-4916-A784-61640001FEEC}" type="datetimeFigureOut">
              <a:rPr lang="el-GR" smtClean="0"/>
              <a:pPr>
                <a:defRPr/>
              </a:pPr>
              <a:t>15/9/2017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9631C-5A09-4FA0-8317-8101FAA2FC5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31E3C-3D9B-4916-A784-61640001FEEC}" type="datetimeFigureOut">
              <a:rPr lang="el-GR" smtClean="0"/>
              <a:pPr>
                <a:defRPr/>
              </a:pPr>
              <a:t>15/9/2017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9631C-5A09-4FA0-8317-8101FAA2FC5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31E3C-3D9B-4916-A784-61640001FEEC}" type="datetimeFigureOut">
              <a:rPr lang="el-GR" smtClean="0"/>
              <a:pPr>
                <a:defRPr/>
              </a:pPr>
              <a:t>15/9/2017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9631C-5A09-4FA0-8317-8101FAA2FC5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31E3C-3D9B-4916-A784-61640001FEEC}" type="datetimeFigureOut">
              <a:rPr lang="el-GR" smtClean="0"/>
              <a:pPr>
                <a:defRPr/>
              </a:pPr>
              <a:t>15/9/2017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9631C-5A09-4FA0-8317-8101FAA2FC5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31E3C-3D9B-4916-A784-61640001FEEC}" type="datetimeFigureOut">
              <a:rPr lang="el-GR" smtClean="0"/>
              <a:pPr>
                <a:defRPr/>
              </a:pPr>
              <a:t>15/9/2017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9631C-5A09-4FA0-8317-8101FAA2FC5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31E3C-3D9B-4916-A784-61640001FEEC}" type="datetimeFigureOut">
              <a:rPr lang="el-GR" smtClean="0"/>
              <a:pPr>
                <a:defRPr/>
              </a:pPr>
              <a:t>15/9/2017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9631C-5A09-4FA0-8317-8101FAA2FC5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31E3C-3D9B-4916-A784-61640001FEEC}" type="datetimeFigureOut">
              <a:rPr lang="el-GR" smtClean="0"/>
              <a:pPr>
                <a:defRPr/>
              </a:pPr>
              <a:t>15/9/2017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9631C-5A09-4FA0-8317-8101FAA2FC5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31E3C-3D9B-4916-A784-61640001FEEC}" type="datetimeFigureOut">
              <a:rPr lang="el-GR" smtClean="0"/>
              <a:pPr>
                <a:defRPr/>
              </a:pPr>
              <a:t>15/9/2017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9631C-5A09-4FA0-8317-8101FAA2FC5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31E3C-3D9B-4916-A784-61640001FEEC}" type="datetimeFigureOut">
              <a:rPr lang="el-GR" smtClean="0"/>
              <a:pPr>
                <a:defRPr/>
              </a:pPr>
              <a:t>15/9/2017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9631C-5A09-4FA0-8317-8101FAA2FC5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B31E3C-3D9B-4916-A784-61640001FEEC}" type="datetimeFigureOut">
              <a:rPr lang="el-GR" smtClean="0"/>
              <a:pPr>
                <a:defRPr/>
              </a:pPr>
              <a:t>15/9/2017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D9631C-5A09-4FA0-8317-8101FAA2FC5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2952750"/>
          </a:xfrm>
        </p:spPr>
        <p:txBody>
          <a:bodyPr/>
          <a:lstStyle/>
          <a:p>
            <a:pPr algn="ctr"/>
            <a:r>
              <a:rPr lang="el-G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Μοντελοποίηση και ανάλυση του προφίλ της άποψης των δικαστικών λειτουργών για τα περιβαλλοντικά εγκλήματα στην Ελλάδα</a:t>
            </a:r>
            <a:endParaRPr lang="el-GR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0" y="5000636"/>
            <a:ext cx="9144000" cy="1857364"/>
          </a:xfrm>
        </p:spPr>
        <p:txBody>
          <a:bodyPr>
            <a:normAutofit/>
          </a:bodyPr>
          <a:lstStyle/>
          <a:p>
            <a:r>
              <a:rPr lang="el-GR" sz="2000" dirty="0" smtClean="0">
                <a:solidFill>
                  <a:schemeClr val="tx1"/>
                </a:solidFill>
              </a:rPr>
              <a:t>Π. Μπάλιος</a:t>
            </a:r>
            <a:r>
              <a:rPr lang="el-GR" sz="2000" baseline="30000" dirty="0" smtClean="0">
                <a:solidFill>
                  <a:schemeClr val="tx1"/>
                </a:solidFill>
              </a:rPr>
              <a:t>1</a:t>
            </a:r>
            <a:r>
              <a:rPr lang="el-GR" sz="2000" dirty="0" smtClean="0">
                <a:solidFill>
                  <a:schemeClr val="tx1"/>
                </a:solidFill>
              </a:rPr>
              <a:t>, Σ. Ζήμερας</a:t>
            </a:r>
            <a:r>
              <a:rPr lang="el-GR" sz="2000" baseline="30000" dirty="0" smtClean="0">
                <a:solidFill>
                  <a:schemeClr val="tx1"/>
                </a:solidFill>
              </a:rPr>
              <a:t>2</a:t>
            </a:r>
            <a:r>
              <a:rPr lang="el-GR" sz="2000" dirty="0" smtClean="0">
                <a:solidFill>
                  <a:schemeClr val="tx1"/>
                </a:solidFill>
              </a:rPr>
              <a:t>, Ι. Πολυχρονοπούλου</a:t>
            </a:r>
            <a:r>
              <a:rPr lang="el-GR" sz="2000" baseline="30000" dirty="0" smtClean="0">
                <a:solidFill>
                  <a:schemeClr val="tx1"/>
                </a:solidFill>
              </a:rPr>
              <a:t>1</a:t>
            </a:r>
            <a:r>
              <a:rPr lang="el-GR" sz="2000" dirty="0" smtClean="0">
                <a:solidFill>
                  <a:schemeClr val="tx1"/>
                </a:solidFill>
              </a:rPr>
              <a:t>, Κ. Κουρούση</a:t>
            </a:r>
            <a:r>
              <a:rPr lang="el-GR" sz="2000" baseline="30000" dirty="0" smtClean="0">
                <a:solidFill>
                  <a:schemeClr val="tx1"/>
                </a:solidFill>
              </a:rPr>
              <a:t>1</a:t>
            </a:r>
            <a:endParaRPr lang="el-GR" sz="2000" dirty="0" smtClean="0">
              <a:solidFill>
                <a:schemeClr val="tx1"/>
              </a:solidFill>
            </a:endParaRPr>
          </a:p>
          <a:p>
            <a:r>
              <a:rPr lang="el-GR" sz="2000" dirty="0" smtClean="0">
                <a:solidFill>
                  <a:schemeClr val="tx1"/>
                </a:solidFill>
              </a:rPr>
              <a:t>Κ. Παπαθανασοπούλου</a:t>
            </a:r>
            <a:r>
              <a:rPr lang="el-GR" sz="2000" baseline="30000" dirty="0" smtClean="0">
                <a:solidFill>
                  <a:schemeClr val="tx1"/>
                </a:solidFill>
              </a:rPr>
              <a:t>1</a:t>
            </a:r>
            <a:r>
              <a:rPr lang="el-GR" sz="2000" dirty="0" smtClean="0">
                <a:solidFill>
                  <a:schemeClr val="tx1"/>
                </a:solidFill>
              </a:rPr>
              <a:t>, Μ. Προμπονάς</a:t>
            </a:r>
            <a:r>
              <a:rPr lang="el-GR" sz="2000" baseline="30000" dirty="0" smtClean="0">
                <a:solidFill>
                  <a:schemeClr val="tx1"/>
                </a:solidFill>
              </a:rPr>
              <a:t>3</a:t>
            </a:r>
            <a:r>
              <a:rPr lang="el-GR" sz="2000" dirty="0" smtClean="0">
                <a:solidFill>
                  <a:schemeClr val="tx1"/>
                </a:solidFill>
              </a:rPr>
              <a:t>, Π. Μπαξεβάνη</a:t>
            </a:r>
            <a:r>
              <a:rPr lang="el-GR" sz="2000" baseline="30000" dirty="0" smtClean="0">
                <a:solidFill>
                  <a:schemeClr val="tx1"/>
                </a:solidFill>
              </a:rPr>
              <a:t>3</a:t>
            </a:r>
            <a:endParaRPr lang="el-GR" sz="2000" dirty="0" smtClean="0">
              <a:solidFill>
                <a:schemeClr val="tx1"/>
              </a:solidFill>
            </a:endParaRPr>
          </a:p>
          <a:p>
            <a:r>
              <a:rPr lang="el-GR" sz="2000" baseline="30000" dirty="0" smtClean="0">
                <a:solidFill>
                  <a:schemeClr val="tx1"/>
                </a:solidFill>
              </a:rPr>
              <a:t>1</a:t>
            </a:r>
            <a:r>
              <a:rPr lang="el-GR" sz="2000" dirty="0" smtClean="0">
                <a:solidFill>
                  <a:schemeClr val="tx1"/>
                </a:solidFill>
              </a:rPr>
              <a:t>Κοινωνία Γνώσης Μον. ΕΠΕ,  </a:t>
            </a:r>
            <a:r>
              <a:rPr lang="el-GR" sz="2000" baseline="30000" dirty="0" smtClean="0">
                <a:solidFill>
                  <a:schemeClr val="tx1"/>
                </a:solidFill>
              </a:rPr>
              <a:t>2</a:t>
            </a:r>
            <a:r>
              <a:rPr lang="el-GR" sz="2000" dirty="0" smtClean="0">
                <a:solidFill>
                  <a:schemeClr val="tx1"/>
                </a:solidFill>
              </a:rPr>
              <a:t>Παν. Αιγαίου,  </a:t>
            </a:r>
            <a:r>
              <a:rPr lang="el-GR" sz="2000" baseline="30000" dirty="0" smtClean="0">
                <a:solidFill>
                  <a:schemeClr val="tx1"/>
                </a:solidFill>
              </a:rPr>
              <a:t>3</a:t>
            </a:r>
            <a:r>
              <a:rPr lang="el-GR" sz="2000" dirty="0" smtClean="0">
                <a:solidFill>
                  <a:schemeClr val="tx1"/>
                </a:solidFill>
              </a:rPr>
              <a:t>Πανεπ. Κρήτης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l-GR" sz="2000" dirty="0" smtClean="0">
                <a:solidFill>
                  <a:schemeClr val="tx1"/>
                </a:solidFill>
              </a:rPr>
              <a:t>Σεπτέμβριος </a:t>
            </a:r>
            <a:r>
              <a:rPr lang="en-US" sz="2000" dirty="0" smtClean="0">
                <a:solidFill>
                  <a:schemeClr val="tx1"/>
                </a:solidFill>
              </a:rPr>
              <a:t>2017</a:t>
            </a:r>
            <a:endParaRPr lang="el-GR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571480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5054" y="574992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04" y="980728"/>
            <a:ext cx="8820792" cy="4689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943993"/>
            <a:ext cx="7251424" cy="4933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667" y="916708"/>
            <a:ext cx="7837765" cy="503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68471"/>
            <a:ext cx="8784976" cy="4736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80728"/>
            <a:ext cx="8928992" cy="4746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691" y="962835"/>
            <a:ext cx="8713797" cy="469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dirty="0" smtClean="0"/>
              <a:t>Προτεινόμενα μέτρα</a:t>
            </a:r>
          </a:p>
          <a:p>
            <a:pPr algn="ctr">
              <a:buNone/>
            </a:pPr>
            <a:endParaRPr lang="el-GR" sz="2000" dirty="0" smtClean="0"/>
          </a:p>
          <a:p>
            <a:pPr marL="357188" lvl="3" algn="just"/>
            <a:r>
              <a:rPr lang="el-GR" dirty="0" smtClean="0"/>
              <a:t>Άμεση εκδίκαση των ποινικών υποθέσεων, χωρίς δικαίωμα αναβολής πέραν των 10 ημερών</a:t>
            </a:r>
            <a:endParaRPr lang="el-GR" sz="1800" dirty="0" smtClean="0"/>
          </a:p>
          <a:p>
            <a:pPr marL="357188" lvl="3" algn="just"/>
            <a:r>
              <a:rPr lang="el-GR" dirty="0" smtClean="0"/>
              <a:t>Ειδικό πινάκιο για τα συγκεκριμένα εγκλήματα, εκδίκαση κατ' έφεση ομοίως σε ειδικό πίνακα εντός 10 ημερών, χωρίς δυνατότητα αναστολής της ποινής</a:t>
            </a:r>
            <a:endParaRPr lang="el-GR" sz="1800" dirty="0" smtClean="0"/>
          </a:p>
          <a:p>
            <a:pPr marL="357188" lvl="3" algn="just"/>
            <a:r>
              <a:rPr lang="el-GR" dirty="0" smtClean="0"/>
              <a:t>Μικρότερα όρια φυλάκισης, αλλά πραγματική έκτιση με εγκλεισμό στη φυλακή </a:t>
            </a:r>
            <a:endParaRPr lang="el-GR" sz="1800" dirty="0" smtClean="0"/>
          </a:p>
          <a:p>
            <a:pPr marL="357188" lvl="3" algn="just"/>
            <a:r>
              <a:rPr lang="el-GR" dirty="0" smtClean="0"/>
              <a:t>Άμεση υποχρέωση του δράστη να αποκαταστήσει τη ζημιά, ή του κράτους να πράξει τούτο, ενεργώντας ακόμα και εκτέλεση στα περιουσιακά του στοιχεία, αν ο ίδιος δεν συνδράμει οικονομικά</a:t>
            </a:r>
            <a:endParaRPr lang="el-GR" sz="1800" dirty="0" smtClean="0"/>
          </a:p>
          <a:p>
            <a:pPr marL="357188" lvl="3" algn="just"/>
            <a:r>
              <a:rPr lang="el-GR" dirty="0" smtClean="0"/>
              <a:t>Εντατικοποίηση αστυνόμευσης</a:t>
            </a:r>
            <a:endParaRPr lang="el-GR" sz="1800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88526"/>
            <a:ext cx="8599251" cy="5060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052736"/>
            <a:ext cx="6048672" cy="3261398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2627784" y="4437112"/>
            <a:ext cx="407489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Προτεινόμενα μέτρα βελτίωσης :</a:t>
            </a:r>
          </a:p>
          <a:p>
            <a:endParaRPr lang="el-GR" sz="600" b="1" dirty="0" smtClean="0"/>
          </a:p>
          <a:p>
            <a:pPr lvl="0">
              <a:buFont typeface="Wingdings" pitchFamily="2" charset="2"/>
              <a:buChar char="ü"/>
            </a:pPr>
            <a:r>
              <a:rPr lang="el-GR" dirty="0" smtClean="0"/>
              <a:t>καλύτερη ενημέρωση</a:t>
            </a:r>
          </a:p>
          <a:p>
            <a:pPr lvl="0">
              <a:buFont typeface="Wingdings" pitchFamily="2" charset="2"/>
              <a:buChar char="ü"/>
            </a:pPr>
            <a:r>
              <a:rPr lang="el-GR" dirty="0" smtClean="0"/>
              <a:t>απλοποίηση των διαδικασιών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άμεση κινητοποίηση των υπηρεσιών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62835"/>
            <a:ext cx="8973434" cy="4770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Η Μελέτη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786454"/>
          </a:xfrm>
        </p:spPr>
        <p:txBody>
          <a:bodyPr>
            <a:normAutofit/>
          </a:bodyPr>
          <a:lstStyle/>
          <a:p>
            <a:pPr marL="179388" indent="-179388" algn="just"/>
            <a:r>
              <a:rPr lang="el-GR" dirty="0" smtClean="0"/>
              <a:t>Η συγκεκριμένη μελέτη αποτελεί μέρος του συγκεκριμένου ερευνητικού έργου </a:t>
            </a:r>
            <a:r>
              <a:rPr lang="en-US" dirty="0" smtClean="0"/>
              <a:t>LIFE</a:t>
            </a:r>
            <a:r>
              <a:rPr lang="el-GR" dirty="0" smtClean="0"/>
              <a:t>.</a:t>
            </a:r>
          </a:p>
          <a:p>
            <a:pPr marL="179388" indent="-179388" algn="just"/>
            <a:r>
              <a:rPr lang="el-GR" dirty="0" smtClean="0"/>
              <a:t>Στα πλαίσια της μελέτης αναλύθηκαν με χρήση δομημένου ερωτηματολογίου, οι απόψεις διάφορων ομάδων – στόχου της έρευνας, μεταξύ των οποίων και οι Δικαστές – Εισαγγελείς. </a:t>
            </a:r>
          </a:p>
          <a:p>
            <a:pPr marL="179388" indent="-179388" algn="just"/>
            <a:r>
              <a:rPr lang="el-GR" dirty="0" smtClean="0"/>
              <a:t>Συμμετείχαν συνολικά 32 Δικαστές – Εισαγγελείς από την Περιφέρεια Κρήτης.</a:t>
            </a: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8856984" cy="4708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62827"/>
            <a:ext cx="8928992" cy="481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9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660" y="962835"/>
            <a:ext cx="8836836" cy="4770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Σας ευχαριστώ πολύ 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8669327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152" y="1106851"/>
            <a:ext cx="8713796" cy="469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62835"/>
            <a:ext cx="8702532" cy="462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8837983" cy="469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635" y="1077677"/>
            <a:ext cx="8892861" cy="472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743" y="908720"/>
            <a:ext cx="8282721" cy="4987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Απόψεις Δικαστικών Λειτουργών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rcRect l="28851" t="36218" r="36143" b="52985"/>
          <a:stretch>
            <a:fillRect/>
          </a:stretch>
        </p:blipFill>
        <p:spPr bwMode="auto">
          <a:xfrm>
            <a:off x="2285984" y="6017884"/>
            <a:ext cx="395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 preferRelativeResize="0"/>
          <p:nvPr/>
        </p:nvPicPr>
        <p:blipFill>
          <a:blip r:embed="rId3" cstate="print"/>
          <a:srcRect l="51892" t="30000" r="38622" b="58034"/>
          <a:stretch>
            <a:fillRect/>
          </a:stretch>
        </p:blipFill>
        <p:spPr bwMode="auto">
          <a:xfrm>
            <a:off x="6243174" y="602128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8823" y="3441328"/>
            <a:ext cx="4673657" cy="2520000"/>
          </a:xfrm>
          <a:prstGeom prst="rect">
            <a:avLst/>
          </a:prstGeom>
          <a:noFill/>
        </p:spPr>
      </p:pic>
      <p:pic>
        <p:nvPicPr>
          <p:cNvPr id="8" name="Picture 15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09000"/>
            <a:ext cx="4673476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230</Words>
  <Application>Microsoft Office PowerPoint</Application>
  <PresentationFormat>On-screen Show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Θέμα του Office</vt:lpstr>
      <vt:lpstr>Μοντελοποίηση και ανάλυση του προφίλ της άποψης των δικαστικών λειτουργών για τα περιβαλλοντικά εγκλήματα στην Ελλάδα</vt:lpstr>
      <vt:lpstr>Η Μελέτη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Απόψεις Δικαστικών Λειτουργών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Μοντελοποίηση και ανάλυση του προφίλ της άποψης των δικαστικών λειτουργών για τα περιβαλλοντικά εγκλήματα στην Ελλάδα</dc:title>
  <dc:creator>admin</dc:creator>
  <cp:lastModifiedBy>popi</cp:lastModifiedBy>
  <cp:revision>49</cp:revision>
  <dcterms:created xsi:type="dcterms:W3CDTF">2017-09-08T08:36:09Z</dcterms:created>
  <dcterms:modified xsi:type="dcterms:W3CDTF">2017-09-15T09:35:36Z</dcterms:modified>
</cp:coreProperties>
</file>