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70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871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93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90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0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044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0176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12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200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77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260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55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97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3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01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587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77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142B9-E79D-46BC-9237-52310507F1F1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F1D716-B411-481F-A927-147221E31C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857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A38103-107F-4433-B831-FA1B47F3A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806" y="2933667"/>
            <a:ext cx="9717535" cy="226274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l-GR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Παπαδάκης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l-GR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Latn-CS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</a:t>
            </a:r>
            <a:r>
              <a:rPr lang="el-GR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,3</a:t>
            </a:r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Χοχλάκης</a:t>
            </a:r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Δ.</a:t>
            </a:r>
            <a:r>
              <a:rPr lang="sr-Latn-CS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  <a:r>
              <a:rPr lang="el-GR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Σανδαλάκης</a:t>
            </a:r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Β.</a:t>
            </a:r>
            <a:r>
              <a:rPr lang="sr-Latn-CS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Ψαρουλάκη</a:t>
            </a:r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Α.</a:t>
            </a:r>
            <a:r>
              <a:rPr lang="el-GR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</a:t>
            </a:r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Γκίκας Π.</a:t>
            </a:r>
            <a:r>
              <a:rPr lang="el-GR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3,5</a:t>
            </a:r>
            <a:br>
              <a:rPr lang="el-GR" sz="1600" baseline="30000" dirty="0">
                <a:solidFill>
                  <a:schemeClr val="tx1"/>
                </a:solidFill>
              </a:rPr>
            </a:br>
            <a:br>
              <a:rPr lang="el-GR" sz="1600" dirty="0">
                <a:solidFill>
                  <a:schemeClr val="tx1"/>
                </a:solidFill>
              </a:rPr>
            </a:br>
            <a:r>
              <a:rPr lang="sr-Latn-CS" sz="1600" baseline="30000" dirty="0">
                <a:solidFill>
                  <a:schemeClr val="tx1"/>
                </a:solidFill>
              </a:rPr>
              <a:t>1 </a:t>
            </a:r>
            <a:r>
              <a:rPr lang="sr-Latn-CS" sz="1600" dirty="0">
                <a:solidFill>
                  <a:schemeClr val="tx1"/>
                </a:solidFill>
              </a:rPr>
              <a:t>Εργαστήριο Μικροβιολογίας και Μικροβιακής Παθογένεσης, Ιατρική</a:t>
            </a:r>
            <a:r>
              <a:rPr lang="el-GR" sz="1600" dirty="0">
                <a:solidFill>
                  <a:schemeClr val="tx1"/>
                </a:solidFill>
              </a:rPr>
              <a:t> Σχολή, </a:t>
            </a:r>
            <a:r>
              <a:rPr lang="sr-Latn-CS" sz="1600" dirty="0">
                <a:solidFill>
                  <a:schemeClr val="tx1"/>
                </a:solidFill>
              </a:rPr>
              <a:t>Πανεπιστ</a:t>
            </a:r>
            <a:r>
              <a:rPr lang="el-GR" sz="1600" dirty="0">
                <a:solidFill>
                  <a:schemeClr val="tx1"/>
                </a:solidFill>
              </a:rPr>
              <a:t>ή</a:t>
            </a:r>
            <a:r>
              <a:rPr lang="sr-Latn-CS" sz="1600" dirty="0">
                <a:solidFill>
                  <a:schemeClr val="tx1"/>
                </a:solidFill>
              </a:rPr>
              <a:t>μιο Κρήτης</a:t>
            </a:r>
            <a:br>
              <a:rPr lang="el-GR" sz="1600" dirty="0">
                <a:solidFill>
                  <a:schemeClr val="tx1"/>
                </a:solidFill>
              </a:rPr>
            </a:br>
            <a:r>
              <a:rPr lang="sr-Latn-CS" sz="1600" baseline="30000" dirty="0">
                <a:solidFill>
                  <a:schemeClr val="tx1"/>
                </a:solidFill>
              </a:rPr>
              <a:t>2 </a:t>
            </a:r>
            <a:r>
              <a:rPr lang="el-GR" sz="1600" dirty="0">
                <a:solidFill>
                  <a:schemeClr val="tx1"/>
                </a:solidFill>
              </a:rPr>
              <a:t>Τμήμα Περιβαλλοντικής Υγιεινής, Δ</a:t>
            </a:r>
            <a:r>
              <a:rPr lang="sr-Latn-CS" sz="1600" dirty="0">
                <a:solidFill>
                  <a:schemeClr val="tx1"/>
                </a:solidFill>
              </a:rPr>
              <a:t>/νση Δημ</a:t>
            </a:r>
            <a:r>
              <a:rPr lang="el-GR" sz="1600" dirty="0">
                <a:solidFill>
                  <a:schemeClr val="tx1"/>
                </a:solidFill>
              </a:rPr>
              <a:t>όσιας Υγείας Π.Ε. Ηρακλείου Περιφέρειας Κρήτης</a:t>
            </a:r>
            <a:br>
              <a:rPr lang="el-GR" sz="1600" dirty="0">
                <a:solidFill>
                  <a:schemeClr val="tx1"/>
                </a:solidFill>
              </a:rPr>
            </a:br>
            <a:r>
              <a:rPr lang="el-GR" sz="1600" baseline="30000" dirty="0">
                <a:solidFill>
                  <a:schemeClr val="tx1"/>
                </a:solidFill>
              </a:rPr>
              <a:t>3</a:t>
            </a:r>
            <a:r>
              <a:rPr lang="el-GR" sz="1600" dirty="0">
                <a:solidFill>
                  <a:schemeClr val="tx1"/>
                </a:solidFill>
              </a:rPr>
              <a:t> Σχολή Θετικών Επιστημών και Τεχνολογίας, Ελληνικό Ανοικτό Πανεπιστήμιο</a:t>
            </a:r>
            <a:br>
              <a:rPr lang="el-GR" sz="1600" dirty="0">
                <a:solidFill>
                  <a:schemeClr val="tx1"/>
                </a:solidFill>
              </a:rPr>
            </a:br>
            <a:r>
              <a:rPr lang="el-GR" sz="1600" baseline="30000" dirty="0">
                <a:solidFill>
                  <a:schemeClr val="tx1"/>
                </a:solidFill>
              </a:rPr>
              <a:t>4 </a:t>
            </a:r>
            <a:r>
              <a:rPr lang="el-GR" sz="1600" dirty="0">
                <a:solidFill>
                  <a:schemeClr val="tx1"/>
                </a:solidFill>
              </a:rPr>
              <a:t>Περιφερειακό Εργαστήριο Δημόσιας Υγείας Κρήτης</a:t>
            </a:r>
            <a:br>
              <a:rPr lang="el-GR" sz="1600" dirty="0">
                <a:solidFill>
                  <a:schemeClr val="tx1"/>
                </a:solidFill>
              </a:rPr>
            </a:br>
            <a:r>
              <a:rPr lang="el-GR" sz="1600" baseline="30000" dirty="0">
                <a:solidFill>
                  <a:schemeClr val="tx1"/>
                </a:solidFill>
              </a:rPr>
              <a:t>5 </a:t>
            </a:r>
            <a:r>
              <a:rPr lang="sr-Latn-CS" sz="1600" dirty="0">
                <a:solidFill>
                  <a:schemeClr val="tx1"/>
                </a:solidFill>
              </a:rPr>
              <a:t>Eργαστήριο Σχεδιασμού Περιβαλλοντικών Εγκαταστάσεων</a:t>
            </a:r>
            <a:r>
              <a:rPr lang="el-GR" sz="1600" dirty="0">
                <a:solidFill>
                  <a:schemeClr val="tx1"/>
                </a:solidFill>
              </a:rPr>
              <a:t>, Σχολή Μηχανικών Περιβάλλοντος</a:t>
            </a:r>
            <a:r>
              <a:rPr lang="sr-Latn-CS" sz="1600" dirty="0">
                <a:solidFill>
                  <a:schemeClr val="tx1"/>
                </a:solidFill>
              </a:rPr>
              <a:t>,</a:t>
            </a:r>
            <a:r>
              <a:rPr lang="el-GR" sz="1600" dirty="0">
                <a:solidFill>
                  <a:schemeClr val="tx1"/>
                </a:solidFill>
              </a:rPr>
              <a:t>  Πολυτεχνείο Κρήτης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9CC9617-AAB9-4D64-9259-0B3BF17F0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857" y="349265"/>
            <a:ext cx="7788547" cy="1656183"/>
          </a:xfrm>
        </p:spPr>
        <p:txBody>
          <a:bodyPr>
            <a:noAutofit/>
          </a:bodyPr>
          <a:lstStyle/>
          <a:p>
            <a:pPr algn="ctr"/>
            <a:r>
              <a:rPr lang="el-GR" sz="3000" dirty="0">
                <a:solidFill>
                  <a:schemeClr val="tx1"/>
                </a:solidFill>
              </a:rPr>
              <a:t>Διερεύνηση της δυνατότητας περαιτέρω φόρτισης με επεξεργασμένα υγρά απόβλητα του χείμαρρου </a:t>
            </a:r>
            <a:r>
              <a:rPr lang="el-GR" sz="3000" dirty="0" err="1">
                <a:solidFill>
                  <a:schemeClr val="tx1"/>
                </a:solidFill>
              </a:rPr>
              <a:t>Καρτερού</a:t>
            </a:r>
            <a:r>
              <a:rPr lang="el-GR" sz="3000" dirty="0">
                <a:solidFill>
                  <a:schemeClr val="tx1"/>
                </a:solidFill>
              </a:rPr>
              <a:t>, Ηράκλειο, Κρήτη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03C2AFE-4F53-4669-A3C3-F811C30A4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51" y="5236564"/>
            <a:ext cx="4234647" cy="16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4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05BE2A-C984-4518-B380-76376B35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(1)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0464C03C-43EF-4B80-BE37-EC114ABED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17482"/>
              </p:ext>
            </p:extLst>
          </p:nvPr>
        </p:nvGraphicFramePr>
        <p:xfrm>
          <a:off x="461639" y="1251751"/>
          <a:ext cx="9037468" cy="4571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233">
                  <a:extLst>
                    <a:ext uri="{9D8B030D-6E8A-4147-A177-3AD203B41FA5}">
                      <a16:colId xmlns:a16="http://schemas.microsoft.com/office/drawing/2014/main" val="1536121972"/>
                    </a:ext>
                  </a:extLst>
                </a:gridCol>
                <a:gridCol w="1628373">
                  <a:extLst>
                    <a:ext uri="{9D8B030D-6E8A-4147-A177-3AD203B41FA5}">
                      <a16:colId xmlns:a16="http://schemas.microsoft.com/office/drawing/2014/main" val="26931785"/>
                    </a:ext>
                  </a:extLst>
                </a:gridCol>
                <a:gridCol w="1628373">
                  <a:extLst>
                    <a:ext uri="{9D8B030D-6E8A-4147-A177-3AD203B41FA5}">
                      <a16:colId xmlns:a16="http://schemas.microsoft.com/office/drawing/2014/main" val="4255025338"/>
                    </a:ext>
                  </a:extLst>
                </a:gridCol>
                <a:gridCol w="1546954">
                  <a:extLst>
                    <a:ext uri="{9D8B030D-6E8A-4147-A177-3AD203B41FA5}">
                      <a16:colId xmlns:a16="http://schemas.microsoft.com/office/drawing/2014/main" val="3164728844"/>
                    </a:ext>
                  </a:extLst>
                </a:gridCol>
                <a:gridCol w="1465535">
                  <a:extLst>
                    <a:ext uri="{9D8B030D-6E8A-4147-A177-3AD203B41FA5}">
                      <a16:colId xmlns:a16="http://schemas.microsoft.com/office/drawing/2014/main" val="3038145340"/>
                    </a:ext>
                  </a:extLst>
                </a:gridCol>
              </a:tblGrid>
              <a:tr h="703015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Παράμετρος</a:t>
                      </a:r>
                      <a:endParaRPr lang="el-G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Ανάντη</a:t>
                      </a:r>
                      <a:endParaRPr lang="el-GR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(2015)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Κατάντη</a:t>
                      </a:r>
                      <a:endParaRPr lang="el-GR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(2015)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Εκροή ΕΕΛ</a:t>
                      </a:r>
                      <a:endParaRPr lang="el-GR" sz="1000">
                        <a:effectLst/>
                      </a:endParaRPr>
                    </a:p>
                    <a:p>
                      <a:pPr marR="254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(2015)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Εκροή ΕΕΛ</a:t>
                      </a:r>
                      <a:endParaRPr lang="el-GR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(2009-2014)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4364736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COD (mg/L)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26±2,64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55,33±5,50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27,66±2,08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25,8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3.96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6924721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BOD</a:t>
                      </a:r>
                      <a:r>
                        <a:rPr lang="en-US" sz="1100" baseline="-250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(mg/L)</a:t>
                      </a:r>
                      <a:endParaRPr lang="el-G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7±1,80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14±3,60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12,6±3,24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3,38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1,84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5898975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TSS (mg/L)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2,77±0,71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11,2±2,88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8,4±2,16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4,76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1,27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0437695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 (mg/L)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5,675 ± 1,57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4646524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ΤΝ (mg/L)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9,1 ±2,34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21±5,40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11,06±2,84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4,16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3,1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5822889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Ν- ΝH</a:t>
                      </a:r>
                      <a:r>
                        <a:rPr lang="en-US" sz="1100" baseline="-25000">
                          <a:effectLst/>
                        </a:rPr>
                        <a:t>4</a:t>
                      </a:r>
                      <a:r>
                        <a:rPr lang="en-US" sz="1100" baseline="30000">
                          <a:effectLst/>
                        </a:rPr>
                        <a:t>+ </a:t>
                      </a:r>
                      <a:r>
                        <a:rPr lang="en-US" sz="1100">
                          <a:effectLst/>
                        </a:rPr>
                        <a:t>(mg/L)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0,16±0,04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0,18±0,02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0,17±0,09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0,21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0,15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624348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Ν-ΝΟ</a:t>
                      </a:r>
                      <a:r>
                        <a:rPr lang="en-US" sz="1100" baseline="-25000">
                          <a:effectLst/>
                        </a:rPr>
                        <a:t>3</a:t>
                      </a:r>
                      <a:r>
                        <a:rPr lang="en-US" sz="1100" baseline="30000">
                          <a:effectLst/>
                        </a:rPr>
                        <a:t>- </a:t>
                      </a:r>
                      <a:r>
                        <a:rPr lang="en-US" sz="1100">
                          <a:effectLst/>
                        </a:rPr>
                        <a:t>(mg/L)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2,1±0,54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5,6 ±1,44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3,5±0,90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5,42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2,48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0454967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ΤΡ (mg/L)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0,14±0,03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0,37±0,09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0,26±0,01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2,47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1,32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9994362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O&amp;G (mg/L)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&lt;0,01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&lt;0,01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6865422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Θολερότητας (NTU)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1,2 ± 1,1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4463729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Αγωγιμότητα</a:t>
                      </a:r>
                      <a:r>
                        <a:rPr lang="en-US" sz="1100">
                          <a:effectLst/>
                        </a:rPr>
                        <a:t> μS/cm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842,5 ± 43,49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3440377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TC (cfu/100mL)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3038±1246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10.068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7741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10068±9480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1168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676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7376267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FC (cfu/100mL)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527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463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1285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612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437±345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31±24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3349982"/>
                  </a:ext>
                </a:extLst>
              </a:tr>
              <a:tr h="276356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Εντερόκοκκοι</a:t>
                      </a:r>
                      <a:r>
                        <a:rPr lang="en-US" sz="1100">
                          <a:effectLst/>
                        </a:rPr>
                        <a:t> (cfu/100mL)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517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417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817</a:t>
                      </a:r>
                      <a:r>
                        <a:rPr lang="en-US" sz="1100">
                          <a:effectLst/>
                        </a:rPr>
                        <a:t>±</a:t>
                      </a:r>
                      <a:r>
                        <a:rPr lang="el-GR" sz="1100">
                          <a:effectLst/>
                        </a:rPr>
                        <a:t>168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54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1420±895</a:t>
                      </a:r>
                      <a:endParaRPr lang="el-G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993131"/>
                  </a:ext>
                </a:extLst>
              </a:tr>
            </a:tbl>
          </a:graphicData>
        </a:graphic>
      </p:graphicFrame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818E330-D3AA-4D68-8AD7-FBE468E20DB9}"/>
              </a:ext>
            </a:extLst>
          </p:cNvPr>
          <p:cNvSpPr/>
          <p:nvPr/>
        </p:nvSpPr>
        <p:spPr>
          <a:xfrm>
            <a:off x="677335" y="5886297"/>
            <a:ext cx="8596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b="1" dirty="0"/>
              <a:t>Πίνακας 1. Αποτελέσματα αναλύσεων (μέσοι όροι και τυπική απόκλιση) στον Χείμαρρο </a:t>
            </a:r>
            <a:r>
              <a:rPr lang="el-GR" sz="1000" b="1" dirty="0" err="1"/>
              <a:t>Καρτερό</a:t>
            </a:r>
            <a:r>
              <a:rPr lang="el-GR" sz="1000" b="1" dirty="0"/>
              <a:t> </a:t>
            </a:r>
            <a:r>
              <a:rPr lang="el-GR" sz="1000" b="1" dirty="0" err="1"/>
              <a:t>ανάντη</a:t>
            </a:r>
            <a:r>
              <a:rPr lang="el-GR" sz="1000" b="1" dirty="0"/>
              <a:t> και </a:t>
            </a:r>
            <a:r>
              <a:rPr lang="el-GR" sz="1000" b="1" dirty="0" err="1"/>
              <a:t>κατάντη</a:t>
            </a:r>
            <a:r>
              <a:rPr lang="el-GR" sz="1000" b="1" dirty="0"/>
              <a:t> της εκροής της ΕΕΛ (για το έτος 2015) και στην εκροή της ΕΕΛ (για το έτος 2015 και συγκεντρωτικά των ετών 2009-2014)</a:t>
            </a:r>
          </a:p>
        </p:txBody>
      </p:sp>
    </p:spTree>
    <p:extLst>
      <p:ext uri="{BB962C8B-B14F-4D97-AF65-F5344CB8AC3E}">
        <p14:creationId xmlns:p14="http://schemas.microsoft.com/office/powerpoint/2010/main" val="120421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1D99BC-082D-4A3D-8CBF-FBC2DDFF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296B27-AB5D-47D1-AD96-C7DAE0C7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211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 βαθμός επεξεργασίας, για τις χημικές και βιοχημικές παραμέτρους, τόσο για τα έτη 2009-2014 όσο και για το έτος 2015 είναι ικανοποιητικός αφού όλες οι συγκεντρώσεις στην έξοδο της ΕΕΛ είναι εντός των ορίων απόρριψης. </a:t>
            </a:r>
          </a:p>
          <a:p>
            <a:pPr marL="0" indent="0">
              <a:buNone/>
            </a:pPr>
            <a:r>
              <a:rPr lang="el-GR" sz="2400" dirty="0"/>
              <a:t>Αντίθετα το σύστημα απολύμανσης της μονάδας δεν επιτυγχάνει τα όρια των μικροβιολογικών δεικτών που τέθηκαν κατά τον χαρακτηρισμό του αποδέκτη (FC&lt;=5 </a:t>
            </a:r>
            <a:r>
              <a:rPr lang="el-GR" sz="2400" dirty="0" err="1"/>
              <a:t>cfu</a:t>
            </a:r>
            <a:r>
              <a:rPr lang="el-GR" sz="2400" dirty="0"/>
              <a:t>/100mL (για το 80% των δειγμάτων) και TC&lt;=2 </a:t>
            </a:r>
            <a:r>
              <a:rPr lang="el-GR" sz="2400" dirty="0" err="1"/>
              <a:t>cfu</a:t>
            </a:r>
            <a:r>
              <a:rPr lang="el-GR" sz="2400" dirty="0"/>
              <a:t>/100mL (για το 90% των δειγμάτων).</a:t>
            </a:r>
          </a:p>
        </p:txBody>
      </p:sp>
    </p:spTree>
    <p:extLst>
      <p:ext uri="{BB962C8B-B14F-4D97-AF65-F5344CB8AC3E}">
        <p14:creationId xmlns:p14="http://schemas.microsoft.com/office/powerpoint/2010/main" val="295224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35252-FA66-41E8-9DD8-7E3CCDD0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 (1)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BF570F-27E4-4F9C-B063-9A61AE6D6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 ποιότητα των νερών του ποταμού  χαρακτηρίζεται ως μέτρια, τόσο σύμφωνα µε τα κριτήρια της Οδηγίας 2000/60, όσο και του δείκτη (W.Q.I). </a:t>
            </a:r>
          </a:p>
          <a:p>
            <a:r>
              <a:rPr lang="el-GR" sz="2400" dirty="0"/>
              <a:t>Η θαλάσσια περιοχή όπου εκβάλει ο χείμαρρος πληροί τις απαιτήσεις της Οδηγίας  2006/7/ΕΚ χωρίς ωστόσο να διαθέτει γαλάζια σημαία. </a:t>
            </a:r>
          </a:p>
          <a:p>
            <a:r>
              <a:rPr lang="el-GR" sz="2400" dirty="0"/>
              <a:t>Είναι εμφανές ότι ο αποδέκτης επιβαρύνθηκε μικροβιολογικά λόγω της απόρριψης της εκροής της ΕΕΛ το έτος 2015.</a:t>
            </a:r>
          </a:p>
        </p:txBody>
      </p:sp>
    </p:spTree>
    <p:extLst>
      <p:ext uri="{BB962C8B-B14F-4D97-AF65-F5344CB8AC3E}">
        <p14:creationId xmlns:p14="http://schemas.microsoft.com/office/powerpoint/2010/main" val="355742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0C129E-06F3-447C-B462-4635751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A0AB81-3837-454B-8DE1-9A0264BCF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10" y="1930400"/>
            <a:ext cx="6955107" cy="3880773"/>
          </a:xfrm>
        </p:spPr>
        <p:txBody>
          <a:bodyPr>
            <a:normAutofit fontScale="92500"/>
          </a:bodyPr>
          <a:lstStyle/>
          <a:p>
            <a:r>
              <a:rPr lang="el-GR" sz="2400" dirty="0"/>
              <a:t>Σε ότι αφορά τα φυσικοχημικά χαρακτηριστικά του αποδέκτη, αυτά δεν επιβαρύνονται ιδιαίτερα από την εκροή της ΕΕΛ, ωστόσο είναι εμφανής η αύξηση της συγκέντρωσης των περισσοτέρων χαρακτηριστικών </a:t>
            </a:r>
            <a:r>
              <a:rPr lang="el-GR" sz="2400" dirty="0" err="1"/>
              <a:t>κατάντη</a:t>
            </a:r>
            <a:r>
              <a:rPr lang="el-GR" sz="2400" dirty="0"/>
              <a:t> της εκβολής της ΕΕΛ. </a:t>
            </a:r>
          </a:p>
          <a:p>
            <a:r>
              <a:rPr lang="el-GR" sz="2400" dirty="0"/>
              <a:t>Επίσης  δεν πληρούνται οι  όροι της απόφασης για την </a:t>
            </a:r>
            <a:r>
              <a:rPr lang="el-GR" sz="2400" dirty="0" err="1"/>
              <a:t>πολυσημειακή</a:t>
            </a:r>
            <a:r>
              <a:rPr lang="el-GR" sz="2400" dirty="0"/>
              <a:t> απόρριψη με αγωγό μήκους 200 μέτρων, καθώς και η προβλεπόμενη περίφραξη, ο καθαρισμός της ανεξέλεγκτης βλάστησης  και η τοποθέτηση  ενημερωτικής πινακίδας στην εκβολή. </a:t>
            </a:r>
          </a:p>
          <a:p>
            <a:endParaRPr lang="el-GR" sz="24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CCA3C8B-AAAF-417C-B434-653B260AF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691" y="534318"/>
            <a:ext cx="3883656" cy="2664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FF99FC8-1E4D-4461-821A-C3465B8DE6A3}"/>
              </a:ext>
            </a:extLst>
          </p:cNvPr>
          <p:cNvSpPr/>
          <p:nvPr/>
        </p:nvSpPr>
        <p:spPr>
          <a:xfrm>
            <a:off x="6804331" y="6407489"/>
            <a:ext cx="5387669" cy="23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5315" algn="ctr">
              <a:lnSpc>
                <a:spcPts val="1100"/>
              </a:lnSpc>
              <a:spcAft>
                <a:spcPts val="0"/>
              </a:spcAft>
            </a:pP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Αγωγός εκροής επεξεργασμένων λυμάτων   ΕΕΛ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Αρχανών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Αστερουσίων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5551F580-117B-42B9-8F9F-0793D927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691" y="3496523"/>
            <a:ext cx="3883656" cy="2688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1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6D5786-550D-427E-AA31-0A288359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 (3)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C4131F-B326-44DB-A786-C724C846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13" y="1291701"/>
            <a:ext cx="9407699" cy="3880773"/>
          </a:xfrm>
        </p:spPr>
        <p:txBody>
          <a:bodyPr>
            <a:noAutofit/>
          </a:bodyPr>
          <a:lstStyle/>
          <a:p>
            <a:r>
              <a:rPr lang="el-GR" sz="2400" dirty="0"/>
              <a:t>Περαιτέρω φόρτιση του αποδέκτη δεν μπορεί να πραγματοποιηθεί χωρίς προηγούμενη συμμόρφωση  στις νομοθετικές απαιτήσεις, ενώ  απαιτείται και η επισταμένη μελέτη των φυσικοχημικών παραμέτρων του υδατικού αποδέκτη, καθώς κάποιες από αυτές εμφανίζουν σχετικά αυξημένες τιμές (π.χ. COD).</a:t>
            </a:r>
          </a:p>
          <a:p>
            <a:r>
              <a:rPr lang="el-GR" sz="2400" dirty="0"/>
              <a:t>Τέλος αναδεικνύεται η ανάγκη πρόβλεψης επαναχρησιμοποίησης των επεξεργασμένων λυμάτων της Ε.Ε.Λ. για γεωργική χρήση. Σε αυτή την περίπτωση, είναι απαραίτητο να ενημερωθούν και να ευαισθητοποιηθούν οι κάτοικοι της περιοχής. Η επαναχρησιμοποίηση νερού αναμένεται να συνεισφέρει θετικά σε μια περιοχή που παρουσιάζει συχνά φαινόμενα λειψυδρίας και έχει ιδιαίτερα αυξημένες αρδευτικές ανάγκες κατά τους θερινούς μήνες.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2017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A34E9C12-3707-415D-85D0-CAC8D2A8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75" y="1339070"/>
            <a:ext cx="4382938" cy="544497"/>
          </a:xfrm>
        </p:spPr>
        <p:txBody>
          <a:bodyPr>
            <a:noAutofit/>
          </a:bodyPr>
          <a:lstStyle/>
          <a:p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 ευχαριστώ 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807A84A6-D12E-4C2E-95B2-837EF909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999" y="-9076"/>
            <a:ext cx="4008002" cy="3246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5B65BD7-C5E0-46F4-ABCD-04C533F7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967623" cy="3231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2A138FF-9A6A-4675-B181-CE007143D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31712"/>
            <a:ext cx="3967623" cy="3626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997F69B-2E86-413F-98CF-5646D5793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999" y="3231713"/>
            <a:ext cx="4011184" cy="362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C467D75-63D1-431A-AA53-60F73BFB9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225" y="2393917"/>
            <a:ext cx="4103070" cy="275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24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C5CB03-725F-4221-BB93-54F0B475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(1)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A1B8E1-1EBC-4F8A-83A2-42048B25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33" y="1729213"/>
            <a:ext cx="7427615" cy="13816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dirty="0"/>
              <a:t>Ο χείμαρρος </a:t>
            </a:r>
            <a:r>
              <a:rPr lang="el-GR" sz="2400" dirty="0" err="1"/>
              <a:t>Καρτερός</a:t>
            </a:r>
            <a:r>
              <a:rPr lang="el-GR" sz="2400" dirty="0"/>
              <a:t> βρίσκεται στην Περιφερειακή Ενότητα Ηρακλείου Κρήτης και εκβάλει στον ομώνυμο κόλπο, 8 </a:t>
            </a:r>
            <a:r>
              <a:rPr lang="el-GR" sz="2400" dirty="0" err="1"/>
              <a:t>χλμ</a:t>
            </a:r>
            <a:r>
              <a:rPr lang="el-GR" sz="2400" dirty="0"/>
              <a:t> ανατολικά της πόλης του Ηρακλείου σε  μικρές  ελώδεις εκτάσεις και ζώνες </a:t>
            </a:r>
            <a:r>
              <a:rPr lang="el-GR" sz="2400" dirty="0" err="1"/>
              <a:t>αμμοθινών</a:t>
            </a:r>
            <a:r>
              <a:rPr lang="el-GR" sz="2400" dirty="0"/>
              <a:t>, προσελκύοντας πολλά μεταναστευτικά πουλιά και πτηνά της τοπικής </a:t>
            </a:r>
            <a:r>
              <a:rPr lang="el-GR" sz="2400" dirty="0" err="1"/>
              <a:t>ορνιθοπανίδας</a:t>
            </a:r>
            <a:r>
              <a:rPr lang="el-GR" sz="2400" dirty="0"/>
              <a:t>.</a:t>
            </a:r>
          </a:p>
          <a:p>
            <a:pPr marL="0" indent="0" algn="ctr">
              <a:buNone/>
            </a:pPr>
            <a:r>
              <a:rPr lang="el-GR" sz="2400" dirty="0"/>
              <a:t>Κυλάει μέσα από το </a:t>
            </a:r>
            <a:r>
              <a:rPr lang="el-GR" sz="2400" dirty="0" err="1"/>
              <a:t>Αστρακιανό</a:t>
            </a:r>
            <a:r>
              <a:rPr lang="el-GR" sz="2400" dirty="0"/>
              <a:t> φαράγγι, από τα μεγαλύτερα της περιοχής, με συνολικό μήκος διαδρομής περί τα 12,5 χλμ.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E26D577-9BD3-432F-8722-F0CA281C6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13062" r="12874" b="13333"/>
          <a:stretch/>
        </p:blipFill>
        <p:spPr>
          <a:xfrm>
            <a:off x="8104949" y="822663"/>
            <a:ext cx="3808148" cy="56136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5094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5F7763-3CC3-47A6-B2B9-425B85AB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(2)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75A8FD8-F02E-40D6-892A-A20620F64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2" t="57982" r="29898" b="24074"/>
          <a:stretch/>
        </p:blipFill>
        <p:spPr>
          <a:xfrm>
            <a:off x="366345" y="3256385"/>
            <a:ext cx="9218646" cy="262190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AD7D1D8-D145-4DD4-943D-19407C266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37" t="21954" r="45127" b="59255"/>
          <a:stretch/>
        </p:blipFill>
        <p:spPr>
          <a:xfrm>
            <a:off x="3219061" y="1623525"/>
            <a:ext cx="2808514" cy="12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5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30EDAD-F51D-4151-AA03-8C1AAFD8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(3)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ADA27B-0FF1-473E-8459-88B0F7A0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80" y="1425578"/>
            <a:ext cx="5938112" cy="5826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Ε.Ε.Λ Δημοτικής Ενότητας Πεζών </a:t>
            </a:r>
          </a:p>
          <a:p>
            <a:pPr marL="0" indent="0" algn="ctr">
              <a:buNone/>
            </a:pPr>
            <a:r>
              <a:rPr lang="el-G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Δήμου ΑΡΧΑΝΩΝ ΑΣΤΕΡΟΥΣΙΩΝ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BE7E24D-0512-4F09-A00F-F929C04C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62" y="2243588"/>
            <a:ext cx="4304606" cy="3316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6CDF36B-6E12-48B6-A822-1CECABD5C831}"/>
              </a:ext>
            </a:extLst>
          </p:cNvPr>
          <p:cNvSpPr/>
          <p:nvPr/>
        </p:nvSpPr>
        <p:spPr>
          <a:xfrm>
            <a:off x="519438" y="2668589"/>
            <a:ext cx="71465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Η  Ε.Ε.Λ. κατασκευάστηκε νοτιοδυτικά του οικισμού της Μυρτιάς, σε απόσταση 450 μ από αυτόν,  στο νοτιοδυτικό τομέα της λεκάνης του </a:t>
            </a:r>
            <a:r>
              <a:rPr lang="el-GR" sz="2400" dirty="0" err="1"/>
              <a:t>Καρτερού</a:t>
            </a:r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Χρησιμοποιείται η μέθοδος αερόβιας επεξεργασίας αστικών αποβλήτων τύπου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ενεργού ιλύος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Το σύστημα περιλαμβάνει δεξαμενή αερισμού και δεξαμενή δευτεροβάθμιας καθίζησης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Απολύμανση πριν την τελική διάθεση με έκθεση σε υπεριώδη ακτινοβολία (U.V.)</a:t>
            </a:r>
          </a:p>
        </p:txBody>
      </p:sp>
    </p:spTree>
    <p:extLst>
      <p:ext uri="{BB962C8B-B14F-4D97-AF65-F5344CB8AC3E}">
        <p14:creationId xmlns:p14="http://schemas.microsoft.com/office/powerpoint/2010/main" val="83017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8AAF05-D4C8-4267-9D82-A8CAC8DB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3173"/>
          </a:xfrm>
        </p:spPr>
        <p:txBody>
          <a:bodyPr/>
          <a:lstStyle/>
          <a:p>
            <a:r>
              <a:rPr lang="el-GR" dirty="0"/>
              <a:t>Εισαγωγή (4)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2FAC91-0389-4928-B03E-175EE4262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797" y="3217697"/>
            <a:ext cx="5870219" cy="2038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/>
              <a:t>*Υφιστάμενοι υδατικοί αποδέκτες επεξεργασμένων αστικών λυμάτων  οι εκροές 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 μονάδων επεξεργασίας και διάθεσης </a:t>
            </a:r>
            <a:r>
              <a:rPr lang="el-GR" dirty="0"/>
              <a:t>με τους εξής   τρόπους:</a:t>
            </a:r>
          </a:p>
          <a:p>
            <a:r>
              <a:rPr lang="el-GR" dirty="0"/>
              <a:t>3 σε θαλάσσιο αποδέκτη, </a:t>
            </a:r>
          </a:p>
          <a:p>
            <a:r>
              <a:rPr lang="el-GR" dirty="0"/>
              <a:t>1 για εμπλουτισμό υπόγειων </a:t>
            </a:r>
            <a:r>
              <a:rPr lang="el-GR" dirty="0" err="1"/>
              <a:t>υδροφορέων</a:t>
            </a:r>
            <a:r>
              <a:rPr lang="el-GR" dirty="0"/>
              <a:t> με χρήση γεωτρήσεων  </a:t>
            </a:r>
          </a:p>
          <a:p>
            <a:r>
              <a:rPr lang="el-GR" dirty="0"/>
              <a:t>37 σε    υδατικούς αποδέκτες (ρέματα και πρανή)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6AB53CE-1B6E-45CE-B5B0-539FF45789B1}"/>
              </a:ext>
            </a:extLst>
          </p:cNvPr>
          <p:cNvSpPr/>
          <p:nvPr/>
        </p:nvSpPr>
        <p:spPr>
          <a:xfrm>
            <a:off x="720378" y="1470822"/>
            <a:ext cx="6293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Χαρακτηρισμός αποδέκτη* σύμφωνα με την υπ’ </a:t>
            </a:r>
            <a:r>
              <a:rPr lang="el-GR" sz="2400" dirty="0" err="1"/>
              <a:t>αριθμ</a:t>
            </a:r>
            <a:r>
              <a:rPr lang="el-GR" sz="2400" dirty="0"/>
              <a:t>. 12711/31-10-2011απόφαση του  </a:t>
            </a:r>
            <a:r>
              <a:rPr lang="el-GR" sz="2400" dirty="0" err="1"/>
              <a:t>Αντιπεριφερειάρχη</a:t>
            </a:r>
            <a:r>
              <a:rPr lang="el-GR" sz="2400" dirty="0"/>
              <a:t> Ηρακλείου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4C7D2-59BD-4DE6-8335-0423F3F0E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17" t="19129" r="34566" b="10510"/>
          <a:stretch/>
        </p:blipFill>
        <p:spPr>
          <a:xfrm>
            <a:off x="7448365" y="210591"/>
            <a:ext cx="4509855" cy="6367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046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AA7DAA-354D-4AB6-B42F-0D220304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 dirty="0"/>
              <a:t>Σκοπός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D2F3FF-266A-4841-AD24-CC0D4CA6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10" y="1690703"/>
            <a:ext cx="5323972" cy="17189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Η παρούσα εργασία διερεύνησε  την ποιότητα των υδάτων του χειμάρρου </a:t>
            </a:r>
            <a:r>
              <a:rPr lang="el-GR" sz="2400" dirty="0" err="1"/>
              <a:t>Καρτερού</a:t>
            </a:r>
            <a:r>
              <a:rPr lang="el-GR" sz="2400" dirty="0"/>
              <a:t>, </a:t>
            </a:r>
            <a:r>
              <a:rPr lang="el-GR" sz="2400" dirty="0" err="1"/>
              <a:t>ανάντη</a:t>
            </a:r>
            <a:r>
              <a:rPr lang="el-GR" sz="2400" dirty="0"/>
              <a:t> και </a:t>
            </a:r>
            <a:r>
              <a:rPr lang="el-GR" sz="2400" dirty="0" err="1"/>
              <a:t>κατάντη</a:t>
            </a:r>
            <a:r>
              <a:rPr lang="el-GR" sz="2400" dirty="0"/>
              <a:t> των σημείων εκβολής της εγκατάστασης επεξεργασίας λυμάτων (ΕΕΛ) του Δήμου ΑΡΧΑΝΩΝ - ΑΣΤΕΡΟΥΣΙΩΝ, ώστε να αποφανθεί για την περιβαλλοντική κατάστασή του αποδέκτη και την δυνατότητα να δεχθεί περεταίρω επεξεργασμένες εκροές.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C31D4DF-564C-48C6-8507-DC97C498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64" y="323592"/>
            <a:ext cx="5273675" cy="591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5915E44-252B-43ED-BCE2-851B5164B4A9}"/>
              </a:ext>
            </a:extLst>
          </p:cNvPr>
          <p:cNvSpPr/>
          <p:nvPr/>
        </p:nvSpPr>
        <p:spPr>
          <a:xfrm>
            <a:off x="6226001" y="637331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marR="252730">
              <a:spcBef>
                <a:spcPts val="170"/>
              </a:spcBef>
              <a:spcAft>
                <a:spcPts val="0"/>
              </a:spcAft>
            </a:pPr>
            <a:r>
              <a:rPr lang="el-GR" sz="10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0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000" b="1" spc="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1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χα</a:t>
            </a:r>
            <a:r>
              <a:rPr lang="el-GR" sz="10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000" b="1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ώ</a:t>
            </a:r>
            <a:r>
              <a:rPr lang="el-GR" sz="1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000" b="1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ου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Α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ασ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χά</a:t>
            </a:r>
            <a:r>
              <a:rPr lang="el-GR" sz="1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τη 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1:</a:t>
            </a:r>
            <a:r>
              <a:rPr lang="el-GR" sz="1000" b="1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0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000  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 τ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εν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 δ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άτα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ξ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 τ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</a:t>
            </a:r>
            <a:r>
              <a:rPr lang="el-GR" sz="1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1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αι 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τον α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οδ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</a:t>
            </a:r>
            <a:r>
              <a:rPr lang="el-GR" sz="1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τη τ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ξε</a:t>
            </a:r>
            <a:r>
              <a:rPr lang="el-GR" sz="1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ασ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άτ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1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αι</a:t>
            </a:r>
            <a:r>
              <a:rPr lang="el-GR" sz="1000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τον α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ωγ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 </a:t>
            </a:r>
            <a:r>
              <a:rPr lang="el-GR" sz="1000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l-GR" sz="1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άθ</a:t>
            </a:r>
            <a:r>
              <a:rPr lang="el-GR" sz="1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εσ</a:t>
            </a:r>
            <a:r>
              <a:rPr lang="el-GR" sz="1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1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3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04B829-8751-4E2D-9919-9EC34763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Υλικά και μέθοδος (1)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80F17A-8371-4C15-9D1C-2977AE268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04" y="1459253"/>
            <a:ext cx="9212390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Πραγματοποιήθηκαν </a:t>
            </a:r>
            <a:r>
              <a:rPr lang="el-G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40 δειγματοληψίες νερού </a:t>
            </a:r>
            <a:r>
              <a:rPr lang="el-GR" sz="2400" dirty="0"/>
              <a:t>το έτος 2015, ενώ μελετήθηκαν </a:t>
            </a:r>
            <a:r>
              <a:rPr lang="el-GR" sz="2400" dirty="0">
                <a:solidFill>
                  <a:srgbClr val="0070C0"/>
                </a:solidFill>
              </a:rPr>
              <a:t>26 προϋπάρχουσες αναλύσεις </a:t>
            </a:r>
            <a:r>
              <a:rPr lang="el-GR" sz="2400" dirty="0"/>
              <a:t>(2009-2014), </a:t>
            </a:r>
          </a:p>
          <a:p>
            <a:r>
              <a:rPr lang="el-GR" sz="2400" dirty="0"/>
              <a:t>50 δείγματα ελέγχθηκαν ως προς μικροβιολογικούς δείκτες (ολικά (TC) και περιττωματικά (FC) κολοβακτηρίδια, εντερόκοκκοι), </a:t>
            </a:r>
          </a:p>
          <a:p>
            <a:r>
              <a:rPr lang="el-GR" sz="2400" dirty="0"/>
              <a:t>16 δείγματα ελέγχθηκαν ως προς φυσικοχημικές παραμέτρους (θερμοκρασία, διαλυμένο οξυγόνο (DO), </a:t>
            </a:r>
            <a:r>
              <a:rPr lang="el-GR" sz="2400" dirty="0" err="1"/>
              <a:t>pH</a:t>
            </a:r>
            <a:r>
              <a:rPr lang="el-GR" sz="2400" dirty="0"/>
              <a:t>, TSS, COD, BOD</a:t>
            </a:r>
            <a:r>
              <a:rPr lang="el-GR" sz="2400" baseline="-25000" dirty="0"/>
              <a:t>5</a:t>
            </a:r>
            <a:r>
              <a:rPr lang="el-GR" sz="2400" dirty="0"/>
              <a:t>, ολικό άζωτο (TN), αμμωνιακό άζωτο (Ν-ΝH4+), νιτρικό άζωτο (Ν-ΝΟ3-), ολικό φωσφόρο (TP), λίπη και έλαια (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O&amp;G</a:t>
            </a:r>
            <a:r>
              <a:rPr lang="el-GR" sz="2400" dirty="0"/>
              <a:t>), αγωγιμότητα και  θολερότητα. </a:t>
            </a:r>
          </a:p>
          <a:p>
            <a:pPr marL="0" indent="0">
              <a:buNone/>
            </a:pPr>
            <a:r>
              <a:rPr lang="el-GR" sz="2400" dirty="0"/>
              <a:t>Για το χαρακτηρισμό της ποιότητας του ύδατος χρησιμοποιήθηκε η Οδηγία Πλαίσιο 2000/60 καθώς και ο δείκτης ποιότητας νερού (W.Q.I).</a:t>
            </a:r>
          </a:p>
        </p:txBody>
      </p:sp>
    </p:spTree>
    <p:extLst>
      <p:ext uri="{BB962C8B-B14F-4D97-AF65-F5344CB8AC3E}">
        <p14:creationId xmlns:p14="http://schemas.microsoft.com/office/powerpoint/2010/main" val="22014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5B6B38-F053-4145-8F21-12BD67A0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Υλικά και μέθοδος (2)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893608-0691-4DF1-8245-2E3A5314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5" y="0"/>
            <a:ext cx="5725886" cy="685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4230312-D1D6-4178-94CF-554849E79F83}"/>
              </a:ext>
            </a:extLst>
          </p:cNvPr>
          <p:cNvSpPr/>
          <p:nvPr/>
        </p:nvSpPr>
        <p:spPr>
          <a:xfrm>
            <a:off x="523725" y="1721111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/>
              <a:t>Τα δείγματα ελήφθησαν από :</a:t>
            </a:r>
          </a:p>
          <a:p>
            <a:endParaRPr lang="el-GR" sz="2400" dirty="0"/>
          </a:p>
          <a:p>
            <a:r>
              <a:rPr lang="el-GR" sz="2400" dirty="0"/>
              <a:t>1.Την είσοδο της Ε.Ε.Λ.</a:t>
            </a:r>
          </a:p>
          <a:p>
            <a:r>
              <a:rPr lang="el-GR" sz="2400" dirty="0"/>
              <a:t>2.Την έξοδο της Ε.Ε.Λ. (μετά την απολύμανση)</a:t>
            </a:r>
          </a:p>
          <a:p>
            <a:r>
              <a:rPr lang="el-GR" sz="2400" dirty="0"/>
              <a:t>3.Ανάντη της Ε.Ε.Λ. και του αγωγού εκροής (σημείο 1)</a:t>
            </a:r>
            <a:endParaRPr lang="el-GR" dirty="0"/>
          </a:p>
          <a:p>
            <a:r>
              <a:rPr lang="el-GR" sz="2400" dirty="0"/>
              <a:t>4.Κατάντη της Ε.Ε.Λ. (σημείο 2)  </a:t>
            </a:r>
          </a:p>
          <a:p>
            <a:r>
              <a:rPr lang="el-GR" sz="2400" dirty="0"/>
              <a:t>5.Κατάντη της Ε.Ε.Λ. σημείο «Φαράγγι» (ρέμα </a:t>
            </a:r>
            <a:r>
              <a:rPr lang="el-GR" sz="2400" dirty="0" err="1"/>
              <a:t>Καρτερού</a:t>
            </a:r>
            <a:r>
              <a:rPr lang="el-GR" sz="2400" dirty="0"/>
              <a:t> σημείο 3 &amp; </a:t>
            </a:r>
            <a:r>
              <a:rPr lang="el-GR" sz="2400" dirty="0" err="1"/>
              <a:t>Εικ</a:t>
            </a:r>
            <a:r>
              <a:rPr lang="el-GR" sz="2400" dirty="0"/>
              <a:t>. 39)</a:t>
            </a:r>
          </a:p>
          <a:p>
            <a:r>
              <a:rPr lang="el-GR" sz="2400" dirty="0"/>
              <a:t>6.Κατάντη της Ε.Ε.Λ. σημείο «Νερόμυλος» (ρέμα </a:t>
            </a:r>
            <a:r>
              <a:rPr lang="el-GR" sz="2400" dirty="0" err="1"/>
              <a:t>Καρτερού</a:t>
            </a:r>
            <a:r>
              <a:rPr lang="el-GR" sz="2400" dirty="0"/>
              <a:t> (σημείο 4)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3816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F6266F-0C62-4873-A9CE-C27136F2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Υλικά και μέθοδος (3)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161AF2C-D02D-48A8-B0D9-FC6251846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90" y="0"/>
            <a:ext cx="4727511" cy="684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E1182C5-AFCB-4703-8A01-E5BCBB9E677B}"/>
              </a:ext>
            </a:extLst>
          </p:cNvPr>
          <p:cNvSpPr/>
          <p:nvPr/>
        </p:nvSpPr>
        <p:spPr>
          <a:xfrm>
            <a:off x="523725" y="1721111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/>
              <a:t>Δείγματα ελήφθησαν και από την εκβολή και τη θάλασσα από:</a:t>
            </a:r>
          </a:p>
          <a:p>
            <a:r>
              <a:rPr lang="el-GR" sz="2400" dirty="0"/>
              <a:t>1. Εκβολή </a:t>
            </a:r>
            <a:r>
              <a:rPr lang="el-GR" sz="2400" dirty="0" err="1"/>
              <a:t>Καρτερού</a:t>
            </a:r>
            <a:r>
              <a:rPr lang="el-GR" sz="2400" dirty="0"/>
              <a:t> ποταμού (σημείο 1)</a:t>
            </a:r>
          </a:p>
          <a:p>
            <a:r>
              <a:rPr lang="el-GR" sz="2400" dirty="0"/>
              <a:t>2. Εκβολή </a:t>
            </a:r>
            <a:r>
              <a:rPr lang="el-GR" sz="2400" dirty="0" err="1"/>
              <a:t>Καρτερού</a:t>
            </a:r>
            <a:r>
              <a:rPr lang="el-GR" sz="2400" dirty="0"/>
              <a:t> ποταμού (σημείο 2)  </a:t>
            </a:r>
          </a:p>
          <a:p>
            <a:r>
              <a:rPr lang="el-GR" sz="2400" dirty="0"/>
              <a:t>3. Από την  θαλάσσια περιοχή που εκβάλει ο ποταμός </a:t>
            </a:r>
            <a:r>
              <a:rPr lang="el-GR" sz="2400" dirty="0" err="1"/>
              <a:t>Καρτερός</a:t>
            </a:r>
            <a:r>
              <a:rPr lang="el-GR" sz="2400" dirty="0"/>
              <a:t> (παραλία  </a:t>
            </a:r>
            <a:r>
              <a:rPr lang="el-GR" sz="2400" dirty="0" err="1"/>
              <a:t>Καρτερού</a:t>
            </a:r>
            <a:r>
              <a:rPr lang="el-GR" sz="2400" dirty="0"/>
              <a:t>  σημείο 3)</a:t>
            </a:r>
          </a:p>
          <a:p>
            <a:r>
              <a:rPr lang="el-GR" sz="2400" dirty="0"/>
              <a:t>4. Από την  θαλάσσια περιοχή που εκβάλει ο ποταμός </a:t>
            </a:r>
            <a:r>
              <a:rPr lang="el-GR" sz="2400" dirty="0" err="1"/>
              <a:t>Καρτερός</a:t>
            </a:r>
            <a:r>
              <a:rPr lang="el-GR" sz="2400" dirty="0"/>
              <a:t> (σημείο 4) </a:t>
            </a:r>
          </a:p>
          <a:p>
            <a:endParaRPr lang="el-GR" sz="2400" dirty="0"/>
          </a:p>
          <a:p>
            <a:r>
              <a:rPr lang="el-GR" sz="2400" dirty="0"/>
              <a:t>καθώς και από την ευρύτερη θαλάσσια περιοχή του </a:t>
            </a:r>
            <a:r>
              <a:rPr lang="el-GR" sz="2400" dirty="0" err="1"/>
              <a:t>Καρτερού</a:t>
            </a:r>
            <a:r>
              <a:rPr lang="el-GR" sz="2400" dirty="0"/>
              <a:t> Δήμου Ηρακλείου.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44891652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1193</Words>
  <Application>Microsoft Office PowerPoint</Application>
  <PresentationFormat>Ευρεία οθόνη</PresentationFormat>
  <Paragraphs>140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Όψη</vt:lpstr>
      <vt:lpstr>Παπαδάκης A.1,2,3, Χοχλάκης Δ.1,4, Σανδαλάκης Β.1, Ψαρουλάκη Α.1,4, Γκίκας Π. 3,5  1 Εργαστήριο Μικροβιολογίας και Μικροβιακής Παθογένεσης, Ιατρική Σχολή, Πανεπιστήμιο Κρήτης 2 Τμήμα Περιβαλλοντικής Υγιεινής, Δ/νση Δημόσιας Υγείας Π.Ε. Ηρακλείου Περιφέρειας Κρήτης 3 Σχολή Θετικών Επιστημών και Τεχνολογίας, Ελληνικό Ανοικτό Πανεπιστήμιο 4 Περιφερειακό Εργαστήριο Δημόσιας Υγείας Κρήτης 5 Eργαστήριο Σχεδιασμού Περιβαλλοντικών Εγκαταστάσεων, Σχολή Μηχανικών Περιβάλλοντος,  Πολυτεχνείο Κρήτης</vt:lpstr>
      <vt:lpstr>Εισαγωγή (1)</vt:lpstr>
      <vt:lpstr>Εισαγωγή (2)</vt:lpstr>
      <vt:lpstr>Εισαγωγή (3)</vt:lpstr>
      <vt:lpstr>Εισαγωγή (4)</vt:lpstr>
      <vt:lpstr>Σκοπός</vt:lpstr>
      <vt:lpstr>Υλικά και μέθοδος (1)</vt:lpstr>
      <vt:lpstr>Υλικά και μέθοδος (2)</vt:lpstr>
      <vt:lpstr>Υλικά και μέθοδος (3)</vt:lpstr>
      <vt:lpstr>Αποτελέσματα (1)</vt:lpstr>
      <vt:lpstr>Αποτελέσματα (2)</vt:lpstr>
      <vt:lpstr>Συμπεράσματα (1)</vt:lpstr>
      <vt:lpstr>Συμπεράσματα (2)</vt:lpstr>
      <vt:lpstr>Συμπεράσματα (3)</vt:lpstr>
      <vt:lpstr>Σας ευχαριστώ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Παπαδάκης A.1,2,3, Χοχλάκης Δ.1,4, Σανδαλάκης Β.1, Ψαρουλάκη Α.1,4, Γκίκας Π. 3,5 1 Εργαστήριο Μικροβιολογίας και Μικροβιακής Παθογένεσης, Ιατρική Σχολή, Πανεπιστήμιο Κρήτης 2 Δ/νση Δημόσιας Υγείας Π.Ε. Ηρακλείου Περιφέρειας Κρήτης 3 Σχολή Θετικών Επιστημών και Τεχνολογίας, Ελληνικό Ανοικτό Πανεπιστήμιο 4 Περιφερειακό Εργαστήριο Δημόσιας Υγείας Κρήτης 5 Eργαστήριο Σχεδιασμού Περιβαλλοντικών Εγκαταστάσεων, Σχολή Μηχανικών Περιβάλλοντος, Πολυτεχνείο Κρήτης </dc:title>
  <dc:creator>Αντώνης Παπαδάκης</dc:creator>
  <cp:lastModifiedBy>Αντώνης Παπαδάκης</cp:lastModifiedBy>
  <cp:revision>30</cp:revision>
  <dcterms:created xsi:type="dcterms:W3CDTF">2017-09-09T12:36:03Z</dcterms:created>
  <dcterms:modified xsi:type="dcterms:W3CDTF">2017-09-09T18:27:19Z</dcterms:modified>
</cp:coreProperties>
</file>