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1" r:id="rId4"/>
    <p:sldId id="263" r:id="rId5"/>
    <p:sldId id="352" r:id="rId6"/>
    <p:sldId id="353" r:id="rId7"/>
    <p:sldId id="265" r:id="rId8"/>
    <p:sldId id="267" r:id="rId9"/>
    <p:sldId id="269" r:id="rId10"/>
    <p:sldId id="271" r:id="rId11"/>
    <p:sldId id="323" r:id="rId12"/>
    <p:sldId id="324" r:id="rId13"/>
    <p:sldId id="330" r:id="rId14"/>
    <p:sldId id="331" r:id="rId15"/>
    <p:sldId id="325" r:id="rId16"/>
    <p:sldId id="329" r:id="rId17"/>
    <p:sldId id="339" r:id="rId18"/>
    <p:sldId id="333" r:id="rId19"/>
    <p:sldId id="337" r:id="rId20"/>
    <p:sldId id="342" r:id="rId21"/>
    <p:sldId id="344" r:id="rId22"/>
    <p:sldId id="338" r:id="rId23"/>
    <p:sldId id="340" r:id="rId24"/>
    <p:sldId id="341" r:id="rId25"/>
    <p:sldId id="358" r:id="rId26"/>
    <p:sldId id="359" r:id="rId27"/>
    <p:sldId id="362" r:id="rId28"/>
    <p:sldId id="363" r:id="rId29"/>
    <p:sldId id="354" r:id="rId30"/>
    <p:sldId id="355" r:id="rId31"/>
    <p:sldId id="356" r:id="rId32"/>
    <p:sldId id="357" r:id="rId33"/>
    <p:sldId id="350" r:id="rId34"/>
    <p:sldId id="35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D40"/>
    <a:srgbClr val="CC9900"/>
    <a:srgbClr val="FEF2E8"/>
    <a:srgbClr val="FF9900"/>
    <a:srgbClr val="D09622"/>
    <a:srgbClr val="D0FAFE"/>
    <a:srgbClr val="FF9E1D"/>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Σκούρο στυλ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Σκούρο στυλ 1 - Έμφαση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Σκούρο στυλ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1051" autoAdjust="0"/>
  </p:normalViewPr>
  <p:slideViewPr>
    <p:cSldViewPr>
      <p:cViewPr>
        <p:scale>
          <a:sx n="109" d="100"/>
          <a:sy n="109" d="100"/>
        </p:scale>
        <p:origin x="-1590" y="192"/>
      </p:cViewPr>
      <p:guideLst>
        <p:guide orient="horz" pos="2160"/>
        <p:guide pos="2880"/>
      </p:guideLst>
    </p:cSldViewPr>
  </p:slideViewPr>
  <p:outlineViewPr>
    <p:cViewPr>
      <p:scale>
        <a:sx n="33" d="100"/>
        <a:sy n="33" d="100"/>
      </p:scale>
      <p:origin x="0" y="18787"/>
    </p:cViewPr>
  </p:outlin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7A877-146E-4F3F-BCB9-FB6065662050}" type="doc">
      <dgm:prSet loTypeId="urn:microsoft.com/office/officeart/2005/8/layout/pyramid2" loCatId="list" qsTypeId="urn:microsoft.com/office/officeart/2005/8/quickstyle/simple1" qsCatId="simple" csTypeId="urn:microsoft.com/office/officeart/2005/8/colors/accent1_2" csCatId="accent1" phldr="1"/>
      <dgm:spPr/>
    </dgm:pt>
    <dgm:pt modelId="{A8130FA0-4534-4B42-B6E6-6546E790AD80}">
      <dgm:prSet phldrT="[Κείμενο]" custT="1"/>
      <dgm:spPr/>
      <dgm:t>
        <a:bodyPr/>
        <a:lstStyle/>
        <a:p>
          <a:pPr>
            <a:lnSpc>
              <a:spcPct val="150000"/>
            </a:lnSpc>
          </a:pPr>
          <a:r>
            <a:rPr lang="el-GR" sz="1200" b="1" dirty="0" smtClean="0">
              <a:latin typeface="Bookman Old Style" pitchFamily="18" charset="0"/>
            </a:rPr>
            <a:t>«ΤΙΣ ΠΤΑΙΕΙ» ΓΙΑ ΤΗΝ ΑΥΞΗΣΗ ΤΗΣ ΕΛΛΗΝΙΚΗΣ ΠΕΡΙΒΑΛΛΟΝΤΙΚΗΣ ΠΑΡΑΒΑΤΙΚΟΤΗΤΑΣ ΤΑ ΤΕΛΕΥΤΑΙΑ ΕΤΗ;</a:t>
          </a:r>
          <a:endParaRPr lang="el-GR" sz="1200" b="1" dirty="0">
            <a:latin typeface="Bookman Old Style" pitchFamily="18" charset="0"/>
          </a:endParaRPr>
        </a:p>
      </dgm:t>
    </dgm:pt>
    <dgm:pt modelId="{55A2133B-D3F7-477C-9D50-DF9259F30667}" type="parTrans" cxnId="{70EB7B6B-7477-4B2D-BE54-B5788768B6DF}">
      <dgm:prSet/>
      <dgm:spPr/>
      <dgm:t>
        <a:bodyPr/>
        <a:lstStyle/>
        <a:p>
          <a:endParaRPr lang="el-GR"/>
        </a:p>
      </dgm:t>
    </dgm:pt>
    <dgm:pt modelId="{0F098C24-0039-4F7A-A3BB-0201AF8C3F80}" type="sibTrans" cxnId="{70EB7B6B-7477-4B2D-BE54-B5788768B6DF}">
      <dgm:prSet/>
      <dgm:spPr/>
      <dgm:t>
        <a:bodyPr/>
        <a:lstStyle/>
        <a:p>
          <a:endParaRPr lang="el-GR"/>
        </a:p>
      </dgm:t>
    </dgm:pt>
    <dgm:pt modelId="{7EDA61B3-B2EF-40E0-BD7D-A35CF5194004}">
      <dgm:prSet phldrT="[Κείμενο]" custT="1"/>
      <dgm:spPr/>
      <dgm:t>
        <a:bodyPr/>
        <a:lstStyle/>
        <a:p>
          <a:pPr>
            <a:lnSpc>
              <a:spcPct val="150000"/>
            </a:lnSpc>
          </a:pPr>
          <a:r>
            <a:rPr lang="el-GR" sz="1200" b="1" dirty="0" smtClean="0">
              <a:latin typeface="Bookman Old Style" pitchFamily="18" charset="0"/>
            </a:rPr>
            <a:t>ΕΦΟΣΟΝ ΥΠΑΡΧΕΙ ΕΠΑΡΚΕΣ ΝΟΜΟΘΕΤΙΚΟ ΠΕΡΙΒΑΛΛΟΝΤΙΚΟ ΠΛΑΙΣΙΟ ΚΑΙ ΕΦΑΡΜΟΓΗ ΠΡΟΒΛΕΠΟΜΕΝΩΝ ΝΟΜΟΘΕΤΙΚΑ ΠΕΡΙΒΑΛΛΟΝΤΙΚΩΝ ΚΥΡΩΣΕΩΝ ΣΕ ΠΕΡΙΒΑΛΛΟΝΤΙΚΟΥΣ ΠΑΡΑΒΑΤΕΣ, ΓΙΑΤΙ ΑΠΟΤΥΓΧΑΝΕΙ;</a:t>
          </a:r>
          <a:endParaRPr lang="el-GR" sz="1200" b="1" dirty="0">
            <a:latin typeface="Bookman Old Style" pitchFamily="18" charset="0"/>
          </a:endParaRPr>
        </a:p>
      </dgm:t>
    </dgm:pt>
    <dgm:pt modelId="{C230344D-8A43-446B-9BDF-9364962B90AE}" type="parTrans" cxnId="{D3C675BD-DF17-4E57-8FF1-AEFA936002F8}">
      <dgm:prSet/>
      <dgm:spPr/>
      <dgm:t>
        <a:bodyPr/>
        <a:lstStyle/>
        <a:p>
          <a:endParaRPr lang="el-GR"/>
        </a:p>
      </dgm:t>
    </dgm:pt>
    <dgm:pt modelId="{014144F4-6721-415A-94FA-2BE7E18CA0C0}" type="sibTrans" cxnId="{D3C675BD-DF17-4E57-8FF1-AEFA936002F8}">
      <dgm:prSet/>
      <dgm:spPr/>
      <dgm:t>
        <a:bodyPr/>
        <a:lstStyle/>
        <a:p>
          <a:endParaRPr lang="el-GR"/>
        </a:p>
      </dgm:t>
    </dgm:pt>
    <dgm:pt modelId="{C69C5FEE-7130-491B-BA09-A9E3F1B7A0D3}" type="pres">
      <dgm:prSet presAssocID="{1D27A877-146E-4F3F-BCB9-FB6065662050}" presName="compositeShape" presStyleCnt="0">
        <dgm:presLayoutVars>
          <dgm:dir/>
          <dgm:resizeHandles/>
        </dgm:presLayoutVars>
      </dgm:prSet>
      <dgm:spPr/>
    </dgm:pt>
    <dgm:pt modelId="{FD313842-753D-45E0-9ED9-27E4094FF44B}" type="pres">
      <dgm:prSet presAssocID="{1D27A877-146E-4F3F-BCB9-FB6065662050}" presName="pyramid" presStyleLbl="node1" presStyleIdx="0" presStyleCnt="1"/>
      <dgm:spPr/>
    </dgm:pt>
    <dgm:pt modelId="{DF3A5ABB-C901-4B42-8F66-CB3C654BDF51}" type="pres">
      <dgm:prSet presAssocID="{1D27A877-146E-4F3F-BCB9-FB6065662050}" presName="theList" presStyleCnt="0"/>
      <dgm:spPr/>
    </dgm:pt>
    <dgm:pt modelId="{EA9A44BE-5DCB-493E-8E7D-9FEE3201AAEA}" type="pres">
      <dgm:prSet presAssocID="{A8130FA0-4534-4B42-B6E6-6546E790AD80}" presName="aNode" presStyleLbl="fgAcc1" presStyleIdx="0" presStyleCnt="2" custScaleX="184051" custScaleY="190118" custLinFactY="-239" custLinFactNeighborX="4448" custLinFactNeighborY="-100000">
        <dgm:presLayoutVars>
          <dgm:bulletEnabled val="1"/>
        </dgm:presLayoutVars>
      </dgm:prSet>
      <dgm:spPr/>
      <dgm:t>
        <a:bodyPr/>
        <a:lstStyle/>
        <a:p>
          <a:endParaRPr lang="el-GR"/>
        </a:p>
      </dgm:t>
    </dgm:pt>
    <dgm:pt modelId="{4A4AE536-0995-4D7E-A640-47170E62C956}" type="pres">
      <dgm:prSet presAssocID="{A8130FA0-4534-4B42-B6E6-6546E790AD80}" presName="aSpace" presStyleCnt="0"/>
      <dgm:spPr/>
    </dgm:pt>
    <dgm:pt modelId="{A4A45F9D-3317-496B-A166-B1E86D58D0D1}" type="pres">
      <dgm:prSet presAssocID="{7EDA61B3-B2EF-40E0-BD7D-A35CF5194004}" presName="aNode" presStyleLbl="fgAcc1" presStyleIdx="1" presStyleCnt="2" custScaleX="184855" custScaleY="214403" custLinFactY="52696" custLinFactNeighborX="4850" custLinFactNeighborY="100000">
        <dgm:presLayoutVars>
          <dgm:bulletEnabled val="1"/>
        </dgm:presLayoutVars>
      </dgm:prSet>
      <dgm:spPr/>
      <dgm:t>
        <a:bodyPr/>
        <a:lstStyle/>
        <a:p>
          <a:endParaRPr lang="el-GR"/>
        </a:p>
      </dgm:t>
    </dgm:pt>
    <dgm:pt modelId="{836A3D11-25AF-49CF-B601-41F6D9D3E098}" type="pres">
      <dgm:prSet presAssocID="{7EDA61B3-B2EF-40E0-BD7D-A35CF5194004}" presName="aSpace" presStyleCnt="0"/>
      <dgm:spPr/>
    </dgm:pt>
  </dgm:ptLst>
  <dgm:cxnLst>
    <dgm:cxn modelId="{4ED940BA-DAFA-454E-8EA5-87B63F6BA946}" type="presOf" srcId="{A8130FA0-4534-4B42-B6E6-6546E790AD80}" destId="{EA9A44BE-5DCB-493E-8E7D-9FEE3201AAEA}" srcOrd="0" destOrd="0" presId="urn:microsoft.com/office/officeart/2005/8/layout/pyramid2"/>
    <dgm:cxn modelId="{D3C675BD-DF17-4E57-8FF1-AEFA936002F8}" srcId="{1D27A877-146E-4F3F-BCB9-FB6065662050}" destId="{7EDA61B3-B2EF-40E0-BD7D-A35CF5194004}" srcOrd="1" destOrd="0" parTransId="{C230344D-8A43-446B-9BDF-9364962B90AE}" sibTransId="{014144F4-6721-415A-94FA-2BE7E18CA0C0}"/>
    <dgm:cxn modelId="{70EB7B6B-7477-4B2D-BE54-B5788768B6DF}" srcId="{1D27A877-146E-4F3F-BCB9-FB6065662050}" destId="{A8130FA0-4534-4B42-B6E6-6546E790AD80}" srcOrd="0" destOrd="0" parTransId="{55A2133B-D3F7-477C-9D50-DF9259F30667}" sibTransId="{0F098C24-0039-4F7A-A3BB-0201AF8C3F80}"/>
    <dgm:cxn modelId="{C2D40EFF-B376-4E28-8F59-3E58269E898D}" type="presOf" srcId="{1D27A877-146E-4F3F-BCB9-FB6065662050}" destId="{C69C5FEE-7130-491B-BA09-A9E3F1B7A0D3}" srcOrd="0" destOrd="0" presId="urn:microsoft.com/office/officeart/2005/8/layout/pyramid2"/>
    <dgm:cxn modelId="{B7EB59C9-1B19-4A42-937B-A140B8F19021}" type="presOf" srcId="{7EDA61B3-B2EF-40E0-BD7D-A35CF5194004}" destId="{A4A45F9D-3317-496B-A166-B1E86D58D0D1}" srcOrd="0" destOrd="0" presId="urn:microsoft.com/office/officeart/2005/8/layout/pyramid2"/>
    <dgm:cxn modelId="{50BE6AC5-36AF-4929-96D2-15257DB16203}" type="presParOf" srcId="{C69C5FEE-7130-491B-BA09-A9E3F1B7A0D3}" destId="{FD313842-753D-45E0-9ED9-27E4094FF44B}" srcOrd="0" destOrd="0" presId="urn:microsoft.com/office/officeart/2005/8/layout/pyramid2"/>
    <dgm:cxn modelId="{4C2C423C-960B-4C10-BF8E-4EABF1C0CDF2}" type="presParOf" srcId="{C69C5FEE-7130-491B-BA09-A9E3F1B7A0D3}" destId="{DF3A5ABB-C901-4B42-8F66-CB3C654BDF51}" srcOrd="1" destOrd="0" presId="urn:microsoft.com/office/officeart/2005/8/layout/pyramid2"/>
    <dgm:cxn modelId="{09AC51F7-7B37-43F8-BEFD-992A1E261496}" type="presParOf" srcId="{DF3A5ABB-C901-4B42-8F66-CB3C654BDF51}" destId="{EA9A44BE-5DCB-493E-8E7D-9FEE3201AAEA}" srcOrd="0" destOrd="0" presId="urn:microsoft.com/office/officeart/2005/8/layout/pyramid2"/>
    <dgm:cxn modelId="{DA16CC09-FA96-469E-BAC8-2858AAE8CA3D}" type="presParOf" srcId="{DF3A5ABB-C901-4B42-8F66-CB3C654BDF51}" destId="{4A4AE536-0995-4D7E-A640-47170E62C956}" srcOrd="1" destOrd="0" presId="urn:microsoft.com/office/officeart/2005/8/layout/pyramid2"/>
    <dgm:cxn modelId="{AB8296C9-D347-40F3-B6DF-C83E7868C021}" type="presParOf" srcId="{DF3A5ABB-C901-4B42-8F66-CB3C654BDF51}" destId="{A4A45F9D-3317-496B-A166-B1E86D58D0D1}" srcOrd="2" destOrd="0" presId="urn:microsoft.com/office/officeart/2005/8/layout/pyramid2"/>
    <dgm:cxn modelId="{622CF876-96DF-42FD-B1EE-1BE6EB813955}" type="presParOf" srcId="{DF3A5ABB-C901-4B42-8F66-CB3C654BDF51}" destId="{836A3D11-25AF-49CF-B601-41F6D9D3E098}"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13842-753D-45E0-9ED9-27E4094FF44B}">
      <dsp:nvSpPr>
        <dsp:cNvPr id="0" name=""/>
        <dsp:cNvSpPr/>
      </dsp:nvSpPr>
      <dsp:spPr>
        <a:xfrm>
          <a:off x="761837" y="0"/>
          <a:ext cx="5344675" cy="534467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A44BE-5DCB-493E-8E7D-9FEE3201AAEA}">
      <dsp:nvSpPr>
        <dsp:cNvPr id="0" name=""/>
        <dsp:cNvSpPr/>
      </dsp:nvSpPr>
      <dsp:spPr>
        <a:xfrm>
          <a:off x="2128718" y="409128"/>
          <a:ext cx="6394003" cy="189133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ct val="35000"/>
            </a:spcAft>
          </a:pPr>
          <a:r>
            <a:rPr lang="el-GR" sz="1200" b="1" kern="1200" dirty="0" smtClean="0">
              <a:latin typeface="Bookman Old Style" pitchFamily="18" charset="0"/>
            </a:rPr>
            <a:t>«ΤΙΣ ΠΤΑΙΕΙ» ΓΙΑ ΤΗΝ ΑΥΞΗΣΗ ΤΗΣ ΕΛΛΗΝΙΚΗΣ ΠΕΡΙΒΑΛΛΟΝΤΙΚΗΣ ΠΑΡΑΒΑΤΙΚΟΤΗΤΑΣ ΤΑ ΤΕΛΕΥΤΑΙΑ ΕΤΗ;</a:t>
          </a:r>
          <a:endParaRPr lang="el-GR" sz="1200" b="1" kern="1200" dirty="0">
            <a:latin typeface="Bookman Old Style" pitchFamily="18" charset="0"/>
          </a:endParaRPr>
        </a:p>
      </dsp:txBody>
      <dsp:txXfrm>
        <a:off x="2221045" y="501455"/>
        <a:ext cx="6209349" cy="1706676"/>
      </dsp:txXfrm>
    </dsp:sp>
    <dsp:sp modelId="{A4A45F9D-3317-496B-A166-B1E86D58D0D1}">
      <dsp:nvSpPr>
        <dsp:cNvPr id="0" name=""/>
        <dsp:cNvSpPr/>
      </dsp:nvSpPr>
      <dsp:spPr>
        <a:xfrm>
          <a:off x="2128718" y="3200124"/>
          <a:ext cx="6421934" cy="21329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ct val="35000"/>
            </a:spcAft>
          </a:pPr>
          <a:r>
            <a:rPr lang="el-GR" sz="1200" b="1" kern="1200" dirty="0" smtClean="0">
              <a:latin typeface="Bookman Old Style" pitchFamily="18" charset="0"/>
            </a:rPr>
            <a:t>ΕΦΟΣΟΝ ΥΠΑΡΧΕΙ ΕΠΑΡΚΕΣ ΝΟΜΟΘΕΤΙΚΟ ΠΕΡΙΒΑΛΛΟΝΤΙΚΟ ΠΛΑΙΣΙΟ ΚΑΙ ΕΦΑΡΜΟΓΗ ΠΡΟΒΛΕΠΟΜΕΝΩΝ ΝΟΜΟΘΕΤΙΚΑ ΠΕΡΙΒΑΛΛΟΝΤΙΚΩΝ ΚΥΡΩΣΕΩΝ ΣΕ ΠΕΡΙΒΑΛΛΟΝΤΙΚΟΥΣ ΠΑΡΑΒΑΤΕΣ, ΓΙΑΤΙ ΑΠΟΤΥΓΧΑΝΕΙ;</a:t>
          </a:r>
          <a:endParaRPr lang="el-GR" sz="1200" b="1" kern="1200" dirty="0">
            <a:latin typeface="Bookman Old Style" pitchFamily="18" charset="0"/>
          </a:endParaRPr>
        </a:p>
      </dsp:txBody>
      <dsp:txXfrm>
        <a:off x="2232839" y="3304245"/>
        <a:ext cx="6213692" cy="19246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C9F17-6500-4173-AAFD-F8062FD8175D}" type="datetimeFigureOut">
              <a:rPr lang="el-GR" smtClean="0"/>
              <a:pPr/>
              <a:t>14/9/2017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64D5E-20AA-48D1-8997-718AD48DB5C3}" type="slidenum">
              <a:rPr lang="el-GR" smtClean="0"/>
              <a:pPr/>
              <a:t>‹#›</a:t>
            </a:fld>
            <a:endParaRPr lang="el-GR"/>
          </a:p>
        </p:txBody>
      </p:sp>
    </p:spTree>
    <p:extLst>
      <p:ext uri="{BB962C8B-B14F-4D97-AF65-F5344CB8AC3E}">
        <p14:creationId xmlns:p14="http://schemas.microsoft.com/office/powerpoint/2010/main" val="119850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15</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16</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17</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19</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20</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22</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23</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24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5</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33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algn="just"/>
            <a:r>
              <a:rPr lang="el-GR" sz="1200" kern="1200" dirty="0" smtClean="0">
                <a:solidFill>
                  <a:schemeClr val="tx1"/>
                </a:solidFill>
                <a:latin typeface="+mn-lt"/>
                <a:ea typeface="+mn-ea"/>
                <a:cs typeface="+mn-cs"/>
              </a:rPr>
              <a:t>ΠΑΡΑΤΗΡΗΣΕΙΣ:</a:t>
            </a:r>
            <a:r>
              <a:rPr lang="el-GR" sz="1200" kern="1200" baseline="0" dirty="0" smtClean="0">
                <a:solidFill>
                  <a:schemeClr val="tx1"/>
                </a:solidFill>
                <a:latin typeface="+mn-lt"/>
                <a:ea typeface="+mn-ea"/>
                <a:cs typeface="+mn-cs"/>
              </a:rPr>
              <a:t> </a:t>
            </a:r>
          </a:p>
          <a:p>
            <a:pPr algn="just"/>
            <a:r>
              <a:rPr lang="el-GR" sz="1200" kern="1200" baseline="0" dirty="0" smtClean="0">
                <a:solidFill>
                  <a:schemeClr val="tx1"/>
                </a:solidFill>
                <a:latin typeface="+mn-lt"/>
                <a:ea typeface="+mn-ea"/>
                <a:cs typeface="+mn-cs"/>
              </a:rPr>
              <a:t>Νόμος 4014/2011.</a:t>
            </a:r>
          </a:p>
          <a:p>
            <a:pPr algn="just"/>
            <a:endParaRPr lang="el-GR" sz="1200" kern="1200" baseline="0" dirty="0" smtClean="0">
              <a:solidFill>
                <a:schemeClr val="tx1"/>
              </a:solidFill>
              <a:latin typeface="+mn-lt"/>
              <a:ea typeface="+mn-ea"/>
              <a:cs typeface="+mn-cs"/>
            </a:endParaRPr>
          </a:p>
          <a:p>
            <a:pPr algn="just"/>
            <a:r>
              <a:rPr lang="el-GR" sz="1200" kern="1200" baseline="0" dirty="0" smtClean="0">
                <a:solidFill>
                  <a:schemeClr val="tx1"/>
                </a:solidFill>
                <a:latin typeface="+mn-lt"/>
                <a:ea typeface="+mn-ea"/>
                <a:cs typeface="+mn-cs"/>
              </a:rPr>
              <a:t>Με το </a:t>
            </a:r>
            <a:r>
              <a:rPr lang="el-GR" sz="1200" kern="1200" dirty="0" smtClean="0">
                <a:solidFill>
                  <a:schemeClr val="tx1"/>
                </a:solidFill>
                <a:latin typeface="+mn-lt"/>
                <a:ea typeface="+mn-ea"/>
                <a:cs typeface="+mn-cs"/>
              </a:rPr>
              <a:t>νέο Προεδρικό Διάταγμα υπ’ αρ. 100/2014 «Οργανισμός Υπουργείου Περιβάλλοντος, Ενέργειας και Κλιματικής Αλλαγής» (ΦΕΚ Α’ 167) στις 28 Οκτωβρίου του 2014, συγκεντρώθηκαν όλες οι Υπηρεσίες Επιθεώρησης του Υπουργείου Περιβάλλοντος και Ενέργειας, σε ένα σώμα, το Σώμα Επιθεώρησης Περιβάλλοντος, Δόμησης, Ενέργειας και Μεταλλείων (Σ.Ε.Π.Δ.Ε.Μ.).</a:t>
            </a:r>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bg2"/>
                </a:solidFill>
                <a:latin typeface="Bookman Old Style" pitchFamily="18" charset="0"/>
              </a:rPr>
              <a:t>Ενημερώνει την Ευρωπαϊκή Επιτροπή σχετικά με την συντελούμενη πρόοδο εφαρμογής  της περιβαλλοντικής νομοθεσίας.</a:t>
            </a:r>
            <a:endParaRPr lang="el-GR" sz="1200" smtClean="0">
              <a:solidFill>
                <a:schemeClr val="bg2"/>
              </a:solidFill>
              <a:latin typeface="Bookman Old Style" pitchFamily="18" charset="0"/>
            </a:endParaRPr>
          </a:p>
          <a:p>
            <a:endParaRPr lang="el-GR"/>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i="1" kern="1200" dirty="0" smtClean="0">
                <a:solidFill>
                  <a:schemeClr val="tx1"/>
                </a:solidFill>
                <a:latin typeface="+mn-lt"/>
                <a:ea typeface="+mn-ea"/>
                <a:cs typeface="+mn-cs"/>
              </a:rPr>
              <a:t>Πηγή: Υ.ΠΕ.ΧΩ.ΔΕ, Ε.Υ.Ε.Π 2006</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12</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0C264D5E-20AA-48D1-8997-718AD48DB5C3}"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7" y="4345232"/>
            <a:ext cx="8246071" cy="859205"/>
          </a:xfrm>
          <a:effectLst>
            <a:outerShdw blurRad="50800" dist="38100" dir="2700000" algn="tl" rotWithShape="0">
              <a:prstClr val="black">
                <a:alpha val="40000"/>
              </a:prstClr>
            </a:outerShdw>
          </a:effectLst>
        </p:spPr>
        <p:txBody>
          <a:bodyPr>
            <a:normAutofit/>
          </a:bodyPr>
          <a:lstStyle>
            <a:lvl1pPr algn="ctr">
              <a:defRPr sz="3600">
                <a:solidFill>
                  <a:srgbClr val="00B0F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7" y="5261462"/>
            <a:ext cx="8246071" cy="458115"/>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6"/>
            <a:ext cx="8229600" cy="458115"/>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5" y="374902"/>
            <a:ext cx="6558080" cy="763525"/>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2"/>
            <a:ext cx="6558080"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6"/>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1"/>
            <a:ext cx="8229600" cy="532180"/>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7" y="1882907"/>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7"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3" y="1882907"/>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3"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9/14/2017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9.gif"/><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0605" y="4956050"/>
            <a:ext cx="6400800" cy="680312"/>
          </a:xfrm>
        </p:spPr>
        <p:txBody>
          <a:bodyPr>
            <a:noAutofit/>
          </a:bodyPr>
          <a:lstStyle/>
          <a:p>
            <a:pPr algn="just"/>
            <a:r>
              <a:rPr lang="el-GR" sz="2000" dirty="0" smtClean="0">
                <a:latin typeface="Gabriola" pitchFamily="82" charset="0"/>
              </a:rPr>
              <a:t>                         ΑΙΚΑΤΕΡΙΝΗ Γ. ΝΑΣΗ</a:t>
            </a:r>
            <a:r>
              <a:rPr lang="en-US" sz="2000" dirty="0" smtClean="0">
                <a:latin typeface="Gabriola" pitchFamily="82" charset="0"/>
              </a:rPr>
              <a:t> &amp; </a:t>
            </a:r>
            <a:r>
              <a:rPr lang="el-GR" sz="2000" dirty="0" smtClean="0">
                <a:latin typeface="Gabriola" pitchFamily="82" charset="0"/>
              </a:rPr>
              <a:t> ΑΝΝΑ Ν. ΚΑΓΙΑΜΠΑΚΗ </a:t>
            </a:r>
            <a:endParaRPr lang="en-US" sz="2000" dirty="0">
              <a:latin typeface="Gabriola" pitchFamily="82" charset="0"/>
            </a:endParaRPr>
          </a:p>
        </p:txBody>
      </p:sp>
      <p:sp>
        <p:nvSpPr>
          <p:cNvPr id="4" name="3 - Τίτλος"/>
          <p:cNvSpPr>
            <a:spLocks noGrp="1"/>
          </p:cNvSpPr>
          <p:nvPr>
            <p:ph type="ctrTitle"/>
          </p:nvPr>
        </p:nvSpPr>
        <p:spPr>
          <a:xfrm>
            <a:off x="304800" y="685801"/>
            <a:ext cx="8704185" cy="3659430"/>
          </a:xfrm>
        </p:spPr>
        <p:txBody>
          <a:bodyPr>
            <a:normAutofit fontScale="90000"/>
          </a:bodyPr>
          <a:lstStyle/>
          <a:p>
            <a:r>
              <a:rPr lang="el-GR" b="1" dirty="0" smtClean="0">
                <a:solidFill>
                  <a:schemeClr val="accent1">
                    <a:lumMod val="40000"/>
                    <a:lumOff val="60000"/>
                  </a:schemeClr>
                </a:solidFill>
                <a:latin typeface="Gabriola" pitchFamily="82" charset="0"/>
              </a:rPr>
              <a:t>  </a:t>
            </a:r>
            <a:br>
              <a:rPr lang="el-GR" b="1" dirty="0" smtClean="0">
                <a:solidFill>
                  <a:schemeClr val="accent1">
                    <a:lumMod val="40000"/>
                    <a:lumOff val="60000"/>
                  </a:schemeClr>
                </a:solidFill>
                <a:latin typeface="Gabriola" pitchFamily="82" charset="0"/>
              </a:rPr>
            </a:br>
            <a:r>
              <a:rPr lang="el-GR" b="1" dirty="0" smtClean="0">
                <a:solidFill>
                  <a:schemeClr val="accent1">
                    <a:lumMod val="40000"/>
                    <a:lumOff val="60000"/>
                  </a:schemeClr>
                </a:solidFill>
                <a:latin typeface="Gabriola" pitchFamily="82" charset="0"/>
              </a:rPr>
              <a:t/>
            </a:r>
            <a:br>
              <a:rPr lang="el-GR" b="1" dirty="0" smtClean="0">
                <a:solidFill>
                  <a:schemeClr val="accent1">
                    <a:lumMod val="40000"/>
                    <a:lumOff val="60000"/>
                  </a:schemeClr>
                </a:solidFill>
                <a:latin typeface="Gabriola" pitchFamily="82" charset="0"/>
              </a:rPr>
            </a:br>
            <a:r>
              <a:rPr lang="el-GR" sz="4000" b="1" dirty="0" smtClean="0">
                <a:solidFill>
                  <a:schemeClr val="accent1">
                    <a:lumMod val="40000"/>
                    <a:lumOff val="60000"/>
                  </a:schemeClr>
                </a:solidFill>
                <a:latin typeface="Gabriola" pitchFamily="82" charset="0"/>
              </a:rPr>
              <a:t/>
            </a:r>
            <a:br>
              <a:rPr lang="el-GR" sz="4000" b="1" dirty="0" smtClean="0">
                <a:solidFill>
                  <a:schemeClr val="accent1">
                    <a:lumMod val="40000"/>
                    <a:lumOff val="60000"/>
                  </a:schemeClr>
                </a:solidFill>
                <a:latin typeface="Gabriola" pitchFamily="82" charset="0"/>
              </a:rPr>
            </a:br>
            <a:r>
              <a:rPr lang="el-GR" sz="4000" b="1" u="sng" dirty="0" smtClean="0">
                <a:solidFill>
                  <a:schemeClr val="accent1">
                    <a:lumMod val="40000"/>
                    <a:lumOff val="60000"/>
                  </a:schemeClr>
                </a:solidFill>
                <a:latin typeface="Gabriola" pitchFamily="82" charset="0"/>
              </a:rPr>
              <a:t>ΣΥΓΧΡΟΝΗ  ΠΕΡΙΒΑΛΛΟΝΤΙΚΗ  ΠΑΡΑΒΑΤΙΚΟΤΗΤΑ  </a:t>
            </a:r>
            <a:br>
              <a:rPr lang="el-GR" sz="4000" b="1" u="sng" dirty="0" smtClean="0">
                <a:solidFill>
                  <a:schemeClr val="accent1">
                    <a:lumMod val="40000"/>
                    <a:lumOff val="60000"/>
                  </a:schemeClr>
                </a:solidFill>
                <a:latin typeface="Gabriola" pitchFamily="82" charset="0"/>
              </a:rPr>
            </a:br>
            <a:r>
              <a:rPr lang="el-GR" sz="4000" b="1" u="sng" dirty="0" smtClean="0">
                <a:solidFill>
                  <a:schemeClr val="accent1">
                    <a:lumMod val="40000"/>
                    <a:lumOff val="60000"/>
                  </a:schemeClr>
                </a:solidFill>
                <a:latin typeface="Gabriola" pitchFamily="82" charset="0"/>
              </a:rPr>
              <a:t>ΣΤΗΝ  ΕΛΛΑΔΑ:  </a:t>
            </a:r>
            <a:br>
              <a:rPr lang="el-GR" sz="4000" b="1" u="sng" dirty="0" smtClean="0">
                <a:solidFill>
                  <a:schemeClr val="accent1">
                    <a:lumMod val="40000"/>
                    <a:lumOff val="60000"/>
                  </a:schemeClr>
                </a:solidFill>
                <a:latin typeface="Gabriola" pitchFamily="82" charset="0"/>
              </a:rPr>
            </a:br>
            <a:r>
              <a:rPr lang="en-US" sz="4000" b="1" u="sng" dirty="0" smtClean="0">
                <a:solidFill>
                  <a:schemeClr val="accent1">
                    <a:lumMod val="40000"/>
                    <a:lumOff val="60000"/>
                  </a:schemeClr>
                </a:solidFill>
                <a:latin typeface="Gabriola" pitchFamily="82" charset="0"/>
              </a:rPr>
              <a:t/>
            </a:r>
            <a:br>
              <a:rPr lang="en-US" sz="4000" b="1" u="sng" dirty="0" smtClean="0">
                <a:solidFill>
                  <a:schemeClr val="accent1">
                    <a:lumMod val="40000"/>
                    <a:lumOff val="60000"/>
                  </a:schemeClr>
                </a:solidFill>
                <a:latin typeface="Gabriola" pitchFamily="82" charset="0"/>
              </a:rPr>
            </a:br>
            <a:r>
              <a:rPr lang="el-GR" sz="4000" b="1" dirty="0" smtClean="0">
                <a:solidFill>
                  <a:schemeClr val="accent1">
                    <a:lumMod val="40000"/>
                    <a:lumOff val="60000"/>
                  </a:schemeClr>
                </a:solidFill>
                <a:latin typeface="Gabriola" pitchFamily="82" charset="0"/>
              </a:rPr>
              <a:t>Διερεύνηση, αντιμετώπιση και επιβολή διοικητικών και ποινικών κυρώσεων.</a:t>
            </a:r>
            <a:r>
              <a:rPr lang="el-GR" b="1" dirty="0" smtClean="0">
                <a:solidFill>
                  <a:schemeClr val="accent1">
                    <a:lumMod val="40000"/>
                    <a:lumOff val="60000"/>
                  </a:schemeClr>
                </a:solidFill>
                <a:latin typeface="Gabriola" pitchFamily="82" charset="0"/>
              </a:rPr>
              <a:t/>
            </a:r>
            <a:br>
              <a:rPr lang="el-GR" b="1" dirty="0" smtClean="0">
                <a:solidFill>
                  <a:schemeClr val="accent1">
                    <a:lumMod val="40000"/>
                    <a:lumOff val="60000"/>
                  </a:schemeClr>
                </a:solidFill>
                <a:latin typeface="Gabriola" pitchFamily="82" charset="0"/>
              </a:rPr>
            </a:br>
            <a:endParaRPr lang="el-GR" dirty="0">
              <a:solidFill>
                <a:schemeClr val="accent1">
                  <a:lumMod val="40000"/>
                  <a:lumOff val="60000"/>
                </a:schemeClr>
              </a:solidFill>
            </a:endParaRPr>
          </a:p>
        </p:txBody>
      </p:sp>
      <p:sp>
        <p:nvSpPr>
          <p:cNvPr id="2" name="TextBox 1"/>
          <p:cNvSpPr txBox="1"/>
          <p:nvPr/>
        </p:nvSpPr>
        <p:spPr>
          <a:xfrm>
            <a:off x="268745" y="5719575"/>
            <a:ext cx="8704185" cy="830997"/>
          </a:xfrm>
          <a:prstGeom prst="rect">
            <a:avLst/>
          </a:prstGeom>
          <a:noFill/>
        </p:spPr>
        <p:txBody>
          <a:bodyPr wrap="square" rtlCol="0">
            <a:spAutoFit/>
          </a:bodyPr>
          <a:lstStyle/>
          <a:p>
            <a:r>
              <a:rPr lang="el-GR" sz="1200" b="1" i="1" dirty="0" smtClean="0">
                <a:solidFill>
                  <a:schemeClr val="bg1"/>
                </a:solidFill>
              </a:rPr>
              <a:t>Σημείωση: </a:t>
            </a:r>
            <a:r>
              <a:rPr lang="el-GR" sz="1200" i="1" dirty="0" smtClean="0">
                <a:solidFill>
                  <a:schemeClr val="bg1"/>
                </a:solidFill>
              </a:rPr>
              <a:t>Η παρουσίαση αποτελεί περίληψη </a:t>
            </a:r>
            <a:r>
              <a:rPr lang="el-GR" sz="1200" i="1" dirty="0">
                <a:solidFill>
                  <a:schemeClr val="bg1"/>
                </a:solidFill>
              </a:rPr>
              <a:t>της μεταπτυχιακής ομότιτλης εργασίας που για πρώτη φορά παρουσιάστηκε στις 29/5/2016 και δημοσιεύθηκε στο Δημοκρίτειο Πανεπιστήμιο Θράκης-Τμήμα Μηχανικών Περιβάλλοντος, στα πλαίσια του μεταπτυχιακού προγράμματος ειδίκευσης «Τεχνολογίες Περιβάλλοντος στην Περιβαλλοντική Νομοθεσία» , με συγγραφέα την Αικατερίνη Γ. </a:t>
            </a:r>
            <a:r>
              <a:rPr lang="el-GR" sz="1200" i="1" dirty="0" err="1">
                <a:solidFill>
                  <a:schemeClr val="bg1"/>
                </a:solidFill>
              </a:rPr>
              <a:t>Νάση</a:t>
            </a:r>
            <a:r>
              <a:rPr lang="el-GR" sz="1200" i="1" dirty="0">
                <a:solidFill>
                  <a:schemeClr val="bg1"/>
                </a:solidFill>
              </a:rPr>
              <a:t> και επιβλέπουσα καθηγήτρια την κ. Άννα Καγιαμπάκη</a:t>
            </a:r>
            <a:endParaRPr lang="el-GR" sz="1200" i="1" dirty="0">
              <a:solidFill>
                <a:schemeClr val="bg1"/>
              </a:solidFill>
            </a:endParaRPr>
          </a:p>
        </p:txBody>
      </p:sp>
    </p:spTree>
    <p:extLst>
      <p:ext uri="{BB962C8B-B14F-4D97-AF65-F5344CB8AC3E}">
        <p14:creationId xmlns:p14="http://schemas.microsoft.com/office/powerpoint/2010/main" val="36392037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197656" y="1138425"/>
            <a:ext cx="5650085" cy="1832460"/>
          </a:xfrm>
        </p:spPr>
        <p:txBody>
          <a:bodyPr>
            <a:noAutofit/>
          </a:bodyPr>
          <a:lstStyle/>
          <a:p>
            <a:pPr algn="ctr">
              <a:lnSpc>
                <a:spcPct val="150000"/>
              </a:lnSpc>
            </a:pPr>
            <a:r>
              <a:rPr lang="el-GR" sz="2400" b="1" u="sng" spc="-150" dirty="0" smtClean="0">
                <a:solidFill>
                  <a:schemeClr val="accent5">
                    <a:lumMod val="40000"/>
                    <a:lumOff val="60000"/>
                  </a:schemeClr>
                </a:solidFill>
                <a:latin typeface="Bookman Old Style" pitchFamily="18" charset="0"/>
              </a:rPr>
              <a:t>Πέρα από τους ελέγχους σε έργα και δραστηριότητες, διενεργούν  αυτοψίες σε ειδικώς προστατευόμενες περιοχές (δάση, ρέματα, αιγιαλούς, παραλίες)   </a:t>
            </a:r>
            <a:endParaRPr lang="el-GR" sz="2400" b="1" u="sng" spc="-150" dirty="0">
              <a:solidFill>
                <a:schemeClr val="accent5">
                  <a:lumMod val="40000"/>
                  <a:lumOff val="60000"/>
                </a:schemeClr>
              </a:solidFill>
              <a:latin typeface="Bookman Old Style" pitchFamily="18" charset="0"/>
            </a:endParaRPr>
          </a:p>
        </p:txBody>
      </p:sp>
      <p:sp>
        <p:nvSpPr>
          <p:cNvPr id="3" name="2 - Θέση περιεχομένου"/>
          <p:cNvSpPr>
            <a:spLocks noGrp="1"/>
          </p:cNvSpPr>
          <p:nvPr>
            <p:ph idx="1"/>
          </p:nvPr>
        </p:nvSpPr>
        <p:spPr>
          <a:xfrm>
            <a:off x="3350361" y="3276295"/>
            <a:ext cx="5344675" cy="3206804"/>
          </a:xfrm>
        </p:spPr>
        <p:txBody>
          <a:bodyPr>
            <a:normAutofit/>
          </a:bodyPr>
          <a:lstStyle/>
          <a:p>
            <a:pPr algn="just">
              <a:lnSpc>
                <a:spcPct val="150000"/>
              </a:lnSpc>
            </a:pPr>
            <a:endParaRPr lang="el-GR" sz="1400" dirty="0" smtClean="0">
              <a:solidFill>
                <a:schemeClr val="bg2"/>
              </a:solidFill>
              <a:latin typeface="Bookman Old Style" pitchFamily="18" charset="0"/>
            </a:endParaRPr>
          </a:p>
          <a:p>
            <a:pPr algn="just">
              <a:lnSpc>
                <a:spcPct val="150000"/>
              </a:lnSpc>
            </a:pPr>
            <a:r>
              <a:rPr lang="el-GR" sz="1400" dirty="0" smtClean="0">
                <a:solidFill>
                  <a:schemeClr val="bg2"/>
                </a:solidFill>
                <a:latin typeface="Bookman Old Style" pitchFamily="18" charset="0"/>
              </a:rPr>
              <a:t>Σύμφωνα με την άρθρ.4 παρ.2 ν. 2242/1994, η Ε.Υ.Ε.Π. (νυν Σ.Ε.Π.Δ.Ε.Μ.) έχει αρμοδιότητα σε θέματα προστασίας του φυσικού περιβάλλοντος οπουδήποτε και ιδιαίτερα σε προστατευόμενες περιοχές (δάση, ρέματα, αιγιαλούς, παραλίες) για την προστασία τους από αυθαίρετες κατασκευές και καταπατήσεις δημοσίων εκτάσεων, πραγματικά ή δυνητικά επιβλαβών για το νερό, το έδαφος και την ατμόσφαιρα.</a:t>
            </a:r>
          </a:p>
        </p:txBody>
      </p:sp>
      <p:pic>
        <p:nvPicPr>
          <p:cNvPr id="4" name="3 - Εικόνα" descr="alusopriono.jpg"/>
          <p:cNvPicPr>
            <a:picLocks noChangeAspect="1"/>
          </p:cNvPicPr>
          <p:nvPr/>
        </p:nvPicPr>
        <p:blipFill>
          <a:blip r:embed="rId3" cstate="print"/>
          <a:stretch>
            <a:fillRect/>
          </a:stretch>
        </p:blipFill>
        <p:spPr>
          <a:xfrm>
            <a:off x="0" y="2"/>
            <a:ext cx="2892245" cy="2360065"/>
          </a:xfrm>
          <a:prstGeom prst="rect">
            <a:avLst/>
          </a:prstGeom>
          <a:effectLst>
            <a:softEdge rad="63500"/>
          </a:effectLst>
        </p:spPr>
      </p:pic>
      <p:pic>
        <p:nvPicPr>
          <p:cNvPr id="5" name="4 - Εικόνα" descr="καταπάτηση αιγιαλου.jpg"/>
          <p:cNvPicPr>
            <a:picLocks noChangeAspect="1"/>
          </p:cNvPicPr>
          <p:nvPr/>
        </p:nvPicPr>
        <p:blipFill>
          <a:blip r:embed="rId4" cstate="print"/>
          <a:stretch>
            <a:fillRect/>
          </a:stretch>
        </p:blipFill>
        <p:spPr>
          <a:xfrm>
            <a:off x="0" y="2360066"/>
            <a:ext cx="2892245" cy="2290575"/>
          </a:xfrm>
          <a:prstGeom prst="rect">
            <a:avLst/>
          </a:prstGeom>
          <a:ln>
            <a:noFill/>
          </a:ln>
          <a:effectLst>
            <a:softEdge rad="112500"/>
          </a:effectLst>
        </p:spPr>
      </p:pic>
      <p:pic>
        <p:nvPicPr>
          <p:cNvPr id="6" name="5 - Εικόνα" descr="ρυπανση ποταμού.jpg"/>
          <p:cNvPicPr>
            <a:picLocks noChangeAspect="1"/>
          </p:cNvPicPr>
          <p:nvPr/>
        </p:nvPicPr>
        <p:blipFill>
          <a:blip r:embed="rId5" cstate="print"/>
          <a:stretch>
            <a:fillRect/>
          </a:stretch>
        </p:blipFill>
        <p:spPr>
          <a:xfrm>
            <a:off x="3" y="4650642"/>
            <a:ext cx="2892244" cy="2207359"/>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 Τίτλος"/>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r>
              <a:rPr lang="el-GR" smtClean="0"/>
              <a:t>ΣΤΟΙΧΕΙΑ ΕΛΕΓΧΩΝ ΕΤΟΥΣ 2005</a:t>
            </a:r>
          </a:p>
          <a:p>
            <a:endParaRPr lang="el-GR" dirty="0" smtClean="0"/>
          </a:p>
        </p:txBody>
      </p:sp>
      <p:pic>
        <p:nvPicPr>
          <p:cNvPr id="7" name="6 - Εικόνα"/>
          <p:cNvPicPr/>
          <p:nvPr/>
        </p:nvPicPr>
        <p:blipFill>
          <a:blip r:embed="rId3" cstate="print"/>
          <a:srcRect/>
          <a:stretch>
            <a:fillRect/>
          </a:stretch>
        </p:blipFill>
        <p:spPr bwMode="auto">
          <a:xfrm>
            <a:off x="754376" y="1138426"/>
            <a:ext cx="7787955" cy="2960777"/>
          </a:xfrm>
          <a:prstGeom prst="rect">
            <a:avLst/>
          </a:prstGeom>
          <a:noFill/>
        </p:spPr>
      </p:pic>
      <p:sp>
        <p:nvSpPr>
          <p:cNvPr id="9" name="8 - TextBox"/>
          <p:cNvSpPr txBox="1"/>
          <p:nvPr/>
        </p:nvSpPr>
        <p:spPr>
          <a:xfrm>
            <a:off x="296261" y="4956052"/>
            <a:ext cx="1985164" cy="1374344"/>
          </a:xfrm>
          <a:prstGeom prst="rect">
            <a:avLst/>
          </a:prstGeom>
          <a:solidFill>
            <a:schemeClr val="accent4">
              <a:lumMod val="60000"/>
              <a:lumOff val="40000"/>
            </a:schemeClr>
          </a:solidFill>
        </p:spPr>
        <p:txBody>
          <a:bodyPr wrap="square" rtlCol="0">
            <a:spAutoFit/>
          </a:bodyPr>
          <a:lstStyle/>
          <a:p>
            <a:pPr algn="ctr">
              <a:lnSpc>
                <a:spcPct val="200000"/>
              </a:lnSpc>
            </a:pPr>
            <a:r>
              <a:rPr lang="el-GR" sz="1400" b="1" i="1" dirty="0" smtClean="0">
                <a:latin typeface="Bookman Old Style" pitchFamily="18" charset="0"/>
              </a:rPr>
              <a:t>145 Περιβαλλοντικές επιθεωρήσεις </a:t>
            </a:r>
            <a:endParaRPr lang="el-GR" sz="1400" b="1" i="1" dirty="0">
              <a:latin typeface="Bookman Old Style" pitchFamily="18" charset="0"/>
            </a:endParaRPr>
          </a:p>
        </p:txBody>
      </p:sp>
      <p:sp>
        <p:nvSpPr>
          <p:cNvPr id="10" name="9 - TextBox"/>
          <p:cNvSpPr txBox="1"/>
          <p:nvPr/>
        </p:nvSpPr>
        <p:spPr>
          <a:xfrm>
            <a:off x="2434129" y="4956049"/>
            <a:ext cx="2748691" cy="1384995"/>
          </a:xfrm>
          <a:prstGeom prst="rect">
            <a:avLst/>
          </a:prstGeom>
          <a:solidFill>
            <a:srgbClr val="256D40"/>
          </a:solidFill>
        </p:spPr>
        <p:txBody>
          <a:bodyPr wrap="square" rtlCol="0">
            <a:spAutoFit/>
          </a:bodyPr>
          <a:lstStyle/>
          <a:p>
            <a:pPr algn="ctr">
              <a:lnSpc>
                <a:spcPct val="200000"/>
              </a:lnSpc>
            </a:pPr>
            <a:r>
              <a:rPr lang="el-GR" sz="1400" b="1" i="1" dirty="0" smtClean="0">
                <a:latin typeface="Bookman Old Style" pitchFamily="18" charset="0"/>
              </a:rPr>
              <a:t> 90 περιπτώσεις για τις οποίες η ΕΥΕΠ εισηγήθηκε πρόστιμο. </a:t>
            </a:r>
            <a:endParaRPr lang="el-GR" sz="1400" b="1" i="1" dirty="0">
              <a:latin typeface="Bookman Old Style" pitchFamily="18" charset="0"/>
            </a:endParaRPr>
          </a:p>
        </p:txBody>
      </p:sp>
      <p:sp>
        <p:nvSpPr>
          <p:cNvPr id="11" name="10 - TextBox"/>
          <p:cNvSpPr txBox="1"/>
          <p:nvPr/>
        </p:nvSpPr>
        <p:spPr>
          <a:xfrm>
            <a:off x="5335526" y="4956049"/>
            <a:ext cx="3359511" cy="1384995"/>
          </a:xfrm>
          <a:prstGeom prst="rect">
            <a:avLst/>
          </a:prstGeom>
          <a:solidFill>
            <a:srgbClr val="FF0000"/>
          </a:solidFill>
        </p:spPr>
        <p:txBody>
          <a:bodyPr wrap="square" rtlCol="0">
            <a:spAutoFit/>
          </a:bodyPr>
          <a:lstStyle/>
          <a:p>
            <a:pPr algn="ctr">
              <a:lnSpc>
                <a:spcPct val="200000"/>
              </a:lnSpc>
            </a:pPr>
            <a:r>
              <a:rPr lang="el-GR" sz="1400" b="1" i="1" dirty="0" smtClean="0">
                <a:latin typeface="Bookman Old Style" pitchFamily="18" charset="0"/>
              </a:rPr>
              <a:t> 93 Περιβαλλοντικές υποθέσεις διαβιβάστηκαν στον Εισαγγελέα για άσκηση ποινικής δίωξης. </a:t>
            </a:r>
            <a:endParaRPr lang="el-GR" sz="1400" b="1" i="1" dirty="0">
              <a:latin typeface="Bookman Old Style" pitchFamily="18" charset="0"/>
            </a:endParaRPr>
          </a:p>
        </p:txBody>
      </p:sp>
      <p:sp>
        <p:nvSpPr>
          <p:cNvPr id="12" name="11 - TextBox"/>
          <p:cNvSpPr txBox="1"/>
          <p:nvPr/>
        </p:nvSpPr>
        <p:spPr>
          <a:xfrm>
            <a:off x="448966" y="4345230"/>
            <a:ext cx="5191969" cy="338554"/>
          </a:xfrm>
          <a:prstGeom prst="rect">
            <a:avLst/>
          </a:prstGeom>
          <a:noFill/>
        </p:spPr>
        <p:txBody>
          <a:bodyPr wrap="square" rtlCol="0">
            <a:spAutoFit/>
          </a:bodyPr>
          <a:lstStyle/>
          <a:p>
            <a:r>
              <a:rPr lang="el-GR" sz="1600" i="1" u="sng" dirty="0" smtClean="0">
                <a:solidFill>
                  <a:schemeClr val="bg1"/>
                </a:solidFill>
                <a:latin typeface="Bookman Old Style" pitchFamily="18" charset="0"/>
              </a:rPr>
              <a:t>Καταγγελίες 2005: 500</a:t>
            </a:r>
            <a:endParaRPr lang="el-GR" sz="1600" i="1" u="sng" dirty="0">
              <a:solidFill>
                <a:schemeClr val="bg1"/>
              </a:solidFill>
              <a:latin typeface="Bookman Old Style" pitchFamily="18" charset="0"/>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 Πίνακας"/>
          <p:cNvGraphicFramePr>
            <a:graphicFrameLocks noGrp="1"/>
          </p:cNvGraphicFramePr>
          <p:nvPr/>
        </p:nvGraphicFramePr>
        <p:xfrm>
          <a:off x="0" y="1749245"/>
          <a:ext cx="5039265" cy="4664146"/>
        </p:xfrm>
        <a:graphic>
          <a:graphicData uri="http://schemas.openxmlformats.org/drawingml/2006/table">
            <a:tbl>
              <a:tblPr>
                <a:tableStyleId>{BDBED569-4797-4DF1-A0F4-6AAB3CD982D8}</a:tableStyleId>
              </a:tblPr>
              <a:tblGrid>
                <a:gridCol w="2799592"/>
                <a:gridCol w="2239673"/>
              </a:tblGrid>
              <a:tr h="472744">
                <a:tc gridSpan="2">
                  <a:txBody>
                    <a:bodyPr/>
                    <a:lstStyle/>
                    <a:p>
                      <a:pPr algn="ctr">
                        <a:lnSpc>
                          <a:spcPct val="115000"/>
                        </a:lnSpc>
                        <a:spcAft>
                          <a:spcPts val="0"/>
                        </a:spcAft>
                      </a:pPr>
                      <a:r>
                        <a:rPr lang="el-GR" sz="1400" b="1" dirty="0">
                          <a:solidFill>
                            <a:schemeClr val="bg1"/>
                          </a:solidFill>
                          <a:latin typeface="Bookman Old Style" pitchFamily="18" charset="0"/>
                        </a:rPr>
                        <a:t>ΕΙΔΟΣ ΕΛΕΓΧΘΕΝΤΩΝ ΕΡΓΩΝ – ΔΡΑΣΤΗΡΙΟΤΗΤΩΝ</a:t>
                      </a:r>
                      <a:endParaRPr lang="el-GR" sz="1400" b="1" dirty="0">
                        <a:solidFill>
                          <a:schemeClr val="bg1"/>
                        </a:solidFill>
                        <a:latin typeface="Bookman Old Style" pitchFamily="18" charset="0"/>
                        <a:ea typeface="Calibri"/>
                        <a:cs typeface="Times New Roman"/>
                      </a:endParaRPr>
                    </a:p>
                  </a:txBody>
                  <a:tcPr marL="68580" marR="68580" marT="0" marB="0"/>
                </a:tc>
                <a:tc hMerge="1">
                  <a:txBody>
                    <a:bodyPr/>
                    <a:lstStyle/>
                    <a:p>
                      <a:endParaRPr lang="el-GR"/>
                    </a:p>
                  </a:txBody>
                  <a:tcPr/>
                </a:tc>
              </a:tr>
              <a:tr h="472744">
                <a:tc>
                  <a:txBody>
                    <a:bodyPr/>
                    <a:lstStyle/>
                    <a:p>
                      <a:pPr>
                        <a:lnSpc>
                          <a:spcPct val="115000"/>
                        </a:lnSpc>
                        <a:spcAft>
                          <a:spcPts val="0"/>
                        </a:spcAft>
                      </a:pPr>
                      <a:r>
                        <a:rPr lang="el-GR" sz="1400" b="1" dirty="0">
                          <a:solidFill>
                            <a:schemeClr val="bg1"/>
                          </a:solidFill>
                          <a:latin typeface="Bookman Old Style" pitchFamily="18" charset="0"/>
                        </a:rPr>
                        <a:t>Βιομηχανίες – Βιοτεχνίες</a:t>
                      </a:r>
                      <a:endParaRPr lang="el-GR" sz="1400" b="1" dirty="0">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43%</a:t>
                      </a:r>
                      <a:endParaRPr lang="el-GR" sz="1400" b="1" dirty="0">
                        <a:solidFill>
                          <a:schemeClr val="bg1"/>
                        </a:solidFill>
                        <a:latin typeface="Bookman Old Style" pitchFamily="18" charset="0"/>
                        <a:ea typeface="Calibri"/>
                        <a:cs typeface="Times New Roman"/>
                      </a:endParaRPr>
                    </a:p>
                  </a:txBody>
                  <a:tcPr marL="68580" marR="68580" marT="0" marB="0"/>
                </a:tc>
              </a:tr>
              <a:tr h="428862">
                <a:tc>
                  <a:txBody>
                    <a:bodyPr/>
                    <a:lstStyle/>
                    <a:p>
                      <a:pPr>
                        <a:lnSpc>
                          <a:spcPct val="115000"/>
                        </a:lnSpc>
                        <a:spcAft>
                          <a:spcPts val="0"/>
                        </a:spcAft>
                      </a:pPr>
                      <a:r>
                        <a:rPr lang="el-GR" sz="1400" b="1" dirty="0" smtClean="0">
                          <a:solidFill>
                            <a:schemeClr val="bg1"/>
                          </a:solidFill>
                          <a:latin typeface="Bookman Old Style" pitchFamily="18" charset="0"/>
                        </a:rPr>
                        <a:t>Διαχείριση </a:t>
                      </a:r>
                      <a:r>
                        <a:rPr lang="el-GR" sz="1400" b="1" dirty="0">
                          <a:solidFill>
                            <a:schemeClr val="bg1"/>
                          </a:solidFill>
                          <a:latin typeface="Bookman Old Style" pitchFamily="18" charset="0"/>
                        </a:rPr>
                        <a:t>Απορριμμάτων</a:t>
                      </a:r>
                      <a:endParaRPr lang="el-GR" sz="1400" b="1" dirty="0">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a:solidFill>
                            <a:schemeClr val="bg1"/>
                          </a:solidFill>
                          <a:latin typeface="Bookman Old Style" pitchFamily="18" charset="0"/>
                        </a:rPr>
                        <a:t>17,50%</a:t>
                      </a:r>
                      <a:endParaRPr lang="el-GR" sz="1400" b="1">
                        <a:solidFill>
                          <a:schemeClr val="bg1"/>
                        </a:solidFill>
                        <a:latin typeface="Bookman Old Style" pitchFamily="18" charset="0"/>
                        <a:ea typeface="Calibri"/>
                        <a:cs typeface="Times New Roman"/>
                      </a:endParaRPr>
                    </a:p>
                  </a:txBody>
                  <a:tcPr marL="68580" marR="68580" marT="0" marB="0"/>
                </a:tc>
              </a:tr>
              <a:tr h="458115">
                <a:tc>
                  <a:txBody>
                    <a:bodyPr/>
                    <a:lstStyle/>
                    <a:p>
                      <a:pPr>
                        <a:lnSpc>
                          <a:spcPct val="115000"/>
                        </a:lnSpc>
                        <a:spcAft>
                          <a:spcPts val="0"/>
                        </a:spcAft>
                      </a:pPr>
                      <a:r>
                        <a:rPr lang="el-GR" sz="1400" b="1" dirty="0" smtClean="0">
                          <a:solidFill>
                            <a:schemeClr val="bg1"/>
                          </a:solidFill>
                          <a:latin typeface="Bookman Old Style" pitchFamily="18" charset="0"/>
                        </a:rPr>
                        <a:t>Διαχείριση </a:t>
                      </a:r>
                      <a:r>
                        <a:rPr lang="el-GR" sz="1400" b="1" dirty="0">
                          <a:solidFill>
                            <a:schemeClr val="bg1"/>
                          </a:solidFill>
                          <a:latin typeface="Bookman Old Style" pitchFamily="18" charset="0"/>
                        </a:rPr>
                        <a:t>Αστικών Λυμάτων</a:t>
                      </a:r>
                      <a:endParaRPr lang="el-GR" sz="1400" b="1" dirty="0">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endParaRPr lang="el-GR" sz="1400" b="1" dirty="0" smtClean="0">
                        <a:solidFill>
                          <a:schemeClr val="bg1"/>
                        </a:solidFill>
                        <a:latin typeface="Bookman Old Style" pitchFamily="18" charset="0"/>
                      </a:endParaRPr>
                    </a:p>
                    <a:p>
                      <a:pPr algn="ctr">
                        <a:lnSpc>
                          <a:spcPct val="115000"/>
                        </a:lnSpc>
                        <a:spcAft>
                          <a:spcPts val="0"/>
                        </a:spcAft>
                      </a:pPr>
                      <a:r>
                        <a:rPr lang="el-GR" sz="1400" b="1" dirty="0" smtClean="0">
                          <a:solidFill>
                            <a:schemeClr val="bg1"/>
                          </a:solidFill>
                          <a:latin typeface="Bookman Old Style" pitchFamily="18" charset="0"/>
                        </a:rPr>
                        <a:t>6,50</a:t>
                      </a:r>
                      <a:r>
                        <a:rPr lang="el-GR" sz="1400" b="1" dirty="0">
                          <a:solidFill>
                            <a:schemeClr val="bg1"/>
                          </a:solidFill>
                          <a:latin typeface="Bookman Old Style" pitchFamily="18" charset="0"/>
                        </a:rPr>
                        <a:t>%</a:t>
                      </a:r>
                      <a:endParaRPr lang="el-GR" sz="1400" b="1" dirty="0">
                        <a:solidFill>
                          <a:schemeClr val="bg1"/>
                        </a:solidFill>
                        <a:latin typeface="Bookman Old Style" pitchFamily="18" charset="0"/>
                        <a:ea typeface="Calibri"/>
                        <a:cs typeface="Times New Roman"/>
                      </a:endParaRPr>
                    </a:p>
                  </a:txBody>
                  <a:tcPr marL="68580" marR="68580" marT="0" marB="0"/>
                </a:tc>
              </a:tr>
              <a:tr h="397558">
                <a:tc>
                  <a:txBody>
                    <a:bodyPr/>
                    <a:lstStyle/>
                    <a:p>
                      <a:pPr>
                        <a:lnSpc>
                          <a:spcPct val="115000"/>
                        </a:lnSpc>
                        <a:spcAft>
                          <a:spcPts val="0"/>
                        </a:spcAft>
                      </a:pPr>
                      <a:r>
                        <a:rPr lang="el-GR" sz="1400" b="1" dirty="0">
                          <a:solidFill>
                            <a:schemeClr val="bg1"/>
                          </a:solidFill>
                          <a:latin typeface="Bookman Old Style" pitchFamily="18" charset="0"/>
                        </a:rPr>
                        <a:t>Εξορυκτικά</a:t>
                      </a:r>
                      <a:endParaRPr lang="el-GR" sz="1400" b="1" dirty="0">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6,50%</a:t>
                      </a:r>
                      <a:endParaRPr lang="el-GR" sz="1400" b="1" dirty="0">
                        <a:solidFill>
                          <a:schemeClr val="bg1"/>
                        </a:solidFill>
                        <a:latin typeface="Bookman Old Style" pitchFamily="18" charset="0"/>
                        <a:ea typeface="Calibri"/>
                        <a:cs typeface="Times New Roman"/>
                      </a:endParaRPr>
                    </a:p>
                  </a:txBody>
                  <a:tcPr marL="68580" marR="68580" marT="0" marB="0"/>
                </a:tc>
              </a:tr>
              <a:tr h="397558">
                <a:tc>
                  <a:txBody>
                    <a:bodyPr/>
                    <a:lstStyle/>
                    <a:p>
                      <a:pPr>
                        <a:lnSpc>
                          <a:spcPct val="115000"/>
                        </a:lnSpc>
                        <a:spcAft>
                          <a:spcPts val="0"/>
                        </a:spcAft>
                      </a:pPr>
                      <a:r>
                        <a:rPr lang="el-GR" sz="1400" b="1">
                          <a:solidFill>
                            <a:schemeClr val="bg1"/>
                          </a:solidFill>
                          <a:latin typeface="Bookman Old Style" pitchFamily="18" charset="0"/>
                        </a:rPr>
                        <a:t>Τουριστικά</a:t>
                      </a:r>
                      <a:endParaRPr lang="el-GR" sz="1400" b="1">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6%</a:t>
                      </a:r>
                      <a:endParaRPr lang="el-GR" sz="1400" b="1" dirty="0">
                        <a:solidFill>
                          <a:schemeClr val="bg1"/>
                        </a:solidFill>
                        <a:latin typeface="Bookman Old Style" pitchFamily="18" charset="0"/>
                        <a:ea typeface="Calibri"/>
                        <a:cs typeface="Times New Roman"/>
                      </a:endParaRPr>
                    </a:p>
                  </a:txBody>
                  <a:tcPr marL="68580" marR="68580" marT="0" marB="0"/>
                </a:tc>
              </a:tr>
              <a:tr h="397558">
                <a:tc>
                  <a:txBody>
                    <a:bodyPr/>
                    <a:lstStyle/>
                    <a:p>
                      <a:pPr>
                        <a:lnSpc>
                          <a:spcPct val="115000"/>
                        </a:lnSpc>
                        <a:spcAft>
                          <a:spcPts val="0"/>
                        </a:spcAft>
                      </a:pPr>
                      <a:r>
                        <a:rPr lang="el-GR" sz="1400" b="1">
                          <a:solidFill>
                            <a:schemeClr val="bg1"/>
                          </a:solidFill>
                          <a:latin typeface="Bookman Old Style" pitchFamily="18" charset="0"/>
                        </a:rPr>
                        <a:t>Οδοποιία</a:t>
                      </a:r>
                      <a:endParaRPr lang="el-GR" sz="1400" b="1">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6%</a:t>
                      </a:r>
                      <a:endParaRPr lang="el-GR" sz="1400" b="1" dirty="0">
                        <a:solidFill>
                          <a:schemeClr val="bg1"/>
                        </a:solidFill>
                        <a:latin typeface="Bookman Old Style" pitchFamily="18" charset="0"/>
                        <a:ea typeface="Calibri"/>
                        <a:cs typeface="Times New Roman"/>
                      </a:endParaRPr>
                    </a:p>
                  </a:txBody>
                  <a:tcPr marL="68580" marR="68580" marT="0" marB="0"/>
                </a:tc>
              </a:tr>
              <a:tr h="397558">
                <a:tc>
                  <a:txBody>
                    <a:bodyPr/>
                    <a:lstStyle/>
                    <a:p>
                      <a:pPr>
                        <a:lnSpc>
                          <a:spcPct val="115000"/>
                        </a:lnSpc>
                        <a:spcAft>
                          <a:spcPts val="0"/>
                        </a:spcAft>
                      </a:pPr>
                      <a:r>
                        <a:rPr lang="el-GR" sz="1400" b="1" dirty="0">
                          <a:solidFill>
                            <a:schemeClr val="bg1"/>
                          </a:solidFill>
                          <a:latin typeface="Bookman Old Style" pitchFamily="18" charset="0"/>
                        </a:rPr>
                        <a:t>Έργα Υποδομής</a:t>
                      </a:r>
                      <a:endParaRPr lang="el-GR" sz="1400" b="1" dirty="0">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6%</a:t>
                      </a:r>
                      <a:endParaRPr lang="el-GR" sz="1400" b="1" dirty="0">
                        <a:solidFill>
                          <a:schemeClr val="bg1"/>
                        </a:solidFill>
                        <a:latin typeface="Bookman Old Style" pitchFamily="18" charset="0"/>
                        <a:ea typeface="Calibri"/>
                        <a:cs typeface="Times New Roman"/>
                      </a:endParaRPr>
                    </a:p>
                  </a:txBody>
                  <a:tcPr marL="68580" marR="68580" marT="0" marB="0"/>
                </a:tc>
              </a:tr>
              <a:tr h="472744">
                <a:tc>
                  <a:txBody>
                    <a:bodyPr/>
                    <a:lstStyle/>
                    <a:p>
                      <a:pPr>
                        <a:lnSpc>
                          <a:spcPct val="115000"/>
                        </a:lnSpc>
                        <a:spcAft>
                          <a:spcPts val="0"/>
                        </a:spcAft>
                      </a:pPr>
                      <a:r>
                        <a:rPr lang="el-GR" sz="1400" b="1">
                          <a:solidFill>
                            <a:schemeClr val="bg1"/>
                          </a:solidFill>
                          <a:latin typeface="Bookman Old Style" pitchFamily="18" charset="0"/>
                        </a:rPr>
                        <a:t>Κεραίες Κινητής Τηλεφωνίας</a:t>
                      </a:r>
                      <a:endParaRPr lang="el-GR" sz="1400" b="1">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3,50%</a:t>
                      </a:r>
                      <a:endParaRPr lang="el-GR" sz="1400" b="1" dirty="0">
                        <a:solidFill>
                          <a:schemeClr val="bg1"/>
                        </a:solidFill>
                        <a:latin typeface="Bookman Old Style" pitchFamily="18" charset="0"/>
                        <a:ea typeface="Calibri"/>
                        <a:cs typeface="Times New Roman"/>
                      </a:endParaRPr>
                    </a:p>
                  </a:txBody>
                  <a:tcPr marL="68580" marR="68580" marT="0" marB="0"/>
                </a:tc>
              </a:tr>
              <a:tr h="472744">
                <a:tc>
                  <a:txBody>
                    <a:bodyPr/>
                    <a:lstStyle/>
                    <a:p>
                      <a:pPr>
                        <a:lnSpc>
                          <a:spcPct val="115000"/>
                        </a:lnSpc>
                        <a:spcAft>
                          <a:spcPts val="0"/>
                        </a:spcAft>
                      </a:pPr>
                      <a:r>
                        <a:rPr lang="el-GR" sz="1400" b="1">
                          <a:solidFill>
                            <a:schemeClr val="bg1"/>
                          </a:solidFill>
                          <a:latin typeface="Bookman Old Style" pitchFamily="18" charset="0"/>
                        </a:rPr>
                        <a:t>Παραγωγή Ενέργειας</a:t>
                      </a:r>
                      <a:endParaRPr lang="el-GR" sz="1400" b="1">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3%</a:t>
                      </a:r>
                      <a:endParaRPr lang="el-GR" sz="1400" b="1" dirty="0">
                        <a:solidFill>
                          <a:schemeClr val="bg1"/>
                        </a:solidFill>
                        <a:latin typeface="Bookman Old Style" pitchFamily="18" charset="0"/>
                        <a:ea typeface="Calibri"/>
                        <a:cs typeface="Times New Roman"/>
                      </a:endParaRPr>
                    </a:p>
                  </a:txBody>
                  <a:tcPr marL="68580" marR="68580" marT="0" marB="0"/>
                </a:tc>
              </a:tr>
              <a:tr h="46951">
                <a:tc>
                  <a:txBody>
                    <a:bodyPr/>
                    <a:lstStyle/>
                    <a:p>
                      <a:pPr>
                        <a:lnSpc>
                          <a:spcPct val="115000"/>
                        </a:lnSpc>
                        <a:spcAft>
                          <a:spcPts val="0"/>
                        </a:spcAft>
                      </a:pPr>
                      <a:r>
                        <a:rPr lang="el-GR" sz="1400" b="1">
                          <a:solidFill>
                            <a:schemeClr val="bg1"/>
                          </a:solidFill>
                          <a:latin typeface="Bookman Old Style" pitchFamily="18" charset="0"/>
                        </a:rPr>
                        <a:t>Άλλες</a:t>
                      </a:r>
                      <a:endParaRPr lang="el-GR" sz="1400" b="1">
                        <a:solidFill>
                          <a:schemeClr val="bg1"/>
                        </a:solidFill>
                        <a:latin typeface="Bookman Old Style" pitchFamily="18" charset="0"/>
                        <a:ea typeface="Calibri"/>
                        <a:cs typeface="Times New Roman"/>
                      </a:endParaRPr>
                    </a:p>
                  </a:txBody>
                  <a:tcPr marL="68580" marR="68580" marT="0" marB="0"/>
                </a:tc>
                <a:tc>
                  <a:txBody>
                    <a:bodyPr/>
                    <a:lstStyle/>
                    <a:p>
                      <a:pPr algn="ctr">
                        <a:lnSpc>
                          <a:spcPct val="115000"/>
                        </a:lnSpc>
                        <a:spcAft>
                          <a:spcPts val="0"/>
                        </a:spcAft>
                      </a:pPr>
                      <a:r>
                        <a:rPr lang="el-GR" sz="1400" b="1" dirty="0">
                          <a:solidFill>
                            <a:schemeClr val="bg1"/>
                          </a:solidFill>
                          <a:latin typeface="Bookman Old Style" pitchFamily="18" charset="0"/>
                        </a:rPr>
                        <a:t>2%</a:t>
                      </a:r>
                      <a:endParaRPr lang="el-GR" sz="1400" b="1" dirty="0">
                        <a:solidFill>
                          <a:schemeClr val="bg1"/>
                        </a:solidFill>
                        <a:latin typeface="Bookman Old Style" pitchFamily="18" charset="0"/>
                        <a:ea typeface="Calibri"/>
                        <a:cs typeface="Times New Roman"/>
                      </a:endParaRPr>
                    </a:p>
                  </a:txBody>
                  <a:tcPr marL="68580" marR="68580" marT="0" marB="0"/>
                </a:tc>
              </a:tr>
            </a:tbl>
          </a:graphicData>
        </a:graphic>
      </p:graphicFrame>
      <p:sp>
        <p:nvSpPr>
          <p:cNvPr id="121857" name="Rectangle 1"/>
          <p:cNvSpPr>
            <a:spLocks noChangeArrowheads="1"/>
          </p:cNvSpPr>
          <p:nvPr/>
        </p:nvSpPr>
        <p:spPr bwMode="auto">
          <a:xfrm>
            <a:off x="0" y="0"/>
            <a:ext cx="5182820"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smtClean="0">
              <a:ln>
                <a:noFill/>
              </a:ln>
              <a:solidFill>
                <a:schemeClr val="bg1"/>
              </a:solidFill>
              <a:effectLst/>
              <a:latin typeface="Bookman Old Style" pitchFamily="18" charset="0"/>
              <a:ea typeface="Calibri"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l-GR" sz="1600" b="1" i="0" u="sng" strike="noStrike" cap="none" normalizeH="0" baseline="0" dirty="0" smtClean="0">
                <a:ln>
                  <a:noFill/>
                </a:ln>
                <a:solidFill>
                  <a:srgbClr val="C00000"/>
                </a:solidFill>
                <a:effectLst/>
                <a:latin typeface="Bookman Old Style" pitchFamily="18" charset="0"/>
                <a:ea typeface="Calibri" pitchFamily="34" charset="0"/>
                <a:cs typeface="Times New Roman" pitchFamily="18" charset="0"/>
              </a:rPr>
              <a:t>ΕΤΟΣ 2005: </a:t>
            </a:r>
            <a:r>
              <a:rPr kumimoji="0" lang="el-GR" sz="1600" b="1" i="0" u="sng" strike="noStrike" cap="none" normalizeH="0" baseline="0" dirty="0" smtClean="0">
                <a:ln>
                  <a:noFill/>
                </a:ln>
                <a:solidFill>
                  <a:schemeClr val="bg1"/>
                </a:solidFill>
                <a:effectLst/>
                <a:latin typeface="Bookman Old Style" pitchFamily="18" charset="0"/>
                <a:ea typeface="Calibri" pitchFamily="34" charset="0"/>
                <a:cs typeface="Times New Roman" pitchFamily="18" charset="0"/>
              </a:rPr>
              <a:t>ΕΠΙΘΕΩΡΗΣΕΙΣ ΠΟΥ ΔΙΕΞΗΧΘΗΣΑΝ ΑΠΟ ΤΗΝ Ε.Υ.Ε.Π. ΑΝΑ ΤΟΜΕΑ ΔΡΑΣΤΗΡΙΟΤΗΤΑΣ</a:t>
            </a:r>
            <a:endParaRPr kumimoji="0" lang="el-GR" sz="1600" b="1" i="0" u="sng" strike="noStrike" cap="none" normalizeH="0" baseline="0" dirty="0" smtClean="0">
              <a:ln>
                <a:noFill/>
              </a:ln>
              <a:solidFill>
                <a:schemeClr val="bg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 name="3 - Ορθογώνιο"/>
          <p:cNvSpPr/>
          <p:nvPr/>
        </p:nvSpPr>
        <p:spPr>
          <a:xfrm>
            <a:off x="5488230" y="2054655"/>
            <a:ext cx="3655770" cy="3416320"/>
          </a:xfrm>
          <a:prstGeom prst="rect">
            <a:avLst/>
          </a:prstGeom>
        </p:spPr>
        <p:txBody>
          <a:bodyPr wrap="square">
            <a:spAutoFit/>
          </a:bodyPr>
          <a:lstStyle/>
          <a:p>
            <a:endParaRPr lang="en-US" b="1" i="1" dirty="0" smtClean="0">
              <a:solidFill>
                <a:schemeClr val="bg1"/>
              </a:solidFill>
              <a:latin typeface="Bookman Old Style" pitchFamily="18" charset="0"/>
            </a:endParaRPr>
          </a:p>
          <a:p>
            <a:endParaRPr lang="en-US" b="1" i="1" dirty="0" smtClean="0">
              <a:solidFill>
                <a:schemeClr val="bg1"/>
              </a:solidFill>
              <a:latin typeface="Bookman Old Style" pitchFamily="18" charset="0"/>
            </a:endParaRPr>
          </a:p>
          <a:p>
            <a:r>
              <a:rPr lang="en-US" b="1" i="1" dirty="0" smtClean="0">
                <a:solidFill>
                  <a:srgbClr val="C00000"/>
                </a:solidFill>
                <a:latin typeface="Bookman Old Style" pitchFamily="18" charset="0"/>
              </a:rPr>
              <a:t>T</a:t>
            </a:r>
            <a:r>
              <a:rPr lang="el-GR" b="1" i="1" dirty="0" smtClean="0">
                <a:solidFill>
                  <a:srgbClr val="C00000"/>
                </a:solidFill>
                <a:latin typeface="Bookman Old Style" pitchFamily="18" charset="0"/>
              </a:rPr>
              <a:t>ην τριετία 2006 - 2008</a:t>
            </a:r>
            <a:endParaRPr lang="en-US" b="1" i="1" dirty="0" smtClean="0">
              <a:solidFill>
                <a:srgbClr val="C00000"/>
              </a:solidFill>
              <a:latin typeface="Bookman Old Style" pitchFamily="18" charset="0"/>
            </a:endParaRPr>
          </a:p>
          <a:p>
            <a:endParaRPr lang="en-US" b="1" i="1" dirty="0" smtClean="0">
              <a:solidFill>
                <a:schemeClr val="bg1"/>
              </a:solidFill>
              <a:latin typeface="Bookman Old Style" pitchFamily="18" charset="0"/>
            </a:endParaRPr>
          </a:p>
          <a:p>
            <a:r>
              <a:rPr lang="el-GR" b="1" i="1" dirty="0" smtClean="0">
                <a:solidFill>
                  <a:schemeClr val="bg1"/>
                </a:solidFill>
                <a:latin typeface="Bookman Old Style" pitchFamily="18" charset="0"/>
              </a:rPr>
              <a:t>οι περιβαλλοντικοί έλεγχοι επικεντρώθηκαν κυρίως σε βιομηχανικές εγκαταστάσεις, γειτνιάζουσες με ρέματα ή ποταμούς που παρήγαγαν υγρά απόβλητα, και συγκεκριμένα…</a:t>
            </a:r>
            <a:endParaRPr lang="el-GR" dirty="0"/>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 Πίνακας"/>
          <p:cNvGraphicFramePr>
            <a:graphicFrameLocks noGrp="1"/>
          </p:cNvGraphicFramePr>
          <p:nvPr/>
        </p:nvGraphicFramePr>
        <p:xfrm>
          <a:off x="1" y="222198"/>
          <a:ext cx="5181600" cy="6434218"/>
        </p:xfrm>
        <a:graphic>
          <a:graphicData uri="http://schemas.openxmlformats.org/drawingml/2006/table">
            <a:tbl>
              <a:tblPr>
                <a:tableStyleId>{BDBED569-4797-4DF1-A0F4-6AAB3CD982D8}</a:tableStyleId>
              </a:tblPr>
              <a:tblGrid>
                <a:gridCol w="5181600"/>
              </a:tblGrid>
              <a:tr h="1610997">
                <a:tc>
                  <a:txBody>
                    <a:bodyPr/>
                    <a:lstStyle/>
                    <a:p>
                      <a:pPr algn="ctr">
                        <a:lnSpc>
                          <a:spcPct val="150000"/>
                        </a:lnSpc>
                        <a:spcAft>
                          <a:spcPts val="0"/>
                        </a:spcAft>
                      </a:pPr>
                      <a:r>
                        <a:rPr lang="el-GR" sz="1600" b="1" u="sng" dirty="0" smtClean="0">
                          <a:solidFill>
                            <a:srgbClr val="C00000"/>
                          </a:solidFill>
                          <a:latin typeface="Bookman Old Style" pitchFamily="18" charset="0"/>
                          <a:ea typeface="Calibri"/>
                          <a:cs typeface="Times New Roman"/>
                        </a:rPr>
                        <a:t>ΤΡΙΕΤΙΑ 2006-2008:</a:t>
                      </a:r>
                      <a:r>
                        <a:rPr lang="el-GR" sz="1600" b="1" u="sng" dirty="0" smtClean="0">
                          <a:solidFill>
                            <a:schemeClr val="bg1"/>
                          </a:solidFill>
                          <a:latin typeface="Bookman Old Style" pitchFamily="18" charset="0"/>
                          <a:ea typeface="Calibri"/>
                          <a:cs typeface="Times New Roman"/>
                        </a:rPr>
                        <a:t> ΟΙ ΠΕΡΙΠΤΩΣΕΙΣ</a:t>
                      </a:r>
                      <a:r>
                        <a:rPr lang="el-GR" sz="1600" b="1" u="sng" baseline="0" dirty="0" smtClean="0">
                          <a:solidFill>
                            <a:schemeClr val="bg1"/>
                          </a:solidFill>
                          <a:latin typeface="Bookman Old Style" pitchFamily="18" charset="0"/>
                          <a:ea typeface="Calibri"/>
                          <a:cs typeface="Times New Roman"/>
                        </a:rPr>
                        <a:t> ΠΕΡΙΒΑΛΛΟΝΤΙΚΩΝ ΠΑΡΑΒΑΣΕΩΝ ΣΤΙΣ ΟΠΟΙΕΣ ΔΟΘΗΚΕ ΕΜΦΑΣΗ (1)</a:t>
                      </a:r>
                      <a:endParaRPr lang="el-GR" sz="1600" b="1" u="sng" dirty="0" smtClean="0">
                        <a:solidFill>
                          <a:schemeClr val="bg1"/>
                        </a:solidFill>
                        <a:latin typeface="Bookman Old Style" pitchFamily="18" charset="0"/>
                        <a:ea typeface="Calibri"/>
                        <a:cs typeface="Times New Roman"/>
                      </a:endParaRPr>
                    </a:p>
                    <a:p>
                      <a:pPr algn="ctr">
                        <a:lnSpc>
                          <a:spcPct val="150000"/>
                        </a:lnSpc>
                        <a:spcAft>
                          <a:spcPts val="0"/>
                        </a:spcAft>
                      </a:pPr>
                      <a:endParaRPr lang="el-GR" sz="1600" b="1" u="sng" dirty="0">
                        <a:solidFill>
                          <a:schemeClr val="bg1"/>
                        </a:solidFill>
                        <a:latin typeface="Bookman Old Style" pitchFamily="18" charset="0"/>
                        <a:ea typeface="Calibri"/>
                        <a:cs typeface="Times New Roman"/>
                      </a:endParaRPr>
                    </a:p>
                  </a:txBody>
                  <a:tcPr marL="68580" marR="68580" marT="0" marB="0"/>
                </a:tc>
              </a:tr>
              <a:tr h="1621065">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just">
                        <a:lnSpc>
                          <a:spcPct val="150000"/>
                        </a:lnSpc>
                        <a:spcAft>
                          <a:spcPts val="0"/>
                        </a:spcAft>
                        <a:buFontTx/>
                        <a:buBlip>
                          <a:blip r:embed="rId3"/>
                        </a:buBlip>
                      </a:pPr>
                      <a:r>
                        <a:rPr lang="el-GR" sz="1400" b="1" i="1" dirty="0" smtClean="0">
                          <a:solidFill>
                            <a:schemeClr val="bg1"/>
                          </a:solidFill>
                          <a:latin typeface="Bookman Old Style" pitchFamily="18" charset="0"/>
                          <a:ea typeface="+mn-ea"/>
                          <a:cs typeface="+mn-cs"/>
                        </a:rPr>
                        <a:t>   </a:t>
                      </a:r>
                      <a:r>
                        <a:rPr lang="el-GR" sz="1400" b="1" i="0" dirty="0" smtClean="0">
                          <a:solidFill>
                            <a:schemeClr val="bg1"/>
                          </a:solidFill>
                          <a:latin typeface="Bookman Old Style" pitchFamily="18" charset="0"/>
                          <a:ea typeface="+mn-ea"/>
                          <a:cs typeface="+mn-cs"/>
                        </a:rPr>
                        <a:t>Σοβαρά</a:t>
                      </a:r>
                      <a:r>
                        <a:rPr lang="el-GR" sz="1400" b="1" i="0" baseline="0" dirty="0" smtClean="0">
                          <a:solidFill>
                            <a:schemeClr val="bg1"/>
                          </a:solidFill>
                          <a:latin typeface="Bookman Old Style" pitchFamily="18" charset="0"/>
                          <a:ea typeface="+mn-ea"/>
                          <a:cs typeface="+mn-cs"/>
                        </a:rPr>
                        <a:t> προβλήματα ρύπανσης σε ποταμούς από αστικά λύματα ή υγρά βιομηχανικά απόβλητα: Ασωπός, Πηνειός, Αξιός, Καλαμάς, Άραχθος.</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1431268">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just">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Έ</a:t>
                      </a:r>
                      <a:r>
                        <a:rPr lang="el-GR" sz="1400" b="1" baseline="0" dirty="0" smtClean="0">
                          <a:solidFill>
                            <a:schemeClr val="bg1"/>
                          </a:solidFill>
                          <a:latin typeface="Bookman Old Style" pitchFamily="18" charset="0"/>
                          <a:ea typeface="+mn-ea"/>
                          <a:cs typeface="+mn-cs"/>
                        </a:rPr>
                        <a:t>ργα και δραστηριότητες εντός περιοχών με ευαίσθητα οικοσυστήματα (</a:t>
                      </a:r>
                      <a:r>
                        <a:rPr lang="en-US" sz="1400" b="1" baseline="0" dirty="0" smtClean="0">
                          <a:solidFill>
                            <a:schemeClr val="bg1"/>
                          </a:solidFill>
                          <a:latin typeface="Bookman Old Style" pitchFamily="18" charset="0"/>
                          <a:ea typeface="+mn-ea"/>
                          <a:cs typeface="+mn-cs"/>
                        </a:rPr>
                        <a:t>NATURA 2000)</a:t>
                      </a:r>
                      <a:r>
                        <a:rPr lang="el-GR" sz="1400" b="1" baseline="0" dirty="0" smtClean="0">
                          <a:solidFill>
                            <a:schemeClr val="bg1"/>
                          </a:solidFill>
                          <a:latin typeface="Bookman Old Style" pitchFamily="18" charset="0"/>
                          <a:ea typeface="+mn-ea"/>
                          <a:cs typeface="+mn-cs"/>
                        </a:rPr>
                        <a:t>.</a:t>
                      </a:r>
                      <a:r>
                        <a:rPr lang="en-US" sz="1400" b="1" baseline="0" dirty="0" smtClean="0">
                          <a:solidFill>
                            <a:schemeClr val="bg1"/>
                          </a:solidFill>
                          <a:latin typeface="Bookman Old Style" pitchFamily="18" charset="0"/>
                          <a:ea typeface="+mn-ea"/>
                          <a:cs typeface="+mn-cs"/>
                        </a:rPr>
                        <a:t> </a:t>
                      </a:r>
                      <a:endParaRPr lang="el-GR" sz="1400" b="1" baseline="0" dirty="0" smtClean="0">
                        <a:solidFill>
                          <a:schemeClr val="bg1"/>
                        </a:solidFill>
                        <a:latin typeface="Bookman Old Style" pitchFamily="18" charset="0"/>
                        <a:ea typeface="+mn-ea"/>
                        <a:cs typeface="+mn-cs"/>
                      </a:endParaRPr>
                    </a:p>
                    <a:p>
                      <a:pPr algn="just">
                        <a:lnSpc>
                          <a:spcPct val="115000"/>
                        </a:lnSpc>
                        <a:spcAft>
                          <a:spcPts val="0"/>
                        </a:spcAft>
                        <a:buFontTx/>
                        <a:buBlip>
                          <a:blip r:embed="rId3"/>
                        </a:buBlip>
                      </a:pPr>
                      <a:endParaRPr lang="el-GR" sz="1400" b="1" baseline="0" dirty="0" smtClean="0">
                        <a:solidFill>
                          <a:schemeClr val="bg1"/>
                        </a:solidFill>
                        <a:latin typeface="Bookman Old Style" pitchFamily="18" charset="0"/>
                        <a:ea typeface="+mn-ea"/>
                        <a:cs typeface="+mn-cs"/>
                      </a:endParaRPr>
                    </a:p>
                  </a:txBody>
                  <a:tcPr marL="68580" marR="68580" marT="0" marB="0"/>
                </a:tc>
              </a:tr>
              <a:tr h="1597571">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ndParaRPr>
                    </a:p>
                    <a:p>
                      <a:pPr algn="just">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Β</a:t>
                      </a:r>
                      <a:r>
                        <a:rPr lang="el-GR" sz="1400" b="1" baseline="0" dirty="0" smtClean="0">
                          <a:solidFill>
                            <a:schemeClr val="bg1"/>
                          </a:solidFill>
                          <a:latin typeface="Bookman Old Style" pitchFamily="18" charset="0"/>
                          <a:ea typeface="+mn-ea"/>
                          <a:cs typeface="+mn-cs"/>
                        </a:rPr>
                        <a:t>ιομηχανικές δραστηριότητες που υπάγονται στην Οδηγία 91/61/ΕΚ (</a:t>
                      </a:r>
                      <a:r>
                        <a:rPr lang="en-US" sz="1400" b="1" baseline="0" dirty="0" smtClean="0">
                          <a:solidFill>
                            <a:schemeClr val="bg1"/>
                          </a:solidFill>
                          <a:latin typeface="Bookman Old Style" pitchFamily="18" charset="0"/>
                          <a:ea typeface="+mn-ea"/>
                          <a:cs typeface="+mn-cs"/>
                        </a:rPr>
                        <a:t>IPPC) </a:t>
                      </a:r>
                      <a:r>
                        <a:rPr lang="el-GR" sz="1400" b="1" baseline="0" dirty="0" smtClean="0">
                          <a:solidFill>
                            <a:schemeClr val="bg1"/>
                          </a:solidFill>
                          <a:latin typeface="Bookman Old Style" pitchFamily="18" charset="0"/>
                          <a:ea typeface="+mn-ea"/>
                          <a:cs typeface="+mn-cs"/>
                        </a:rPr>
                        <a:t>για την Ολοκληρωμένη Πρόληψη και τον έλεγχο της ρύπανσης στη Βιομηχανία.</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bl>
          </a:graphicData>
        </a:graphic>
      </p:graphicFrame>
      <p:pic>
        <p:nvPicPr>
          <p:cNvPr id="1026" name="Picture 2"/>
          <p:cNvPicPr>
            <a:picLocks noChangeAspect="1" noChangeArrowheads="1"/>
          </p:cNvPicPr>
          <p:nvPr/>
        </p:nvPicPr>
        <p:blipFill>
          <a:blip r:embed="rId4" cstate="print"/>
          <a:srcRect/>
          <a:stretch>
            <a:fillRect/>
          </a:stretch>
        </p:blipFill>
        <p:spPr bwMode="auto">
          <a:xfrm>
            <a:off x="5334000" y="1447800"/>
            <a:ext cx="3810000" cy="4114800"/>
          </a:xfrm>
          <a:prstGeom prst="rect">
            <a:avLst/>
          </a:prstGeom>
          <a:noFill/>
          <a:ln w="9525">
            <a:noFill/>
            <a:miter lim="800000"/>
            <a:headEnd/>
            <a:tailEnd/>
          </a:ln>
          <a:effectLst/>
        </p:spPr>
      </p:pic>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 Πίνακας"/>
          <p:cNvGraphicFramePr>
            <a:graphicFrameLocks noGrp="1"/>
          </p:cNvGraphicFramePr>
          <p:nvPr/>
        </p:nvGraphicFramePr>
        <p:xfrm>
          <a:off x="448965" y="680310"/>
          <a:ext cx="8093365" cy="5469843"/>
        </p:xfrm>
        <a:graphic>
          <a:graphicData uri="http://schemas.openxmlformats.org/drawingml/2006/table">
            <a:tbl>
              <a:tblPr>
                <a:tableStyleId>{BDBED569-4797-4DF1-A0F4-6AAB3CD982D8}</a:tableStyleId>
              </a:tblPr>
              <a:tblGrid>
                <a:gridCol w="8093365"/>
              </a:tblGrid>
              <a:tr h="106893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l-GR" sz="1600" b="1" u="sng" dirty="0" smtClean="0">
                          <a:solidFill>
                            <a:srgbClr val="C00000"/>
                          </a:solidFill>
                          <a:latin typeface="Bookman Old Style" pitchFamily="18" charset="0"/>
                          <a:ea typeface="Calibri"/>
                          <a:cs typeface="Times New Roman"/>
                        </a:rPr>
                        <a:t>ΤΡΙΕΤΙΑ 2006-2008:</a:t>
                      </a:r>
                      <a:r>
                        <a:rPr lang="el-GR" sz="1600" b="1" u="sng" dirty="0" smtClean="0">
                          <a:solidFill>
                            <a:schemeClr val="bg1"/>
                          </a:solidFill>
                          <a:latin typeface="Bookman Old Style" pitchFamily="18" charset="0"/>
                          <a:ea typeface="Calibri"/>
                          <a:cs typeface="Times New Roman"/>
                        </a:rPr>
                        <a:t> ΟΙ ΠΕΡΙΠΤΩΣΕΙΣ</a:t>
                      </a:r>
                      <a:r>
                        <a:rPr lang="el-GR" sz="1600" b="1" u="sng" baseline="0" dirty="0" smtClean="0">
                          <a:solidFill>
                            <a:schemeClr val="bg1"/>
                          </a:solidFill>
                          <a:latin typeface="Bookman Old Style" pitchFamily="18" charset="0"/>
                          <a:ea typeface="Calibri"/>
                          <a:cs typeface="Times New Roman"/>
                        </a:rPr>
                        <a:t> ΠΕΡΙΒΑΛΛΟΝΤΙΚΩΝ ΠΑΡΑΒΑΣΕΩΝ ΣΤΙΣ ΟΠΟΙΕΣ ΔΟΘΗΚΕ ΕΜΦΑΣΗ (2)</a:t>
                      </a:r>
                      <a:endParaRPr lang="el-GR" sz="1600" b="1" u="sng" dirty="0">
                        <a:solidFill>
                          <a:schemeClr val="bg1"/>
                        </a:solidFill>
                        <a:latin typeface="Bookman Old Style" pitchFamily="18" charset="0"/>
                        <a:ea typeface="Calibri"/>
                        <a:cs typeface="Times New Roman"/>
                      </a:endParaRPr>
                    </a:p>
                  </a:txBody>
                  <a:tcPr marL="68580" marR="68580" marT="0" marB="0"/>
                </a:tc>
              </a:tr>
              <a:tr h="1088500">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Επαναληπτικές</a:t>
                      </a:r>
                      <a:r>
                        <a:rPr lang="el-GR" sz="1400" b="1" baseline="0" dirty="0" smtClean="0">
                          <a:solidFill>
                            <a:schemeClr val="bg1"/>
                          </a:solidFill>
                          <a:latin typeface="Bookman Old Style" pitchFamily="18" charset="0"/>
                          <a:ea typeface="+mn-ea"/>
                          <a:cs typeface="+mn-cs"/>
                        </a:rPr>
                        <a:t> ε</a:t>
                      </a:r>
                      <a:r>
                        <a:rPr lang="el-GR" sz="1400" b="1" dirty="0" smtClean="0">
                          <a:solidFill>
                            <a:schemeClr val="bg1"/>
                          </a:solidFill>
                          <a:latin typeface="Bookman Old Style" pitchFamily="18" charset="0"/>
                          <a:ea typeface="+mn-ea"/>
                          <a:cs typeface="+mn-cs"/>
                        </a:rPr>
                        <a:t>πιθεωρήσεις</a:t>
                      </a:r>
                      <a:r>
                        <a:rPr lang="el-GR" sz="1400" b="1" baseline="0" dirty="0" smtClean="0">
                          <a:solidFill>
                            <a:schemeClr val="bg1"/>
                          </a:solidFill>
                          <a:latin typeface="Bookman Old Style" pitchFamily="18" charset="0"/>
                          <a:ea typeface="+mn-ea"/>
                          <a:cs typeface="+mn-cs"/>
                        </a:rPr>
                        <a:t> για τη διαπίστωση συμμόρφωσης σε έργα και δραστηριότητες  που είχαν ελεγχθεί τα προηγούμενα έτη.</a:t>
                      </a: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893226">
                <a:tc>
                  <a:txBody>
                    <a:bodyPr/>
                    <a:lstStyle/>
                    <a:p>
                      <a:pPr algn="just">
                        <a:lnSpc>
                          <a:spcPct val="115000"/>
                        </a:lnSpc>
                        <a:spcAft>
                          <a:spcPts val="0"/>
                        </a:spcAft>
                        <a:buFontTx/>
                        <a:buBlip>
                          <a:blip r:embed="rId3"/>
                        </a:buBlip>
                      </a:pPr>
                      <a:endParaRPr lang="el-GR" sz="1400" b="1" dirty="0" smtClean="0">
                        <a:solidFill>
                          <a:schemeClr val="bg1"/>
                        </a:solidFill>
                        <a:latin typeface="Bookman Old Style" pitchFamily="18" charset="0"/>
                        <a:ea typeface="Calibri"/>
                        <a:cs typeface="Times New Roman"/>
                      </a:endParaRPr>
                    </a:p>
                    <a:p>
                      <a:pPr algn="just">
                        <a:lnSpc>
                          <a:spcPct val="115000"/>
                        </a:lnSpc>
                        <a:spcAft>
                          <a:spcPts val="0"/>
                        </a:spcAft>
                        <a:buFontTx/>
                        <a:buBlip>
                          <a:blip r:embed="rId3"/>
                        </a:buBlip>
                      </a:pPr>
                      <a:r>
                        <a:rPr lang="el-GR" sz="1400" b="1" dirty="0" smtClean="0">
                          <a:solidFill>
                            <a:schemeClr val="bg1"/>
                          </a:solidFill>
                          <a:latin typeface="Bookman Old Style" pitchFamily="18" charset="0"/>
                          <a:ea typeface="Calibri"/>
                          <a:cs typeface="Times New Roman"/>
                        </a:rPr>
                        <a:t> Περιβαλλοντικές</a:t>
                      </a:r>
                      <a:r>
                        <a:rPr lang="el-GR" sz="1400" b="1" baseline="0" dirty="0" smtClean="0">
                          <a:solidFill>
                            <a:schemeClr val="bg1"/>
                          </a:solidFill>
                          <a:latin typeface="Bookman Old Style" pitchFamily="18" charset="0"/>
                          <a:ea typeface="Calibri"/>
                          <a:cs typeface="Times New Roman"/>
                        </a:rPr>
                        <a:t> επιθεωρήσεις σε Χ.Α.Δ.Α., τα οποία ήταν σε πρόγραμμα αποκατάστασης.</a:t>
                      </a:r>
                      <a:endParaRPr lang="el-GR" sz="1400" b="1" dirty="0" smtClean="0">
                        <a:solidFill>
                          <a:schemeClr val="bg1"/>
                        </a:solidFill>
                        <a:latin typeface="Bookman Old Style" pitchFamily="18" charset="0"/>
                        <a:ea typeface="+mn-ea"/>
                        <a:cs typeface="+mn-cs"/>
                      </a:endParaRPr>
                    </a:p>
                    <a:p>
                      <a:pPr algn="just">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just">
                        <a:lnSpc>
                          <a:spcPct val="150000"/>
                        </a:lnSpc>
                        <a:spcAft>
                          <a:spcPts val="0"/>
                        </a:spcAft>
                        <a:buFontTx/>
                        <a:buBlip>
                          <a:blip r:embed="rId3"/>
                        </a:buBlip>
                      </a:pPr>
                      <a:endParaRPr lang="el-GR" sz="1400" b="1" baseline="0" dirty="0" smtClean="0">
                        <a:solidFill>
                          <a:schemeClr val="bg1"/>
                        </a:solidFill>
                        <a:latin typeface="Bookman Old Style" pitchFamily="18" charset="0"/>
                        <a:ea typeface="+mn-ea"/>
                        <a:cs typeface="+mn-cs"/>
                      </a:endParaRPr>
                    </a:p>
                  </a:txBody>
                  <a:tcPr marL="68580" marR="68580" marT="0" marB="0"/>
                </a:tc>
              </a:tr>
              <a:tr h="1083552">
                <a:tc>
                  <a:txBody>
                    <a:bodyPr/>
                    <a:lstStyle/>
                    <a:p>
                      <a:pPr algn="just">
                        <a:lnSpc>
                          <a:spcPct val="115000"/>
                        </a:lnSpc>
                        <a:spcAft>
                          <a:spcPts val="0"/>
                        </a:spcAft>
                        <a:buFontTx/>
                        <a:buBlip>
                          <a:blip r:embed="rId3"/>
                        </a:buBlip>
                      </a:pPr>
                      <a:endParaRPr lang="el-GR" sz="1400" b="1" dirty="0" smtClean="0">
                        <a:solidFill>
                          <a:schemeClr val="bg1"/>
                        </a:solidFill>
                        <a:latin typeface="Bookman Old Style" pitchFamily="18" charset="0"/>
                      </a:endParaRPr>
                    </a:p>
                    <a:p>
                      <a:pPr algn="just">
                        <a:lnSpc>
                          <a:spcPct val="150000"/>
                        </a:lnSpc>
                        <a:spcAft>
                          <a:spcPts val="0"/>
                        </a:spcAft>
                        <a:buFontTx/>
                        <a:buBlip>
                          <a:blip r:embed="rId3"/>
                        </a:buBlip>
                      </a:pPr>
                      <a:r>
                        <a:rPr lang="el-GR" sz="1400" b="1" dirty="0" smtClean="0">
                          <a:solidFill>
                            <a:schemeClr val="bg1"/>
                          </a:solidFill>
                          <a:latin typeface="Bookman Old Style" pitchFamily="18" charset="0"/>
                          <a:ea typeface="Calibri"/>
                          <a:cs typeface="Times New Roman"/>
                        </a:rPr>
                        <a:t> Επιθεωρήσεις για την ύπαρξη αυθαίρετων κατασκευών κυρίως σε προστατευόμενες περιοχές</a:t>
                      </a:r>
                      <a:r>
                        <a:rPr lang="el-GR" sz="1400" b="1" baseline="0" dirty="0" smtClean="0">
                          <a:solidFill>
                            <a:schemeClr val="bg1"/>
                          </a:solidFill>
                          <a:latin typeface="Bookman Old Style" pitchFamily="18" charset="0"/>
                          <a:ea typeface="Calibri"/>
                          <a:cs typeface="Times New Roman"/>
                        </a:rPr>
                        <a:t> (π.χ. περιοχές</a:t>
                      </a:r>
                      <a:r>
                        <a:rPr lang="en-US" sz="1400" b="1" baseline="0" dirty="0" smtClean="0">
                          <a:solidFill>
                            <a:schemeClr val="bg1"/>
                          </a:solidFill>
                          <a:latin typeface="Bookman Old Style" pitchFamily="18" charset="0"/>
                          <a:ea typeface="Calibri"/>
                          <a:cs typeface="Times New Roman"/>
                        </a:rPr>
                        <a:t> NATURA 2000) </a:t>
                      </a:r>
                      <a:endParaRPr lang="el-GR" sz="1400" b="1" dirty="0">
                        <a:solidFill>
                          <a:schemeClr val="bg1"/>
                        </a:solidFill>
                        <a:latin typeface="Bookman Old Style" pitchFamily="18" charset="0"/>
                        <a:ea typeface="Calibri"/>
                        <a:cs typeface="Times New Roman"/>
                      </a:endParaRPr>
                    </a:p>
                  </a:txBody>
                  <a:tcPr marL="68580" marR="68580" marT="0" marB="0"/>
                </a:tc>
              </a:tr>
              <a:tr h="885056">
                <a:tc>
                  <a:txBody>
                    <a:bodyPr/>
                    <a:lstStyle/>
                    <a:p>
                      <a:pPr algn="just">
                        <a:lnSpc>
                          <a:spcPct val="115000"/>
                        </a:lnSpc>
                        <a:spcAft>
                          <a:spcPts val="0"/>
                        </a:spcAft>
                        <a:buFontTx/>
                        <a:buBlip>
                          <a:blip r:embed="rId3"/>
                        </a:buBlip>
                      </a:pPr>
                      <a:endParaRPr lang="el-GR" sz="1400" b="1" dirty="0" smtClean="0">
                        <a:solidFill>
                          <a:schemeClr val="bg1"/>
                        </a:solidFill>
                        <a:latin typeface="Bookman Old Style" pitchFamily="18" charset="0"/>
                        <a:ea typeface="Calibri"/>
                        <a:cs typeface="Times New Roman"/>
                      </a:endParaRPr>
                    </a:p>
                    <a:p>
                      <a:pPr algn="just">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Δράσεις</a:t>
                      </a:r>
                      <a:r>
                        <a:rPr lang="el-GR" sz="1400" b="1" baseline="0" dirty="0" smtClean="0">
                          <a:solidFill>
                            <a:schemeClr val="bg1"/>
                          </a:solidFill>
                          <a:latin typeface="Bookman Old Style" pitchFamily="18" charset="0"/>
                          <a:ea typeface="+mn-ea"/>
                          <a:cs typeface="+mn-cs"/>
                        </a:rPr>
                        <a:t> της ΕΥΕΠ για τη διαχείριση τοξικών και επικίνδυνων αποβλήτων σε περιπτώσεις διαπίστωσης παράνομης διασυνοριακής μεταφοράς.</a:t>
                      </a:r>
                      <a:endParaRPr lang="el-GR" sz="1400" b="1" dirty="0">
                        <a:solidFill>
                          <a:schemeClr val="bg1"/>
                        </a:solidFill>
                        <a:latin typeface="Bookman Old Styl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 Πίνακας"/>
          <p:cNvGraphicFramePr>
            <a:graphicFrameLocks noGrp="1"/>
          </p:cNvGraphicFramePr>
          <p:nvPr/>
        </p:nvGraphicFramePr>
        <p:xfrm>
          <a:off x="609600" y="381000"/>
          <a:ext cx="8093365" cy="6164780"/>
        </p:xfrm>
        <a:graphic>
          <a:graphicData uri="http://schemas.openxmlformats.org/drawingml/2006/table">
            <a:tbl>
              <a:tblPr>
                <a:tableStyleId>{BDBED569-4797-4DF1-A0F4-6AAB3CD982D8}</a:tableStyleId>
              </a:tblPr>
              <a:tblGrid>
                <a:gridCol w="8093365"/>
              </a:tblGrid>
              <a:tr h="914400">
                <a:tc>
                  <a:txBody>
                    <a:bodyPr/>
                    <a:lstStyle/>
                    <a:p>
                      <a:pPr algn="ctr">
                        <a:lnSpc>
                          <a:spcPct val="150000"/>
                        </a:lnSpc>
                        <a:spcAft>
                          <a:spcPts val="0"/>
                        </a:spcAft>
                      </a:pPr>
                      <a:r>
                        <a:rPr lang="el-GR" sz="1600" b="1" u="sng" dirty="0" smtClean="0">
                          <a:solidFill>
                            <a:schemeClr val="bg1"/>
                          </a:solidFill>
                          <a:latin typeface="Bookman Old Style" pitchFamily="18" charset="0"/>
                          <a:ea typeface="Calibri"/>
                          <a:cs typeface="Times New Roman"/>
                        </a:rPr>
                        <a:t>ΣΥΧΝΟΤΕΡΑ ΕΙΔΗ ΒΕΒΑΙΩΘΕΝΤΩΝ ΠΕΡΙΒΑΛΛΟΝΤΙΚΩΝ ΠΑΡΑΒΑΣΕΩΝ ΠΟΥ ΔΙΑΠΙΣΤΩΘΗΚΑΝ ΑΠΟ ΤΗΝ Ε.Υ.Ε.Π. </a:t>
                      </a:r>
                      <a:endParaRPr lang="el-GR" sz="1600" b="1" u="sng" dirty="0">
                        <a:solidFill>
                          <a:schemeClr val="bg1"/>
                        </a:solidFill>
                        <a:latin typeface="Bookman Old Style" pitchFamily="18" charset="0"/>
                        <a:ea typeface="Calibri"/>
                        <a:cs typeface="Times New Roman"/>
                      </a:endParaRPr>
                    </a:p>
                  </a:txBody>
                  <a:tcPr marL="68580" marR="68580" marT="0" marB="0"/>
                </a:tc>
              </a:tr>
              <a:tr h="641299">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Έλλειψη</a:t>
                      </a:r>
                      <a:r>
                        <a:rPr lang="el-GR" sz="1400" b="1" baseline="0" dirty="0" smtClean="0">
                          <a:solidFill>
                            <a:schemeClr val="bg1"/>
                          </a:solidFill>
                          <a:latin typeface="Bookman Old Style" pitchFamily="18" charset="0"/>
                          <a:ea typeface="+mn-ea"/>
                          <a:cs typeface="+mn-cs"/>
                        </a:rPr>
                        <a:t> περιβαλλοντικής </a:t>
                      </a:r>
                      <a:r>
                        <a:rPr lang="el-GR" sz="1400" b="1" baseline="0" dirty="0" err="1" smtClean="0">
                          <a:solidFill>
                            <a:schemeClr val="bg1"/>
                          </a:solidFill>
                          <a:latin typeface="Bookman Old Style" pitchFamily="18" charset="0"/>
                          <a:ea typeface="+mn-ea"/>
                          <a:cs typeface="+mn-cs"/>
                        </a:rPr>
                        <a:t>αδειοδοτήσεως</a:t>
                      </a:r>
                      <a:r>
                        <a:rPr lang="el-GR" sz="1400" b="1" baseline="0" dirty="0" smtClean="0">
                          <a:solidFill>
                            <a:schemeClr val="bg1"/>
                          </a:solidFill>
                          <a:latin typeface="Bookman Old Style" pitchFamily="18" charset="0"/>
                          <a:ea typeface="+mn-ea"/>
                          <a:cs typeface="+mn-cs"/>
                        </a:rPr>
                        <a:t>.</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787908">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Ελλείψεις</a:t>
                      </a:r>
                      <a:r>
                        <a:rPr lang="el-GR" sz="1400" b="1" baseline="0" dirty="0" smtClean="0">
                          <a:solidFill>
                            <a:schemeClr val="bg1"/>
                          </a:solidFill>
                          <a:latin typeface="Bookman Old Style" pitchFamily="18" charset="0"/>
                          <a:ea typeface="+mn-ea"/>
                          <a:cs typeface="+mn-cs"/>
                        </a:rPr>
                        <a:t> συστημάτων παρακολούθησης εκπομπών ρύπων (</a:t>
                      </a:r>
                      <a:r>
                        <a:rPr lang="en-US" sz="1400" b="1" baseline="0" dirty="0" smtClean="0">
                          <a:solidFill>
                            <a:schemeClr val="bg1"/>
                          </a:solidFill>
                          <a:latin typeface="Bookman Old Style" pitchFamily="18" charset="0"/>
                          <a:ea typeface="+mn-ea"/>
                          <a:cs typeface="+mn-cs"/>
                        </a:rPr>
                        <a:t>monitoring)</a:t>
                      </a:r>
                      <a:r>
                        <a:rPr lang="el-GR" sz="1400" b="1" baseline="0" dirty="0" smtClean="0">
                          <a:solidFill>
                            <a:schemeClr val="bg1"/>
                          </a:solidFill>
                          <a:latin typeface="Bookman Old Style" pitchFamily="18" charset="0"/>
                          <a:ea typeface="+mn-ea"/>
                          <a:cs typeface="+mn-cs"/>
                        </a:rPr>
                        <a:t>.</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1053992">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ndParaRPr>
                    </a:p>
                    <a:p>
                      <a:pPr algn="l">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Ελλείψεις</a:t>
                      </a:r>
                      <a:r>
                        <a:rPr lang="el-GR" sz="1400" b="1" baseline="0" dirty="0" smtClean="0">
                          <a:solidFill>
                            <a:schemeClr val="bg1"/>
                          </a:solidFill>
                          <a:latin typeface="Bookman Old Style" pitchFamily="18" charset="0"/>
                          <a:ea typeface="+mn-ea"/>
                          <a:cs typeface="+mn-cs"/>
                        </a:rPr>
                        <a:t> </a:t>
                      </a:r>
                      <a:r>
                        <a:rPr lang="el-GR" sz="1400" b="1" baseline="0" dirty="0" err="1" smtClean="0">
                          <a:solidFill>
                            <a:schemeClr val="bg1"/>
                          </a:solidFill>
                          <a:latin typeface="Bookman Old Style" pitchFamily="18" charset="0"/>
                          <a:ea typeface="+mn-ea"/>
                          <a:cs typeface="+mn-cs"/>
                        </a:rPr>
                        <a:t>αδειοδοτήσεων</a:t>
                      </a:r>
                      <a:r>
                        <a:rPr lang="el-GR" sz="1400" b="1" baseline="0" dirty="0" smtClean="0">
                          <a:solidFill>
                            <a:schemeClr val="bg1"/>
                          </a:solidFill>
                          <a:latin typeface="Bookman Old Style" pitchFamily="18" charset="0"/>
                          <a:ea typeface="+mn-ea"/>
                          <a:cs typeface="+mn-cs"/>
                        </a:rPr>
                        <a:t>, αναφορικά με την διαχείριση στερεών και υγρών αποβλήτων.</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855064">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Μη</a:t>
                      </a:r>
                      <a:r>
                        <a:rPr lang="el-GR" sz="1400" b="1" baseline="0" dirty="0" smtClean="0">
                          <a:solidFill>
                            <a:schemeClr val="bg1"/>
                          </a:solidFill>
                          <a:latin typeface="Bookman Old Style" pitchFamily="18" charset="0"/>
                          <a:ea typeface="+mn-ea"/>
                          <a:cs typeface="+mn-cs"/>
                        </a:rPr>
                        <a:t> τήρηση από τους παραβάτες των περιβαλλοντικών όρων.</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855064">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smtClean="0">
                          <a:solidFill>
                            <a:schemeClr val="bg1"/>
                          </a:solidFill>
                          <a:latin typeface="Bookman Old Style" pitchFamily="18" charset="0"/>
                          <a:ea typeface="+mn-ea"/>
                          <a:cs typeface="+mn-cs"/>
                        </a:rPr>
                        <a:t>  Μη</a:t>
                      </a:r>
                      <a:r>
                        <a:rPr lang="el-GR" sz="1400" b="1" baseline="0" smtClean="0">
                          <a:solidFill>
                            <a:schemeClr val="bg1"/>
                          </a:solidFill>
                          <a:latin typeface="Bookman Old Style" pitchFamily="18" charset="0"/>
                          <a:ea typeface="+mn-ea"/>
                          <a:cs typeface="+mn-cs"/>
                        </a:rPr>
                        <a:t> </a:t>
                      </a:r>
                      <a:r>
                        <a:rPr lang="el-GR" sz="1400" b="1" baseline="0" dirty="0" smtClean="0">
                          <a:solidFill>
                            <a:schemeClr val="bg1"/>
                          </a:solidFill>
                          <a:latin typeface="Bookman Old Style" pitchFamily="18" charset="0"/>
                          <a:ea typeface="+mn-ea"/>
                          <a:cs typeface="+mn-cs"/>
                        </a:rPr>
                        <a:t>ορθή λειτουργία των συστημάτων </a:t>
                      </a:r>
                      <a:r>
                        <a:rPr lang="el-GR" sz="1400" b="1" baseline="0" dirty="0" err="1" smtClean="0">
                          <a:solidFill>
                            <a:schemeClr val="bg1"/>
                          </a:solidFill>
                          <a:latin typeface="Bookman Old Style" pitchFamily="18" charset="0"/>
                          <a:ea typeface="+mn-ea"/>
                          <a:cs typeface="+mn-cs"/>
                        </a:rPr>
                        <a:t>αντιρρύπανσης</a:t>
                      </a:r>
                      <a:r>
                        <a:rPr lang="el-GR" sz="1400" b="1" baseline="0" dirty="0" smtClean="0">
                          <a:solidFill>
                            <a:schemeClr val="bg1"/>
                          </a:solidFill>
                          <a:latin typeface="Bookman Old Style" pitchFamily="18" charset="0"/>
                          <a:ea typeface="+mn-ea"/>
                          <a:cs typeface="+mn-cs"/>
                        </a:rPr>
                        <a:t>. </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824071">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Αυθαίρετες</a:t>
                      </a:r>
                      <a:r>
                        <a:rPr lang="el-GR" sz="1400" b="1" baseline="0" dirty="0" smtClean="0">
                          <a:solidFill>
                            <a:schemeClr val="bg1"/>
                          </a:solidFill>
                          <a:latin typeface="Bookman Old Style" pitchFamily="18" charset="0"/>
                          <a:ea typeface="+mn-ea"/>
                          <a:cs typeface="+mn-cs"/>
                        </a:rPr>
                        <a:t> παρεμβάσεις και επενέργειες σε περιβαλλοντικά προστατευόμενες περιοχές.</a:t>
                      </a:r>
                      <a:endParaRPr lang="el-GR" sz="1400" b="1" dirty="0">
                        <a:solidFill>
                          <a:schemeClr val="bg1"/>
                        </a:solidFill>
                        <a:latin typeface="Bookman Old Styl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11 - Πίνακας"/>
          <p:cNvGraphicFramePr>
            <a:graphicFrameLocks noGrp="1"/>
          </p:cNvGraphicFramePr>
          <p:nvPr/>
        </p:nvGraphicFramePr>
        <p:xfrm>
          <a:off x="601670" y="527605"/>
          <a:ext cx="8093365" cy="4988233"/>
        </p:xfrm>
        <a:graphic>
          <a:graphicData uri="http://schemas.openxmlformats.org/drawingml/2006/table">
            <a:tbl>
              <a:tblPr>
                <a:tableStyleId>{BDBED569-4797-4DF1-A0F4-6AAB3CD982D8}</a:tableStyleId>
              </a:tblPr>
              <a:tblGrid>
                <a:gridCol w="8093365"/>
              </a:tblGrid>
              <a:tr h="965030">
                <a:tc>
                  <a:txBody>
                    <a:bodyPr/>
                    <a:lstStyle/>
                    <a:p>
                      <a:pPr algn="ctr">
                        <a:lnSpc>
                          <a:spcPct val="150000"/>
                        </a:lnSpc>
                        <a:spcAft>
                          <a:spcPts val="0"/>
                        </a:spcAft>
                      </a:pPr>
                      <a:r>
                        <a:rPr lang="el-GR" sz="1600" b="1" u="sng" dirty="0" smtClean="0">
                          <a:solidFill>
                            <a:srgbClr val="C00000"/>
                          </a:solidFill>
                          <a:latin typeface="Bookman Old Style" pitchFamily="18" charset="0"/>
                          <a:ea typeface="Calibri"/>
                          <a:cs typeface="Times New Roman"/>
                        </a:rPr>
                        <a:t>ΤΡΙΕΤΙΑ 2006-2008: </a:t>
                      </a:r>
                      <a:r>
                        <a:rPr lang="el-GR" sz="1600" b="1" u="sng" dirty="0" smtClean="0">
                          <a:solidFill>
                            <a:schemeClr val="bg1"/>
                          </a:solidFill>
                          <a:latin typeface="Bookman Old Style" pitchFamily="18" charset="0"/>
                          <a:ea typeface="Calibri"/>
                          <a:cs typeface="Times New Roman"/>
                        </a:rPr>
                        <a:t>ΕΙΔΗ ΔΙΑΠΙΣΤΩΜΕΝΩΝ</a:t>
                      </a:r>
                      <a:r>
                        <a:rPr lang="el-GR" sz="1600" b="1" u="sng" baseline="0" dirty="0" smtClean="0">
                          <a:solidFill>
                            <a:schemeClr val="bg1"/>
                          </a:solidFill>
                          <a:latin typeface="Bookman Old Style" pitchFamily="18" charset="0"/>
                          <a:ea typeface="Calibri"/>
                          <a:cs typeface="Times New Roman"/>
                        </a:rPr>
                        <a:t> ΠΕΡΙΒΑΛΛΟΝΤΙΚΩΝ ΠΑΡΑΒΑΣΕΩΝ ΑΠΟ ΤΗΝ ΕΥΕΠ</a:t>
                      </a:r>
                      <a:endParaRPr lang="el-GR" sz="1600" b="1" u="sng" dirty="0" smtClean="0">
                        <a:solidFill>
                          <a:schemeClr val="bg1"/>
                        </a:solidFill>
                        <a:latin typeface="Bookman Old Style" pitchFamily="18" charset="0"/>
                        <a:ea typeface="Calibri"/>
                        <a:cs typeface="Times New Roman"/>
                      </a:endParaRPr>
                    </a:p>
                    <a:p>
                      <a:pPr algn="ctr">
                        <a:lnSpc>
                          <a:spcPct val="150000"/>
                        </a:lnSpc>
                        <a:spcAft>
                          <a:spcPts val="0"/>
                        </a:spcAft>
                      </a:pPr>
                      <a:endParaRPr lang="el-GR" sz="1600" b="1" u="sng" dirty="0">
                        <a:solidFill>
                          <a:schemeClr val="bg1"/>
                        </a:solidFill>
                        <a:latin typeface="Bookman Old Style" pitchFamily="18" charset="0"/>
                        <a:ea typeface="Calibri"/>
                        <a:cs typeface="Times New Roman"/>
                      </a:endParaRPr>
                    </a:p>
                  </a:txBody>
                  <a:tcPr marL="68580" marR="68580" marT="0" marB="0"/>
                </a:tc>
              </a:tr>
              <a:tr h="1004091">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just">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Απουσία</a:t>
                      </a:r>
                      <a:r>
                        <a:rPr lang="el-GR" sz="1400" b="1" baseline="0" dirty="0" smtClean="0">
                          <a:solidFill>
                            <a:schemeClr val="bg1"/>
                          </a:solidFill>
                          <a:latin typeface="Bookman Old Style" pitchFamily="18" charset="0"/>
                          <a:ea typeface="+mn-ea"/>
                          <a:cs typeface="+mn-cs"/>
                        </a:rPr>
                        <a:t> περιβαλλοντικών </a:t>
                      </a:r>
                      <a:r>
                        <a:rPr lang="el-GR" sz="1400" b="1" baseline="0" dirty="0" err="1" smtClean="0">
                          <a:solidFill>
                            <a:schemeClr val="bg1"/>
                          </a:solidFill>
                          <a:latin typeface="Bookman Old Style" pitchFamily="18" charset="0"/>
                          <a:ea typeface="+mn-ea"/>
                          <a:cs typeface="+mn-cs"/>
                        </a:rPr>
                        <a:t>αδειοδοτήσεων</a:t>
                      </a:r>
                      <a:r>
                        <a:rPr lang="el-GR" sz="1400" b="1" baseline="0" dirty="0" smtClean="0">
                          <a:solidFill>
                            <a:schemeClr val="bg1"/>
                          </a:solidFill>
                          <a:latin typeface="Bookman Old Style" pitchFamily="18" charset="0"/>
                          <a:ea typeface="+mn-ea"/>
                          <a:cs typeface="+mn-cs"/>
                        </a:rPr>
                        <a:t>, είτε λόγω έλλειψης Α.Ε.Π.Ο., είτε λόγω παρέλευσης του χρονικού διαστήματος ισχύος της, χωρίς ανανέωσή της. </a:t>
                      </a:r>
                    </a:p>
                    <a:p>
                      <a:pPr algn="just">
                        <a:lnSpc>
                          <a:spcPct val="115000"/>
                        </a:lnSpc>
                        <a:spcAft>
                          <a:spcPts val="0"/>
                        </a:spcAft>
                        <a:buFontTx/>
                        <a:buBlip>
                          <a:blip r:embed="rId3"/>
                        </a:buBlip>
                      </a:pPr>
                      <a:endParaRPr lang="el-GR" sz="1400" b="1" baseline="0" dirty="0" smtClean="0">
                        <a:solidFill>
                          <a:schemeClr val="bg1"/>
                        </a:solidFill>
                        <a:latin typeface="Bookman Old Style" pitchFamily="18" charset="0"/>
                        <a:ea typeface="+mn-ea"/>
                        <a:cs typeface="+mn-cs"/>
                      </a:endParaRPr>
                    </a:p>
                  </a:txBody>
                  <a:tcPr marL="68580" marR="68580" marT="0" marB="0"/>
                </a:tc>
              </a:tr>
              <a:tr h="721742">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ndParaRPr>
                    </a:p>
                    <a:p>
                      <a:pPr algn="l">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Ανυπαρξία</a:t>
                      </a:r>
                      <a:r>
                        <a:rPr lang="el-GR" sz="1400" b="1" baseline="0" dirty="0" smtClean="0">
                          <a:solidFill>
                            <a:schemeClr val="bg1"/>
                          </a:solidFill>
                          <a:latin typeface="Bookman Old Style" pitchFamily="18" charset="0"/>
                          <a:ea typeface="+mn-ea"/>
                          <a:cs typeface="+mn-cs"/>
                        </a:rPr>
                        <a:t> συστημάτων παρακολούθησης εκπομπών ρύπων (</a:t>
                      </a:r>
                      <a:r>
                        <a:rPr lang="en-US" sz="1400" b="1" baseline="0" dirty="0" smtClean="0">
                          <a:solidFill>
                            <a:schemeClr val="bg1"/>
                          </a:solidFill>
                          <a:latin typeface="Bookman Old Style" pitchFamily="18" charset="0"/>
                          <a:ea typeface="+mn-ea"/>
                          <a:cs typeface="+mn-cs"/>
                        </a:rPr>
                        <a:t>m</a:t>
                      </a:r>
                      <a:r>
                        <a:rPr lang="el-GR" sz="1400" b="1" baseline="0" dirty="0" smtClean="0">
                          <a:solidFill>
                            <a:schemeClr val="bg1"/>
                          </a:solidFill>
                          <a:latin typeface="Bookman Old Style" pitchFamily="18" charset="0"/>
                          <a:ea typeface="+mn-ea"/>
                          <a:cs typeface="+mn-cs"/>
                        </a:rPr>
                        <a:t>ο</a:t>
                      </a:r>
                      <a:r>
                        <a:rPr lang="en-US" sz="1400" b="1" baseline="0" dirty="0" err="1" smtClean="0">
                          <a:solidFill>
                            <a:schemeClr val="bg1"/>
                          </a:solidFill>
                          <a:latin typeface="Bookman Old Style" pitchFamily="18" charset="0"/>
                          <a:ea typeface="+mn-ea"/>
                          <a:cs typeface="+mn-cs"/>
                        </a:rPr>
                        <a:t>nitoring</a:t>
                      </a:r>
                      <a:r>
                        <a:rPr lang="en-US" sz="1400" b="1" baseline="0" dirty="0" smtClean="0">
                          <a:solidFill>
                            <a:schemeClr val="bg1"/>
                          </a:solidFill>
                          <a:latin typeface="Bookman Old Style" pitchFamily="18" charset="0"/>
                          <a:ea typeface="+mn-ea"/>
                          <a:cs typeface="+mn-cs"/>
                        </a:rPr>
                        <a:t>)</a:t>
                      </a:r>
                      <a:endParaRPr lang="el-GR" sz="1400" b="1" baseline="0"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653644">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Μη</a:t>
                      </a:r>
                      <a:r>
                        <a:rPr lang="el-GR" sz="1400" b="1" baseline="0" dirty="0" smtClean="0">
                          <a:solidFill>
                            <a:schemeClr val="bg1"/>
                          </a:solidFill>
                          <a:latin typeface="Bookman Old Style" pitchFamily="18" charset="0"/>
                          <a:ea typeface="+mn-ea"/>
                          <a:cs typeface="+mn-cs"/>
                        </a:rPr>
                        <a:t> τήρηση από τους παραβάτες των</a:t>
                      </a:r>
                      <a:r>
                        <a:rPr lang="en-US" sz="1400" b="1" baseline="0" dirty="0" smtClean="0">
                          <a:solidFill>
                            <a:schemeClr val="bg1"/>
                          </a:solidFill>
                          <a:latin typeface="Bookman Old Style" pitchFamily="18" charset="0"/>
                          <a:ea typeface="+mn-ea"/>
                          <a:cs typeface="+mn-cs"/>
                        </a:rPr>
                        <a:t> </a:t>
                      </a:r>
                      <a:r>
                        <a:rPr lang="el-GR" sz="1400" b="1" baseline="0" dirty="0" smtClean="0">
                          <a:solidFill>
                            <a:schemeClr val="bg1"/>
                          </a:solidFill>
                          <a:latin typeface="Bookman Old Style" pitchFamily="18" charset="0"/>
                          <a:ea typeface="+mn-ea"/>
                          <a:cs typeface="+mn-cs"/>
                        </a:rPr>
                        <a:t>επιβαλλόμενων περιβαλλοντικών όρων </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653644">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15000"/>
                        </a:lnSpc>
                        <a:spcAft>
                          <a:spcPts val="0"/>
                        </a:spcAft>
                        <a:buFontTx/>
                        <a:buBlip>
                          <a:blip r:embed="rId3"/>
                        </a:buBlip>
                      </a:pPr>
                      <a:r>
                        <a:rPr lang="el-GR" sz="1400" b="1" dirty="0" smtClean="0">
                          <a:solidFill>
                            <a:schemeClr val="bg1"/>
                          </a:solidFill>
                          <a:latin typeface="Bookman Old Style" pitchFamily="18" charset="0"/>
                          <a:ea typeface="+mn-ea"/>
                          <a:cs typeface="+mn-cs"/>
                        </a:rPr>
                        <a:t>  Έλλειψη</a:t>
                      </a:r>
                      <a:r>
                        <a:rPr lang="el-GR" sz="1400" b="1" baseline="0" dirty="0" smtClean="0">
                          <a:solidFill>
                            <a:schemeClr val="bg1"/>
                          </a:solidFill>
                          <a:latin typeface="Bookman Old Style" pitchFamily="18" charset="0"/>
                          <a:ea typeface="+mn-ea"/>
                          <a:cs typeface="+mn-cs"/>
                        </a:rPr>
                        <a:t> ή παραλείψεις ή μη ορθή λειτουργία των συστημάτων </a:t>
                      </a:r>
                      <a:r>
                        <a:rPr lang="el-GR" sz="1400" b="1" baseline="0" dirty="0" err="1" smtClean="0">
                          <a:solidFill>
                            <a:schemeClr val="bg1"/>
                          </a:solidFill>
                          <a:latin typeface="Bookman Old Style" pitchFamily="18" charset="0"/>
                          <a:ea typeface="+mn-ea"/>
                          <a:cs typeface="+mn-cs"/>
                        </a:rPr>
                        <a:t>αντιρρύπανσης</a:t>
                      </a:r>
                      <a:r>
                        <a:rPr lang="el-GR" sz="1400" b="1" baseline="0" dirty="0" smtClean="0">
                          <a:solidFill>
                            <a:schemeClr val="bg1"/>
                          </a:solidFill>
                          <a:latin typeface="Bookman Old Style" pitchFamily="18" charset="0"/>
                          <a:ea typeface="+mn-ea"/>
                          <a:cs typeface="+mn-cs"/>
                        </a:rPr>
                        <a:t>.</a:t>
                      </a:r>
                    </a:p>
                    <a:p>
                      <a:pPr algn="l">
                        <a:lnSpc>
                          <a:spcPct val="115000"/>
                        </a:lnSpc>
                        <a:spcAft>
                          <a:spcPts val="0"/>
                        </a:spcAft>
                        <a:buFontTx/>
                        <a:buBlip>
                          <a:blip r:embed="rId3"/>
                        </a:buBlip>
                      </a:pPr>
                      <a:endParaRPr lang="el-GR" sz="1400" b="1" dirty="0">
                        <a:solidFill>
                          <a:schemeClr val="bg1"/>
                        </a:solidFill>
                        <a:latin typeface="Bookman Old Style" pitchFamily="18" charset="0"/>
                        <a:ea typeface="Calibri"/>
                        <a:cs typeface="Times New Roman"/>
                      </a:endParaRPr>
                    </a:p>
                  </a:txBody>
                  <a:tcPr marL="68580" marR="68580" marT="0" marB="0"/>
                </a:tc>
              </a:tr>
              <a:tr h="603910">
                <a:tc>
                  <a:txBody>
                    <a:bodyPr/>
                    <a:lstStyle/>
                    <a:p>
                      <a:pPr algn="l">
                        <a:lnSpc>
                          <a:spcPct val="115000"/>
                        </a:lnSpc>
                        <a:spcAft>
                          <a:spcPts val="0"/>
                        </a:spcAft>
                        <a:buFontTx/>
                        <a:buBlip>
                          <a:blip r:embed="rId3"/>
                        </a:buBlip>
                      </a:pPr>
                      <a:endParaRPr lang="el-GR" sz="1400" b="1" dirty="0" smtClean="0">
                        <a:solidFill>
                          <a:schemeClr val="bg1"/>
                        </a:solidFill>
                        <a:latin typeface="Bookman Old Style" pitchFamily="18" charset="0"/>
                        <a:ea typeface="+mn-ea"/>
                        <a:cs typeface="+mn-cs"/>
                      </a:endParaRPr>
                    </a:p>
                    <a:p>
                      <a:pPr algn="l">
                        <a:lnSpc>
                          <a:spcPct val="150000"/>
                        </a:lnSpc>
                        <a:spcAft>
                          <a:spcPts val="0"/>
                        </a:spcAft>
                        <a:buFontTx/>
                        <a:buBlip>
                          <a:blip r:embed="rId3"/>
                        </a:buBlip>
                      </a:pPr>
                      <a:r>
                        <a:rPr lang="el-GR" sz="1400" b="1" dirty="0" smtClean="0">
                          <a:solidFill>
                            <a:schemeClr val="bg1"/>
                          </a:solidFill>
                          <a:latin typeface="Bookman Old Style" pitchFamily="18" charset="0"/>
                          <a:ea typeface="+mn-ea"/>
                          <a:cs typeface="+mn-cs"/>
                        </a:rPr>
                        <a:t>  Αυθαίρετες</a:t>
                      </a:r>
                      <a:r>
                        <a:rPr lang="el-GR" sz="1400" b="1" baseline="0" dirty="0" smtClean="0">
                          <a:solidFill>
                            <a:schemeClr val="bg1"/>
                          </a:solidFill>
                          <a:latin typeface="Bookman Old Style" pitchFamily="18" charset="0"/>
                          <a:ea typeface="+mn-ea"/>
                          <a:cs typeface="+mn-cs"/>
                        </a:rPr>
                        <a:t> παρεμβάσεις των φορέων έργων και δραστηριοτήτων </a:t>
                      </a:r>
                      <a:endParaRPr lang="el-GR" sz="1400" b="1" dirty="0">
                        <a:solidFill>
                          <a:schemeClr val="bg1"/>
                        </a:solidFill>
                        <a:latin typeface="Bookman Old Styl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2" y="222198"/>
            <a:ext cx="7167985" cy="1832457"/>
          </a:xfrm>
          <a:solidFill>
            <a:schemeClr val="bg1"/>
          </a:solidFill>
          <a:ln>
            <a:noFill/>
          </a:ln>
        </p:spPr>
        <p:txBody>
          <a:bodyPr>
            <a:normAutofit fontScale="25000" lnSpcReduction="20000"/>
          </a:bodyPr>
          <a:lstStyle/>
          <a:p>
            <a:pPr algn="ctr">
              <a:lnSpc>
                <a:spcPct val="150000"/>
              </a:lnSpc>
              <a:buNone/>
            </a:pPr>
            <a:r>
              <a:rPr lang="el-GR" sz="9600" b="1" i="1" u="sng" dirty="0" smtClean="0">
                <a:solidFill>
                  <a:srgbClr val="002060"/>
                </a:solidFill>
                <a:latin typeface="+mj-lt"/>
              </a:rPr>
              <a:t>ΠΕΡΙΒΑΛΛΟΝΤΙΚΟΙ ΕΛΕΓΧΟΙ ΚΑΙ ΠΕΡΙΒΑΛΛΟΝΤΙΚΗ ΠΑΡΑΒΑΤΙΚΟΤΗΤΑ  ΑΠΟ ΤΟ 2010 ΚΑΙ ΕΠΕΙΤΑ</a:t>
            </a:r>
          </a:p>
          <a:p>
            <a:pPr algn="ctr">
              <a:lnSpc>
                <a:spcPct val="150000"/>
              </a:lnSpc>
              <a:buNone/>
            </a:pPr>
            <a:endParaRPr lang="el-GR" sz="4800" b="1" i="1" u="sng" dirty="0" smtClean="0">
              <a:solidFill>
                <a:srgbClr val="002060"/>
              </a:solidFill>
              <a:latin typeface="Gabriola" pitchFamily="82" charset="0"/>
            </a:endParaRPr>
          </a:p>
        </p:txBody>
      </p:sp>
      <p:pic>
        <p:nvPicPr>
          <p:cNvPr id="4" name="3 - Εικόνα" descr="asopos-02.jpg"/>
          <p:cNvPicPr>
            <a:picLocks noChangeAspect="1"/>
          </p:cNvPicPr>
          <p:nvPr/>
        </p:nvPicPr>
        <p:blipFill>
          <a:blip r:embed="rId4" cstate="print"/>
          <a:stretch>
            <a:fillRect/>
          </a:stretch>
        </p:blipFill>
        <p:spPr>
          <a:xfrm>
            <a:off x="1" y="222196"/>
            <a:ext cx="1823311" cy="1901949"/>
          </a:xfrm>
          <a:prstGeom prst="rect">
            <a:avLst/>
          </a:prstGeom>
          <a:ln>
            <a:noFill/>
          </a:ln>
          <a:effectLst>
            <a:softEdge rad="112500"/>
          </a:effectLst>
        </p:spPr>
      </p:pic>
      <p:sp>
        <p:nvSpPr>
          <p:cNvPr id="6" name="5 - TextBox"/>
          <p:cNvSpPr txBox="1"/>
          <p:nvPr/>
        </p:nvSpPr>
        <p:spPr>
          <a:xfrm>
            <a:off x="296260" y="2207360"/>
            <a:ext cx="8551480" cy="400110"/>
          </a:xfrm>
          <a:prstGeom prst="rect">
            <a:avLst/>
          </a:prstGeom>
          <a:noFill/>
        </p:spPr>
        <p:txBody>
          <a:bodyPr wrap="square" rtlCol="0">
            <a:spAutoFit/>
          </a:bodyPr>
          <a:lstStyle/>
          <a:p>
            <a:pPr>
              <a:buBlip>
                <a:blip r:embed="rId5"/>
              </a:buBlip>
            </a:pPr>
            <a:r>
              <a:rPr lang="el-GR" sz="2000" i="1" dirty="0" smtClean="0">
                <a:solidFill>
                  <a:schemeClr val="bg1"/>
                </a:solidFill>
                <a:latin typeface="+mj-lt"/>
              </a:rPr>
              <a:t> </a:t>
            </a:r>
            <a:r>
              <a:rPr lang="el-GR" sz="2000" i="1" u="sng" dirty="0" smtClean="0">
                <a:solidFill>
                  <a:schemeClr val="bg1"/>
                </a:solidFill>
                <a:latin typeface="+mj-lt"/>
              </a:rPr>
              <a:t>Διεύρυνση του πεδίου των ελέγχων:</a:t>
            </a:r>
          </a:p>
        </p:txBody>
      </p:sp>
      <p:sp>
        <p:nvSpPr>
          <p:cNvPr id="7" name="6 - Έλλειψη"/>
          <p:cNvSpPr/>
          <p:nvPr/>
        </p:nvSpPr>
        <p:spPr>
          <a:xfrm>
            <a:off x="601670" y="2665475"/>
            <a:ext cx="4113885" cy="1221640"/>
          </a:xfrm>
          <a:prstGeom prst="ellipse">
            <a:avLst/>
          </a:prstGeom>
          <a:blipFill>
            <a:blip r:embed="rId6" cstate="print"/>
            <a:tile tx="0" ty="0" sx="100000" sy="100000" flip="none" algn="tl"/>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solidFill>
                  <a:schemeClr val="tx1"/>
                </a:solidFill>
                <a:latin typeface="+mj-lt"/>
              </a:rPr>
              <a:t>Όχι μόνο έλεγχοι, όπως τα προηγούμενα έτη σε βιομηχανικές δραστηριότητες </a:t>
            </a:r>
          </a:p>
          <a:p>
            <a:pPr algn="ctr"/>
            <a:r>
              <a:rPr lang="el-GR" dirty="0" smtClean="0">
                <a:solidFill>
                  <a:schemeClr val="tx1"/>
                </a:solidFill>
                <a:latin typeface="+mj-lt"/>
              </a:rPr>
              <a:t> </a:t>
            </a:r>
            <a:endParaRPr lang="el-GR" dirty="0">
              <a:solidFill>
                <a:schemeClr val="tx1"/>
              </a:solidFill>
              <a:latin typeface="+mj-lt"/>
            </a:endParaRPr>
          </a:p>
        </p:txBody>
      </p:sp>
      <p:sp>
        <p:nvSpPr>
          <p:cNvPr id="8" name="7 - Έλλειψη"/>
          <p:cNvSpPr/>
          <p:nvPr/>
        </p:nvSpPr>
        <p:spPr>
          <a:xfrm>
            <a:off x="-1" y="3734411"/>
            <a:ext cx="5182823" cy="3123591"/>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400" dirty="0" smtClean="0">
                <a:solidFill>
                  <a:schemeClr val="tx1"/>
                </a:solidFill>
                <a:latin typeface="+mj-lt"/>
              </a:rPr>
              <a:t>Αλλά και σε:</a:t>
            </a:r>
          </a:p>
          <a:p>
            <a:pPr algn="ctr">
              <a:lnSpc>
                <a:spcPct val="150000"/>
              </a:lnSpc>
              <a:buFont typeface="Arial" pitchFamily="34" charset="0"/>
              <a:buChar char="•"/>
            </a:pPr>
            <a:r>
              <a:rPr lang="el-GR" sz="1400" dirty="0" smtClean="0">
                <a:solidFill>
                  <a:schemeClr val="tx1"/>
                </a:solidFill>
                <a:latin typeface="+mj-lt"/>
              </a:rPr>
              <a:t> Μονάδες Ειδικής Επεξεργασίας Απορριμμάτων-Αποβλήτων</a:t>
            </a:r>
          </a:p>
          <a:p>
            <a:pPr algn="ctr">
              <a:lnSpc>
                <a:spcPct val="150000"/>
              </a:lnSpc>
              <a:buFont typeface="Arial" pitchFamily="34" charset="0"/>
              <a:buChar char="•"/>
            </a:pPr>
            <a:r>
              <a:rPr lang="el-GR" sz="1400" dirty="0" smtClean="0">
                <a:solidFill>
                  <a:schemeClr val="tx1"/>
                </a:solidFill>
                <a:latin typeface="+mj-lt"/>
              </a:rPr>
              <a:t> Εγκαταστάσεις Διαχείρισης ιατρικών αποβλήτων </a:t>
            </a:r>
          </a:p>
          <a:p>
            <a:pPr algn="ctr">
              <a:lnSpc>
                <a:spcPct val="150000"/>
              </a:lnSpc>
              <a:buFont typeface="Arial" pitchFamily="34" charset="0"/>
              <a:buChar char="•"/>
            </a:pPr>
            <a:r>
              <a:rPr lang="el-GR" sz="1400" dirty="0" smtClean="0">
                <a:solidFill>
                  <a:schemeClr val="tx1"/>
                </a:solidFill>
                <a:latin typeface="+mj-lt"/>
              </a:rPr>
              <a:t> Ανακύκλωσης απορριμμάτων, ελαίων, Επικίνδ. Αποβλήτων</a:t>
            </a:r>
          </a:p>
          <a:p>
            <a:pPr algn="ctr">
              <a:lnSpc>
                <a:spcPct val="150000"/>
              </a:lnSpc>
            </a:pPr>
            <a:r>
              <a:rPr lang="el-GR" sz="1400" dirty="0" smtClean="0">
                <a:solidFill>
                  <a:schemeClr val="tx1"/>
                </a:solidFill>
                <a:latin typeface="+mj-lt"/>
              </a:rPr>
              <a:t>Μονάδες επεξεργασίας Αστικών λυμάτων-Βιομηχανίες Τροφίμων</a:t>
            </a:r>
          </a:p>
        </p:txBody>
      </p:sp>
      <p:sp>
        <p:nvSpPr>
          <p:cNvPr id="9" name="8 - Έλλειψη"/>
          <p:cNvSpPr/>
          <p:nvPr/>
        </p:nvSpPr>
        <p:spPr>
          <a:xfrm>
            <a:off x="4266589" y="2207361"/>
            <a:ext cx="4877411" cy="427574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400" dirty="0" smtClean="0">
                <a:solidFill>
                  <a:schemeClr val="tx1"/>
                </a:solidFill>
                <a:latin typeface="+mj-lt"/>
              </a:rPr>
              <a:t>Αλλά και σε:</a:t>
            </a:r>
          </a:p>
          <a:p>
            <a:pPr algn="ctr">
              <a:lnSpc>
                <a:spcPct val="150000"/>
              </a:lnSpc>
              <a:buFont typeface="Arial" pitchFamily="34" charset="0"/>
              <a:buChar char="•"/>
            </a:pPr>
            <a:r>
              <a:rPr lang="el-GR" sz="1400" dirty="0" smtClean="0">
                <a:solidFill>
                  <a:schemeClr val="tx1"/>
                </a:solidFill>
                <a:latin typeface="+mj-lt"/>
              </a:rPr>
              <a:t> Χώρους Ανεξέλεγκτης Διάθεσης Απορριμμάτων (Χ.Α.Δ.Α.)</a:t>
            </a:r>
          </a:p>
          <a:p>
            <a:pPr algn="ctr">
              <a:lnSpc>
                <a:spcPct val="150000"/>
              </a:lnSpc>
              <a:buFont typeface="Arial" pitchFamily="34" charset="0"/>
              <a:buChar char="•"/>
            </a:pPr>
            <a:r>
              <a:rPr lang="el-GR" sz="1400" dirty="0" smtClean="0">
                <a:solidFill>
                  <a:schemeClr val="tx1"/>
                </a:solidFill>
                <a:latin typeface="+mj-lt"/>
              </a:rPr>
              <a:t> Χώρους Υγειονομικής Ταφής Απορριμμάτων (Χ.Υ.Τ.Α.)</a:t>
            </a:r>
          </a:p>
          <a:p>
            <a:pPr algn="ctr">
              <a:lnSpc>
                <a:spcPct val="150000"/>
              </a:lnSpc>
              <a:buFont typeface="Arial" pitchFamily="34" charset="0"/>
              <a:buChar char="•"/>
            </a:pPr>
            <a:r>
              <a:rPr lang="el-GR" sz="1400" dirty="0" smtClean="0">
                <a:solidFill>
                  <a:schemeClr val="tx1"/>
                </a:solidFill>
                <a:latin typeface="+mj-lt"/>
              </a:rPr>
              <a:t> Δραστηριότητες των οποίων η λειτουργία: κινδύνους για περιβάλλον (στην ατμόσφαιρα, το νερό, το έδαφος, την βιοποικιλότητα, την δημόσια υγεία, την λειτουργία φυσ. Οικοσυστημάτων)</a:t>
            </a:r>
          </a:p>
        </p:txBody>
      </p:sp>
    </p:spTree>
    <p:custDataLst>
      <p:tags r:id="rId1"/>
    </p:custDataLst>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0" y="222195"/>
            <a:ext cx="7167985" cy="1221638"/>
          </a:xfrm>
          <a:solidFill>
            <a:schemeClr val="bg1"/>
          </a:solidFill>
          <a:ln>
            <a:noFill/>
          </a:ln>
        </p:spPr>
        <p:txBody>
          <a:bodyPr>
            <a:normAutofit fontScale="70000" lnSpcReduction="20000"/>
          </a:bodyPr>
          <a:lstStyle/>
          <a:p>
            <a:pPr algn="ctr">
              <a:buNone/>
            </a:pPr>
            <a:endParaRPr lang="el-GR" sz="4800" b="1" i="1" u="sng" dirty="0" smtClean="0">
              <a:solidFill>
                <a:srgbClr val="002060"/>
              </a:solidFill>
              <a:latin typeface="Gabriola" pitchFamily="82" charset="0"/>
            </a:endParaRPr>
          </a:p>
          <a:p>
            <a:pPr algn="ctr">
              <a:lnSpc>
                <a:spcPct val="150000"/>
              </a:lnSpc>
              <a:buNone/>
            </a:pPr>
            <a:r>
              <a:rPr lang="el-GR" sz="3900" b="1" i="1" u="sng" dirty="0" smtClean="0">
                <a:solidFill>
                  <a:srgbClr val="002060"/>
                </a:solidFill>
                <a:latin typeface="Gabriola" pitchFamily="82" charset="0"/>
              </a:rPr>
              <a:t>ΑΠΟ  ΤΟ  ΕΤΟΣ 2010 ΚΑΙ ΜΕΤΑ:</a:t>
            </a:r>
          </a:p>
        </p:txBody>
      </p:sp>
      <p:pic>
        <p:nvPicPr>
          <p:cNvPr id="4" name="3 - Εικόνα" descr="asopos-02.jpg"/>
          <p:cNvPicPr>
            <a:picLocks noChangeAspect="1"/>
          </p:cNvPicPr>
          <p:nvPr/>
        </p:nvPicPr>
        <p:blipFill>
          <a:blip r:embed="rId3" cstate="print"/>
          <a:stretch>
            <a:fillRect/>
          </a:stretch>
        </p:blipFill>
        <p:spPr>
          <a:xfrm>
            <a:off x="1" y="1"/>
            <a:ext cx="1823311" cy="4275741"/>
          </a:xfrm>
          <a:prstGeom prst="rect">
            <a:avLst/>
          </a:prstGeom>
          <a:ln>
            <a:noFill/>
          </a:ln>
          <a:effectLst>
            <a:softEdge rad="112500"/>
          </a:effectLst>
        </p:spPr>
      </p:pic>
      <p:sp>
        <p:nvSpPr>
          <p:cNvPr id="6" name="5 - TextBox"/>
          <p:cNvSpPr txBox="1"/>
          <p:nvPr/>
        </p:nvSpPr>
        <p:spPr>
          <a:xfrm>
            <a:off x="1976016" y="2970885"/>
            <a:ext cx="7024430" cy="2308324"/>
          </a:xfrm>
          <a:prstGeom prst="rect">
            <a:avLst/>
          </a:prstGeom>
          <a:noFill/>
        </p:spPr>
        <p:txBody>
          <a:bodyPr wrap="square" rtlCol="0">
            <a:spAutoFit/>
          </a:bodyPr>
          <a:lstStyle/>
          <a:p>
            <a:pPr algn="just">
              <a:buFont typeface="Wingdings" pitchFamily="2" charset="2"/>
              <a:buChar char="ü"/>
            </a:pPr>
            <a:r>
              <a:rPr lang="el-GR" dirty="0" smtClean="0">
                <a:solidFill>
                  <a:schemeClr val="bg1"/>
                </a:solidFill>
              </a:rPr>
              <a:t> Πρωτοφανής περίοδος οικονομικής και δημοσιονομικής κρίσης. </a:t>
            </a:r>
          </a:p>
          <a:p>
            <a:pPr algn="just"/>
            <a:endParaRPr lang="el-GR" dirty="0" smtClean="0">
              <a:solidFill>
                <a:schemeClr val="bg1"/>
              </a:solidFill>
            </a:endParaRPr>
          </a:p>
          <a:p>
            <a:pPr algn="just"/>
            <a:r>
              <a:rPr lang="el-GR" dirty="0" smtClean="0">
                <a:solidFill>
                  <a:schemeClr val="bg1"/>
                </a:solidFill>
              </a:rPr>
              <a:t>  </a:t>
            </a:r>
          </a:p>
          <a:p>
            <a:pPr algn="just">
              <a:buFont typeface="Wingdings" pitchFamily="2" charset="2"/>
              <a:buChar char="ü"/>
            </a:pPr>
            <a:r>
              <a:rPr lang="el-GR" dirty="0" smtClean="0">
                <a:solidFill>
                  <a:schemeClr val="bg1"/>
                </a:solidFill>
              </a:rPr>
              <a:t>  Φεβρουάριος 2012: εκδόθηκε από το Υ.Π.Ε.Κ.Α. καταγραφή του έργου της ΕΥΕΠ, για τα έτη αυτά, από την οποία μπορούμε να εξάγουμε συμπεράσματα, για τη νεοεμφανιζόμενη, πιο σοβαρή σε σχέση με τα προηγούμενα έτη περιβαλλοντική παραβατικότητα που σημειώθηκε στην Ελλάδα από τα έτη αυτά και έπειτα.</a:t>
            </a:r>
            <a:endParaRPr lang="el-GR" dirty="0">
              <a:solidFill>
                <a:schemeClr val="bg1"/>
              </a:solidFill>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2" y="222198"/>
            <a:ext cx="7167985" cy="1832458"/>
          </a:xfrm>
          <a:solidFill>
            <a:schemeClr val="bg1"/>
          </a:solidFill>
          <a:ln>
            <a:noFill/>
          </a:ln>
        </p:spPr>
        <p:txBody>
          <a:bodyPr>
            <a:normAutofit fontScale="55000" lnSpcReduction="20000"/>
          </a:bodyPr>
          <a:lstStyle/>
          <a:p>
            <a:pPr algn="ctr">
              <a:lnSpc>
                <a:spcPct val="150000"/>
              </a:lnSpc>
              <a:buNone/>
            </a:pPr>
            <a:r>
              <a:rPr lang="el-GR" sz="4800" b="1" i="1" u="sng" dirty="0" smtClean="0">
                <a:solidFill>
                  <a:srgbClr val="002060"/>
                </a:solidFill>
                <a:latin typeface="+mj-lt"/>
              </a:rPr>
              <a:t>ΣΤΟΙΧΕΙΑ ΠΕΡΙΒΑΛΛΟΝΤΙΚΩΝ ΕΛΕΓΧΩΝ ΠΟΥ ΔΙΕΝΕΡΓΗΘΗΚΑΝ ΑΠΟ ΤΗΝ Ε.Υ.Ε.Π. ΤΟ ΕΤΟΣ 2011</a:t>
            </a:r>
          </a:p>
          <a:p>
            <a:pPr algn="ctr">
              <a:lnSpc>
                <a:spcPct val="150000"/>
              </a:lnSpc>
              <a:buNone/>
            </a:pPr>
            <a:endParaRPr lang="el-GR" sz="4800" b="1" i="1" u="sng" dirty="0" smtClean="0">
              <a:solidFill>
                <a:srgbClr val="002060"/>
              </a:solidFill>
              <a:latin typeface="Gabriola" pitchFamily="82" charset="0"/>
            </a:endParaRPr>
          </a:p>
        </p:txBody>
      </p:sp>
      <p:pic>
        <p:nvPicPr>
          <p:cNvPr id="4" name="3 - Εικόνα" descr="asopos-02.jpg"/>
          <p:cNvPicPr>
            <a:picLocks noChangeAspect="1"/>
          </p:cNvPicPr>
          <p:nvPr/>
        </p:nvPicPr>
        <p:blipFill>
          <a:blip r:embed="rId3" cstate="print"/>
          <a:stretch>
            <a:fillRect/>
          </a:stretch>
        </p:blipFill>
        <p:spPr>
          <a:xfrm>
            <a:off x="1" y="222196"/>
            <a:ext cx="1823311" cy="1901949"/>
          </a:xfrm>
          <a:prstGeom prst="rect">
            <a:avLst/>
          </a:prstGeom>
          <a:ln>
            <a:noFill/>
          </a:ln>
          <a:effectLst>
            <a:softEdge rad="112500"/>
          </a:effectLst>
        </p:spPr>
      </p:pic>
      <p:sp>
        <p:nvSpPr>
          <p:cNvPr id="6" name="5 - TextBox"/>
          <p:cNvSpPr txBox="1"/>
          <p:nvPr/>
        </p:nvSpPr>
        <p:spPr>
          <a:xfrm>
            <a:off x="143556" y="2512770"/>
            <a:ext cx="9000445" cy="4154984"/>
          </a:xfrm>
          <a:prstGeom prst="rect">
            <a:avLst/>
          </a:prstGeom>
          <a:noFill/>
        </p:spPr>
        <p:txBody>
          <a:bodyPr wrap="square" rtlCol="0">
            <a:spAutoFit/>
          </a:bodyPr>
          <a:lstStyle/>
          <a:p>
            <a:r>
              <a:rPr lang="el-GR" sz="2400" u="sng" dirty="0" smtClean="0">
                <a:solidFill>
                  <a:schemeClr val="bg1"/>
                </a:solidFill>
                <a:latin typeface="+mj-lt"/>
              </a:rPr>
              <a:t>ΑΠΟ ΤΗΝ Ε.Υ.Ε.Π. ΣΥΝΤΑΧΘΗΚΑΝ (έτος 2011):</a:t>
            </a:r>
          </a:p>
          <a:p>
            <a:endParaRPr lang="el-GR" sz="2400" dirty="0" smtClean="0">
              <a:solidFill>
                <a:schemeClr val="bg1"/>
              </a:solidFill>
              <a:latin typeface="+mj-lt"/>
            </a:endParaRPr>
          </a:p>
          <a:p>
            <a:pPr>
              <a:buBlip>
                <a:blip r:embed="rId4"/>
              </a:buBlip>
            </a:pPr>
            <a:r>
              <a:rPr lang="el-GR" sz="2400" dirty="0" smtClean="0">
                <a:solidFill>
                  <a:schemeClr val="bg1"/>
                </a:solidFill>
                <a:latin typeface="+mj-lt"/>
              </a:rPr>
              <a:t> </a:t>
            </a:r>
            <a:r>
              <a:rPr lang="el-GR" sz="2400" b="1" dirty="0" smtClean="0">
                <a:solidFill>
                  <a:schemeClr val="bg1"/>
                </a:solidFill>
                <a:latin typeface="+mj-lt"/>
              </a:rPr>
              <a:t>281</a:t>
            </a:r>
            <a:r>
              <a:rPr lang="el-GR" sz="2400" dirty="0" smtClean="0">
                <a:solidFill>
                  <a:schemeClr val="bg1"/>
                </a:solidFill>
                <a:latin typeface="+mj-lt"/>
              </a:rPr>
              <a:t> Εκθέσεις ελέγχου </a:t>
            </a:r>
          </a:p>
          <a:p>
            <a:pPr>
              <a:buBlip>
                <a:blip r:embed="rId4"/>
              </a:buBlip>
            </a:pPr>
            <a:endParaRPr lang="el-GR" sz="2400" dirty="0" smtClean="0">
              <a:solidFill>
                <a:schemeClr val="bg1"/>
              </a:solidFill>
              <a:latin typeface="+mj-lt"/>
            </a:endParaRPr>
          </a:p>
          <a:p>
            <a:pPr>
              <a:buBlip>
                <a:blip r:embed="rId4"/>
              </a:buBlip>
            </a:pPr>
            <a:r>
              <a:rPr lang="el-GR" sz="2400" dirty="0" smtClean="0">
                <a:solidFill>
                  <a:schemeClr val="bg1"/>
                </a:solidFill>
                <a:latin typeface="+mj-lt"/>
              </a:rPr>
              <a:t> </a:t>
            </a:r>
            <a:r>
              <a:rPr lang="el-GR" sz="2400" b="1" dirty="0" smtClean="0">
                <a:solidFill>
                  <a:schemeClr val="bg1"/>
                </a:solidFill>
                <a:latin typeface="+mj-lt"/>
              </a:rPr>
              <a:t>66</a:t>
            </a:r>
            <a:r>
              <a:rPr lang="el-GR" sz="2400" dirty="0" smtClean="0">
                <a:solidFill>
                  <a:schemeClr val="bg1"/>
                </a:solidFill>
                <a:latin typeface="+mj-lt"/>
              </a:rPr>
              <a:t> Πράξεις Βεβαίωσης παράβασης</a:t>
            </a:r>
          </a:p>
          <a:p>
            <a:pPr>
              <a:buBlip>
                <a:blip r:embed="rId4"/>
              </a:buBlip>
            </a:pPr>
            <a:endParaRPr lang="el-GR" sz="2400" dirty="0" smtClean="0">
              <a:solidFill>
                <a:schemeClr val="bg1"/>
              </a:solidFill>
              <a:latin typeface="+mj-lt"/>
            </a:endParaRPr>
          </a:p>
          <a:p>
            <a:pPr>
              <a:buBlip>
                <a:blip r:embed="rId4"/>
              </a:buBlip>
            </a:pPr>
            <a:r>
              <a:rPr lang="el-GR" sz="2400" dirty="0" smtClean="0">
                <a:solidFill>
                  <a:schemeClr val="bg1"/>
                </a:solidFill>
                <a:latin typeface="+mj-lt"/>
              </a:rPr>
              <a:t> </a:t>
            </a:r>
            <a:r>
              <a:rPr lang="el-GR" sz="2400" b="1" dirty="0" smtClean="0">
                <a:solidFill>
                  <a:schemeClr val="bg1"/>
                </a:solidFill>
                <a:latin typeface="+mj-lt"/>
              </a:rPr>
              <a:t>67</a:t>
            </a:r>
            <a:r>
              <a:rPr lang="el-GR" sz="2400" dirty="0" smtClean="0">
                <a:solidFill>
                  <a:schemeClr val="bg1"/>
                </a:solidFill>
                <a:latin typeface="+mj-lt"/>
              </a:rPr>
              <a:t> Εισηγήσεις Επιβολής Διοικητικών προστίμων</a:t>
            </a:r>
          </a:p>
          <a:p>
            <a:r>
              <a:rPr lang="el-GR" sz="2400" dirty="0" smtClean="0">
                <a:solidFill>
                  <a:schemeClr val="bg1"/>
                </a:solidFill>
                <a:latin typeface="+mj-lt"/>
              </a:rPr>
              <a:t>                                        =      </a:t>
            </a:r>
          </a:p>
          <a:p>
            <a:pPr algn="ctr">
              <a:lnSpc>
                <a:spcPct val="150000"/>
              </a:lnSpc>
            </a:pPr>
            <a:r>
              <a:rPr lang="el-GR" sz="2400" b="1" i="1" u="sng" dirty="0" smtClean="0">
                <a:solidFill>
                  <a:schemeClr val="bg1"/>
                </a:solidFill>
                <a:latin typeface="+mj-lt"/>
              </a:rPr>
              <a:t>Εισηγήσεις συνολικών προστίμων ύψους: </a:t>
            </a:r>
          </a:p>
          <a:p>
            <a:pPr algn="ctr">
              <a:lnSpc>
                <a:spcPct val="150000"/>
              </a:lnSpc>
            </a:pPr>
            <a:r>
              <a:rPr lang="el-GR" sz="2400" b="1" i="1" u="sng" dirty="0" smtClean="0">
                <a:solidFill>
                  <a:schemeClr val="bg1"/>
                </a:solidFill>
                <a:latin typeface="+mj-lt"/>
              </a:rPr>
              <a:t>4.013.950 Ευρώ</a:t>
            </a:r>
            <a:endParaRPr lang="el-GR" sz="2400" b="1" i="1" u="sng" dirty="0">
              <a:solidFill>
                <a:schemeClr val="bg1"/>
              </a:solidFill>
              <a:latin typeface="+mj-lt"/>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1"/>
            <a:ext cx="8229600" cy="1985164"/>
          </a:xfrm>
        </p:spPr>
        <p:txBody>
          <a:bodyPr>
            <a:normAutofit/>
          </a:bodyPr>
          <a:lstStyle/>
          <a:p>
            <a:pPr algn="ctr"/>
            <a:r>
              <a:rPr lang="el-GR" b="1" u="sng" dirty="0" smtClean="0">
                <a:latin typeface="Gabriola" pitchFamily="82" charset="0"/>
              </a:rPr>
              <a:t>Η  ΑΥΞΗΣΗ  ΤΗΣ  ΠΕΡΙΒΑΛΛΟΝΤΙΚΗΣ ΠΑΡΑΒΑΤΙΚΟΤΗΤΑΣ  ΣΤΗΝ ΕΛΛΑΔΑ:</a:t>
            </a:r>
            <a:endParaRPr lang="en-US" b="1" u="sng" dirty="0">
              <a:latin typeface="Gabriola" pitchFamily="82" charset="0"/>
            </a:endParaRPr>
          </a:p>
        </p:txBody>
      </p:sp>
      <p:sp>
        <p:nvSpPr>
          <p:cNvPr id="3" name="Content Placeholder 2"/>
          <p:cNvSpPr>
            <a:spLocks noGrp="1"/>
          </p:cNvSpPr>
          <p:nvPr>
            <p:ph idx="1"/>
          </p:nvPr>
        </p:nvSpPr>
        <p:spPr>
          <a:xfrm>
            <a:off x="448965" y="2054656"/>
            <a:ext cx="8229600" cy="4275740"/>
          </a:xfrm>
        </p:spPr>
        <p:txBody>
          <a:bodyPr>
            <a:normAutofit fontScale="92500" lnSpcReduction="10000"/>
          </a:bodyPr>
          <a:lstStyle/>
          <a:p>
            <a:pPr>
              <a:buNone/>
            </a:pPr>
            <a:r>
              <a:rPr lang="el-GR" dirty="0" smtClean="0"/>
              <a:t> </a:t>
            </a:r>
            <a:endParaRPr lang="en-US" dirty="0" smtClean="0"/>
          </a:p>
          <a:p>
            <a:pPr algn="just"/>
            <a:r>
              <a:rPr lang="el-GR" sz="3000" b="1" dirty="0" smtClean="0">
                <a:latin typeface="Gabriola" pitchFamily="82" charset="0"/>
              </a:rPr>
              <a:t>Η Ελλάς διαθέτει </a:t>
            </a:r>
            <a:r>
              <a:rPr lang="el-GR" sz="3000" b="1" dirty="0" smtClean="0">
                <a:solidFill>
                  <a:srgbClr val="FF0000"/>
                </a:solidFill>
                <a:latin typeface="Gabriola" pitchFamily="82" charset="0"/>
              </a:rPr>
              <a:t>πλούσιο κανονιστικό πλαίσιο </a:t>
            </a:r>
            <a:r>
              <a:rPr lang="el-GR" sz="3000" b="1" dirty="0" smtClean="0">
                <a:latin typeface="Gabriola" pitchFamily="82" charset="0"/>
              </a:rPr>
              <a:t>στην μάχη για την πάταξη της περιβαλλοντικής παραβατικότητας και έχει ήδη ενσωματώσει στο εθνικό </a:t>
            </a:r>
            <a:r>
              <a:rPr lang="el-GR" sz="3000" b="1" dirty="0" err="1" smtClean="0">
                <a:latin typeface="Gabriola" pitchFamily="82" charset="0"/>
              </a:rPr>
              <a:t>δικαιικό</a:t>
            </a:r>
            <a:r>
              <a:rPr lang="el-GR" sz="3000" b="1" dirty="0" smtClean="0">
                <a:latin typeface="Gabriola" pitchFamily="82" charset="0"/>
              </a:rPr>
              <a:t> της σύστημα τις Ευρωπαϊκές Οδηγίες – αν και ενίοτε με αρκετή χρονική καθυστέρηση.</a:t>
            </a:r>
          </a:p>
          <a:p>
            <a:pPr algn="just"/>
            <a:endParaRPr lang="en-US" sz="3000" b="1" dirty="0" smtClean="0">
              <a:latin typeface="Gabriola" pitchFamily="82" charset="0"/>
            </a:endParaRPr>
          </a:p>
          <a:p>
            <a:pPr algn="just"/>
            <a:r>
              <a:rPr lang="el-GR" sz="3000" b="1" dirty="0" smtClean="0">
                <a:latin typeface="Gabriola" pitchFamily="82" charset="0"/>
              </a:rPr>
              <a:t>Εντούτοις, το αποτέλεσμα δεν ήταν το αναμενόμενο όπως καταδιεκνύεται από τα στοιχεία που δημοσίευσε η ίδια η Ευρωπαϊκή Επιτροπή, αλλά και η «</a:t>
            </a:r>
            <a:r>
              <a:rPr lang="en-US" sz="3000" b="1" dirty="0" smtClean="0">
                <a:latin typeface="Gabriola" pitchFamily="82" charset="0"/>
              </a:rPr>
              <a:t>WWF </a:t>
            </a:r>
            <a:r>
              <a:rPr lang="el-GR" sz="3000" b="1" dirty="0" smtClean="0">
                <a:latin typeface="Gabriola" pitchFamily="82" charset="0"/>
              </a:rPr>
              <a:t>Ελλάς» (2015) για την εφαρμογή της περιβαλλοντικής νομοθεσίας στην Ελλάδα και την σύγκριση αυτών με τα άλλα Ευρωπαϊκά κράτη.</a:t>
            </a:r>
            <a:endParaRPr lang="en-US" sz="3000" b="1" dirty="0" smtClean="0">
              <a:latin typeface="Gabriola" pitchFamily="82" charset="0"/>
            </a:endParaRPr>
          </a:p>
          <a:p>
            <a:pPr>
              <a:buNone/>
            </a:pPr>
            <a:endParaRPr lang="en-US" sz="3000" i="1" dirty="0" smtClean="0"/>
          </a:p>
          <a:p>
            <a:endParaRPr lang="en-US" sz="3000" dirty="0" smtClean="0"/>
          </a:p>
          <a:p>
            <a:endParaRPr lang="en-US" dirty="0"/>
          </a:p>
        </p:txBody>
      </p:sp>
    </p:spTree>
    <p:extLst>
      <p:ext uri="{BB962C8B-B14F-4D97-AF65-F5344CB8AC3E}">
        <p14:creationId xmlns:p14="http://schemas.microsoft.com/office/powerpoint/2010/main" val="4103309497"/>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143555" y="69490"/>
          <a:ext cx="9000445" cy="6439552"/>
        </p:xfrm>
        <a:graphic>
          <a:graphicData uri="http://schemas.openxmlformats.org/drawingml/2006/table">
            <a:tbl>
              <a:tblPr>
                <a:tableStyleId>{BDBED569-4797-4DF1-A0F4-6AAB3CD982D8}</a:tableStyleId>
              </a:tblPr>
              <a:tblGrid>
                <a:gridCol w="9000445"/>
              </a:tblGrid>
              <a:tr h="12216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l-GR" sz="1600" b="1" u="sng" dirty="0" smtClean="0">
                          <a:solidFill>
                            <a:schemeClr val="bg1"/>
                          </a:solidFill>
                          <a:latin typeface="+mj-lt"/>
                        </a:rPr>
                        <a:t>ΕΤΟΣ</a:t>
                      </a:r>
                      <a:r>
                        <a:rPr lang="el-GR" sz="1600" b="1" u="sng" baseline="0" dirty="0" smtClean="0">
                          <a:solidFill>
                            <a:schemeClr val="bg1"/>
                          </a:solidFill>
                          <a:latin typeface="+mj-lt"/>
                        </a:rPr>
                        <a:t> 2010 ΚΑΙ ΕΞΗΣ: </a:t>
                      </a:r>
                      <a:r>
                        <a:rPr lang="el-GR" sz="1600" b="1" u="sng" dirty="0" smtClean="0">
                          <a:solidFill>
                            <a:schemeClr val="bg1"/>
                          </a:solidFill>
                          <a:latin typeface="+mj-lt"/>
                        </a:rPr>
                        <a:t>ΚΥΡΙΟΤΕΡΕΣ ΠΕΡΙΒΑΛΛΟΝΤΙΚΑ ΠΑΡΑΒΑΤΙΚΕΣ ΣΥΜΠΕΡΙΦΟΡΕΣ</a:t>
                      </a:r>
                      <a:endParaRPr lang="el-GR" sz="1600" b="1" dirty="0" smtClean="0">
                        <a:latin typeface="+mj-lt"/>
                      </a:endParaRPr>
                    </a:p>
                    <a:p>
                      <a:pPr algn="ctr">
                        <a:lnSpc>
                          <a:spcPct val="150000"/>
                        </a:lnSpc>
                        <a:spcAft>
                          <a:spcPts val="0"/>
                        </a:spcAft>
                      </a:pPr>
                      <a:endParaRPr lang="el-GR" sz="1600" b="1" dirty="0">
                        <a:solidFill>
                          <a:schemeClr val="bg1"/>
                        </a:solidFill>
                        <a:latin typeface="+mj-lt"/>
                        <a:ea typeface="Calibri"/>
                        <a:cs typeface="Times New Roman"/>
                      </a:endParaRPr>
                    </a:p>
                  </a:txBody>
                  <a:tcPr marL="68580" marR="68580" marT="0" marB="0"/>
                </a:tc>
              </a:tr>
              <a:tr h="987449">
                <a:tc>
                  <a:txBody>
                    <a:bodyPr/>
                    <a:lstStyle/>
                    <a:p>
                      <a:pPr algn="just">
                        <a:lnSpc>
                          <a:spcPct val="115000"/>
                        </a:lnSpc>
                        <a:spcAft>
                          <a:spcPts val="0"/>
                        </a:spcAft>
                      </a:pPr>
                      <a:endParaRPr lang="el-GR" sz="1400" b="1" dirty="0" smtClean="0">
                        <a:solidFill>
                          <a:schemeClr val="bg1"/>
                        </a:solidFill>
                        <a:latin typeface="Bookman Old Style" pitchFamily="18" charset="0"/>
                        <a:ea typeface="+mn-ea"/>
                        <a:cs typeface="+mn-cs"/>
                      </a:endParaRPr>
                    </a:p>
                    <a:p>
                      <a:pPr marL="0" indent="0" algn="just">
                        <a:lnSpc>
                          <a:spcPct val="115000"/>
                        </a:lnSpc>
                        <a:spcAft>
                          <a:spcPts val="0"/>
                        </a:spcAft>
                        <a:buAutoNum type="arabicPeriod"/>
                      </a:pPr>
                      <a:r>
                        <a:rPr lang="el-GR" sz="1400" b="0" dirty="0" err="1" smtClean="0">
                          <a:solidFill>
                            <a:schemeClr val="bg1"/>
                          </a:solidFill>
                          <a:latin typeface="Bookman Old Style" pitchFamily="18" charset="0"/>
                          <a:ea typeface="+mn-ea"/>
                          <a:cs typeface="+mn-cs"/>
                        </a:rPr>
                        <a:t>Παραβατική</a:t>
                      </a:r>
                      <a:r>
                        <a:rPr lang="el-GR" sz="1400" b="0" baseline="0" dirty="0" smtClean="0">
                          <a:solidFill>
                            <a:schemeClr val="bg1"/>
                          </a:solidFill>
                          <a:latin typeface="Bookman Old Style" pitchFamily="18" charset="0"/>
                          <a:ea typeface="+mn-ea"/>
                          <a:cs typeface="+mn-cs"/>
                        </a:rPr>
                        <a:t> συμπεριφορά εταιρειών να παραδίδουν στερεά τους απόβλητα σε εταιρείες που στερούνταν νόμιμης άδειας </a:t>
                      </a:r>
                      <a:r>
                        <a:rPr lang="en-US" sz="1400" b="0" baseline="0" dirty="0" smtClean="0">
                          <a:solidFill>
                            <a:schemeClr val="bg1"/>
                          </a:solidFill>
                          <a:latin typeface="Bookman Old Style" pitchFamily="18" charset="0"/>
                          <a:ea typeface="+mn-ea"/>
                          <a:cs typeface="+mn-cs"/>
                        </a:rPr>
                        <a:t>(2010-2013)</a:t>
                      </a:r>
                      <a:endParaRPr lang="el-GR" sz="1400" b="0" baseline="0" dirty="0" smtClean="0">
                        <a:solidFill>
                          <a:schemeClr val="bg1"/>
                        </a:solidFill>
                        <a:latin typeface="Bookman Old Style" pitchFamily="18" charset="0"/>
                        <a:ea typeface="+mn-ea"/>
                        <a:cs typeface="+mn-cs"/>
                      </a:endParaRPr>
                    </a:p>
                  </a:txBody>
                  <a:tcPr marL="68580" marR="68580" marT="0" marB="0"/>
                </a:tc>
              </a:tr>
              <a:tr h="1105096">
                <a:tc>
                  <a:txBody>
                    <a:bodyPr/>
                    <a:lstStyle/>
                    <a:p>
                      <a:pPr algn="just">
                        <a:lnSpc>
                          <a:spcPct val="115000"/>
                        </a:lnSpc>
                        <a:spcAft>
                          <a:spcPts val="0"/>
                        </a:spcAft>
                      </a:pPr>
                      <a:endParaRPr lang="el-GR" sz="1400" b="1" dirty="0" smtClean="0">
                        <a:solidFill>
                          <a:schemeClr val="bg1"/>
                        </a:solidFill>
                        <a:latin typeface="Bookman Old Style" pitchFamily="18" charset="0"/>
                      </a:endParaRPr>
                    </a:p>
                    <a:p>
                      <a:pPr algn="just">
                        <a:lnSpc>
                          <a:spcPct val="115000"/>
                        </a:lnSpc>
                        <a:spcAft>
                          <a:spcPts val="0"/>
                        </a:spcAft>
                      </a:pPr>
                      <a:r>
                        <a:rPr lang="el-GR" sz="1400" b="0" dirty="0" smtClean="0">
                          <a:solidFill>
                            <a:schemeClr val="bg1"/>
                          </a:solidFill>
                          <a:latin typeface="Bookman Old Style" pitchFamily="18" charset="0"/>
                          <a:ea typeface="+mn-ea"/>
                          <a:cs typeface="+mn-cs"/>
                        </a:rPr>
                        <a:t>2. Παράνομη</a:t>
                      </a:r>
                      <a:r>
                        <a:rPr lang="el-GR" sz="1400" b="0" baseline="0" dirty="0" smtClean="0">
                          <a:solidFill>
                            <a:schemeClr val="bg1"/>
                          </a:solidFill>
                          <a:latin typeface="Bookman Old Style" pitchFamily="18" charset="0"/>
                          <a:ea typeface="+mn-ea"/>
                          <a:cs typeface="+mn-cs"/>
                        </a:rPr>
                        <a:t> διάθεση και διαχείριση ιατρικών αποβλήτων επιχειρήσεων, επικίνδυνων και μη, επί σκοπώ κέρδους (ποινικοποίηση συμπεριφοράς από νομοθέτη, με βάση τις διαπιστώσεις των περιβαλλοντικών ελεγκτών</a:t>
                      </a:r>
                      <a:r>
                        <a:rPr lang="en-US" sz="1400" b="0" baseline="0" dirty="0" smtClean="0">
                          <a:solidFill>
                            <a:schemeClr val="bg1"/>
                          </a:solidFill>
                          <a:latin typeface="Bookman Old Style" pitchFamily="18" charset="0"/>
                          <a:ea typeface="+mn-ea"/>
                          <a:cs typeface="+mn-cs"/>
                        </a:rPr>
                        <a:t> (2010-2013)</a:t>
                      </a:r>
                      <a:endParaRPr lang="el-GR" sz="1400" b="0" dirty="0">
                        <a:solidFill>
                          <a:schemeClr val="bg1"/>
                        </a:solidFill>
                        <a:latin typeface="Bookman Old Style" pitchFamily="18" charset="0"/>
                        <a:ea typeface="Calibri"/>
                        <a:cs typeface="Times New Roman"/>
                      </a:endParaRPr>
                    </a:p>
                  </a:txBody>
                  <a:tcPr marL="68580" marR="68580" marT="0" marB="0"/>
                </a:tc>
              </a:tr>
              <a:tr h="1419670">
                <a:tc>
                  <a:txBody>
                    <a:bodyPr/>
                    <a:lstStyle/>
                    <a:p>
                      <a:pPr algn="just">
                        <a:lnSpc>
                          <a:spcPct val="115000"/>
                        </a:lnSpc>
                        <a:spcAft>
                          <a:spcPts val="0"/>
                        </a:spcAft>
                      </a:pPr>
                      <a:endParaRPr lang="el-GR" sz="1400" b="0" dirty="0" smtClean="0">
                        <a:solidFill>
                          <a:schemeClr val="bg1"/>
                        </a:solidFill>
                        <a:latin typeface="Bookman Old Style" pitchFamily="18" charset="0"/>
                        <a:ea typeface="+mn-ea"/>
                        <a:cs typeface="+mn-cs"/>
                      </a:endParaRPr>
                    </a:p>
                    <a:p>
                      <a:pPr algn="just">
                        <a:lnSpc>
                          <a:spcPct val="115000"/>
                        </a:lnSpc>
                        <a:spcAft>
                          <a:spcPts val="0"/>
                        </a:spcAft>
                      </a:pPr>
                      <a:r>
                        <a:rPr lang="el-GR" sz="1400" b="0" dirty="0" smtClean="0">
                          <a:solidFill>
                            <a:schemeClr val="bg1"/>
                          </a:solidFill>
                          <a:latin typeface="Bookman Old Style" pitchFamily="18" charset="0"/>
                          <a:ea typeface="+mn-ea"/>
                          <a:cs typeface="+mn-cs"/>
                        </a:rPr>
                        <a:t>3. Παραβάσεις</a:t>
                      </a:r>
                      <a:r>
                        <a:rPr lang="el-GR" sz="1400" b="0" baseline="0" dirty="0" smtClean="0">
                          <a:solidFill>
                            <a:schemeClr val="bg1"/>
                          </a:solidFill>
                          <a:latin typeface="Bookman Old Style" pitchFamily="18" charset="0"/>
                          <a:ea typeface="+mn-ea"/>
                          <a:cs typeface="+mn-cs"/>
                        </a:rPr>
                        <a:t> της περιβαλλοντικής νομοθεσίας από ΟΤΑ (2010,2011,2012,2013): ανεξέλεγκτη και παράνομη διάθεση απορριμμάτων των Δήμων σε Χ.Α.Δ.Α. </a:t>
                      </a:r>
                      <a:r>
                        <a:rPr lang="el-GR" sz="1400" b="0" baseline="0" dirty="0" smtClean="0">
                          <a:solidFill>
                            <a:schemeClr val="bg1"/>
                          </a:solidFill>
                          <a:latin typeface="Bookman Old Style" pitchFamily="18" charset="0"/>
                          <a:ea typeface="+mn-ea"/>
                          <a:cs typeface="+mn-cs"/>
                          <a:sym typeface="Wingdings" pitchFamily="2" charset="2"/>
                        </a:rPr>
                        <a:t> καταδίκη της Ελλάδας από Ευρωπαϊκό Δικαστήριο, για μη συμμόρφωσή της με προγενέστερες αποφάσεις που αφορούσαν το θέμα αυτό.</a:t>
                      </a:r>
                      <a:r>
                        <a:rPr lang="el-GR" sz="1400" b="0" baseline="0" dirty="0" smtClean="0">
                          <a:solidFill>
                            <a:schemeClr val="bg1"/>
                          </a:solidFill>
                          <a:latin typeface="Bookman Old Style" pitchFamily="18" charset="0"/>
                          <a:ea typeface="+mn-ea"/>
                          <a:cs typeface="+mn-cs"/>
                        </a:rPr>
                        <a:t> </a:t>
                      </a:r>
                      <a:endParaRPr lang="el-GR" sz="1400" b="0" dirty="0">
                        <a:solidFill>
                          <a:schemeClr val="bg1"/>
                        </a:solidFill>
                        <a:latin typeface="Bookman Old Style" pitchFamily="18" charset="0"/>
                        <a:ea typeface="Calibri"/>
                        <a:cs typeface="Times New Roman"/>
                      </a:endParaRPr>
                    </a:p>
                  </a:txBody>
                  <a:tcPr marL="68580" marR="68580" marT="0" marB="0"/>
                </a:tc>
              </a:tr>
              <a:tr h="1705697">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l-GR" sz="1400" b="0" dirty="0" smtClean="0">
                          <a:solidFill>
                            <a:schemeClr val="bg1"/>
                          </a:solidFill>
                          <a:latin typeface="Bookman Old Style" pitchFamily="18" charset="0"/>
                          <a:ea typeface="+mn-ea"/>
                          <a:cs typeface="+mn-cs"/>
                        </a:rPr>
                        <a:t>4. </a:t>
                      </a:r>
                      <a:r>
                        <a:rPr lang="en-US" sz="1400" b="0" dirty="0" smtClean="0">
                          <a:solidFill>
                            <a:schemeClr val="bg1"/>
                          </a:solidFill>
                          <a:latin typeface="Bookman Old Style" pitchFamily="18" charset="0"/>
                          <a:ea typeface="+mn-ea"/>
                          <a:cs typeface="+mn-cs"/>
                        </a:rPr>
                        <a:t>Y</a:t>
                      </a:r>
                      <a:r>
                        <a:rPr lang="el-GR" sz="1400" b="0" dirty="0" smtClean="0">
                          <a:solidFill>
                            <a:schemeClr val="bg1"/>
                          </a:solidFill>
                          <a:latin typeface="Bookman Old Style" pitchFamily="18" charset="0"/>
                          <a:ea typeface="+mn-ea"/>
                          <a:cs typeface="+mn-cs"/>
                        </a:rPr>
                        <a:t>ψηλή</a:t>
                      </a:r>
                      <a:r>
                        <a:rPr lang="el-GR" sz="1400" b="0" baseline="0" dirty="0" smtClean="0">
                          <a:solidFill>
                            <a:schemeClr val="bg1"/>
                          </a:solidFill>
                          <a:latin typeface="Bookman Old Style" pitchFamily="18" charset="0"/>
                          <a:ea typeface="+mn-ea"/>
                          <a:cs typeface="+mn-cs"/>
                        </a:rPr>
                        <a:t> παραβατικότητα από το έτος 2011 σε περιοχές προστατευόμενες («</a:t>
                      </a:r>
                      <a:r>
                        <a:rPr lang="en-US" sz="1400" b="0" baseline="0" dirty="0" smtClean="0">
                          <a:solidFill>
                            <a:schemeClr val="bg1"/>
                          </a:solidFill>
                          <a:latin typeface="Bookman Old Style" pitchFamily="18" charset="0"/>
                          <a:ea typeface="+mn-ea"/>
                          <a:cs typeface="+mn-cs"/>
                        </a:rPr>
                        <a:t>Natura 2000</a:t>
                      </a:r>
                      <a:r>
                        <a:rPr lang="el-GR" sz="1400" b="0" baseline="0" dirty="0" smtClean="0">
                          <a:solidFill>
                            <a:schemeClr val="bg1"/>
                          </a:solidFill>
                          <a:latin typeface="Bookman Old Style" pitchFamily="18" charset="0"/>
                          <a:ea typeface="+mn-ea"/>
                          <a:cs typeface="+mn-cs"/>
                        </a:rPr>
                        <a:t>»</a:t>
                      </a:r>
                      <a:r>
                        <a:rPr lang="en-US" sz="1400" b="0" baseline="0" dirty="0" smtClean="0">
                          <a:solidFill>
                            <a:schemeClr val="bg1"/>
                          </a:solidFill>
                          <a:latin typeface="Bookman Old Style" pitchFamily="18" charset="0"/>
                          <a:ea typeface="+mn-ea"/>
                          <a:cs typeface="+mn-cs"/>
                        </a:rPr>
                        <a:t>, </a:t>
                      </a:r>
                      <a:r>
                        <a:rPr lang="el-GR" sz="1400" b="0" baseline="0" dirty="0" smtClean="0">
                          <a:solidFill>
                            <a:schemeClr val="bg1"/>
                          </a:solidFill>
                          <a:latin typeface="Bookman Old Style" pitchFamily="18" charset="0"/>
                          <a:ea typeface="+mn-ea"/>
                          <a:cs typeface="+mn-cs"/>
                        </a:rPr>
                        <a:t>Εθνικά πάρκα, αιγιαλούς) π.χ. -Αμβρακικός κόλπος: μη τήρηση νομοθετικών κανόνων από κτηνοτροφικές μονάδες για διαχείριση κτηνοτροφικών αποβλήτων τους.// παράνομες επεμβάσεις σε αιγιαλούς (παραλία περιοχής «</a:t>
                      </a:r>
                      <a:r>
                        <a:rPr lang="el-GR" sz="1400" b="0" baseline="0" dirty="0" err="1" smtClean="0">
                          <a:solidFill>
                            <a:schemeClr val="bg1"/>
                          </a:solidFill>
                          <a:latin typeface="Bookman Old Style" pitchFamily="18" charset="0"/>
                          <a:ea typeface="+mn-ea"/>
                          <a:cs typeface="+mn-cs"/>
                        </a:rPr>
                        <a:t>Παρίσαινα</a:t>
                      </a:r>
                      <a:r>
                        <a:rPr lang="el-GR" sz="1400" b="0" baseline="0" dirty="0" smtClean="0">
                          <a:solidFill>
                            <a:schemeClr val="bg1"/>
                          </a:solidFill>
                          <a:latin typeface="Bookman Old Style" pitchFamily="18" charset="0"/>
                          <a:ea typeface="+mn-ea"/>
                          <a:cs typeface="+mn-cs"/>
                        </a:rPr>
                        <a:t>» Ν. Μαγνησίας, εντός </a:t>
                      </a:r>
                      <a:r>
                        <a:rPr lang="en-US" sz="1400" b="0" baseline="0" dirty="0" smtClean="0">
                          <a:solidFill>
                            <a:schemeClr val="bg1"/>
                          </a:solidFill>
                          <a:latin typeface="Bookman Old Style" pitchFamily="18" charset="0"/>
                          <a:ea typeface="+mn-ea"/>
                          <a:cs typeface="+mn-cs"/>
                        </a:rPr>
                        <a:t>“Natura 2000”</a:t>
                      </a:r>
                      <a:r>
                        <a:rPr lang="el-GR" sz="1400" b="0" baseline="0" dirty="0" smtClean="0">
                          <a:solidFill>
                            <a:schemeClr val="bg1"/>
                          </a:solidFill>
                          <a:latin typeface="Bookman Old Style" pitchFamily="18" charset="0"/>
                          <a:ea typeface="+mn-ea"/>
                          <a:cs typeface="+mn-cs"/>
                        </a:rPr>
                        <a:t>).</a:t>
                      </a:r>
                    </a:p>
                    <a:p>
                      <a:pPr algn="just">
                        <a:lnSpc>
                          <a:spcPct val="115000"/>
                        </a:lnSpc>
                        <a:spcAft>
                          <a:spcPts val="0"/>
                        </a:spcAft>
                      </a:pPr>
                      <a:endParaRPr lang="el-GR" sz="1400" b="0" dirty="0">
                        <a:solidFill>
                          <a:schemeClr val="bg1"/>
                        </a:solidFill>
                        <a:latin typeface="Bookman Old Style" pitchFamily="18"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lnSpc>
                <a:spcPct val="150000"/>
              </a:lnSpc>
            </a:pP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i="1" u="sng" dirty="0" smtClean="0"/>
              <a:t>ΔΥΣΧΕΡΕΙΕΣ, ΣΥΜΠΕΡΑΣΜΑΤΑ, ΠΡΟΤΑΣΕΙΣ,    </a:t>
            </a:r>
            <a:endParaRPr lang="el-GR" i="1" u="sng"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2" y="222198"/>
            <a:ext cx="7167985" cy="1832458"/>
          </a:xfrm>
          <a:solidFill>
            <a:schemeClr val="bg1"/>
          </a:solidFill>
          <a:ln>
            <a:noFill/>
          </a:ln>
        </p:spPr>
        <p:txBody>
          <a:bodyPr>
            <a:normAutofit fontScale="40000" lnSpcReduction="20000"/>
          </a:bodyPr>
          <a:lstStyle/>
          <a:p>
            <a:pPr algn="ctr">
              <a:lnSpc>
                <a:spcPct val="150000"/>
              </a:lnSpc>
              <a:buNone/>
            </a:pPr>
            <a:r>
              <a:rPr lang="el-GR" sz="4800" b="1" i="1" u="sng" dirty="0" smtClean="0">
                <a:solidFill>
                  <a:srgbClr val="002060"/>
                </a:solidFill>
                <a:latin typeface="+mj-lt"/>
              </a:rPr>
              <a:t>ΠΑΡΑΤΗΡΗΣΕΙΣ ΣΤΗΝ ΔΙΑΠΙΣΤΩΜΕΝΗ ΠΕΡΙΒΑΛΛΟΝΤΙΚΗ ΠΑΡΑΒΑΤΙΚΟΤΗΤΑ ΤΑ ΕΤΗ ΤΗΣ ΕΜΦΑΝΙΣΗΣ ΤΗΣ ΟΙΚΟΝΟΜΙΚΗΣ-ΔΗΜΟΣΙΟΝΟΜΙΚΗΣ ΚΡΙΣΗΣ ΚΑΙ ΠΡΟΒΛΗΜΑΤΑ/ ΕΤΟΣ 2010-2011</a:t>
            </a:r>
          </a:p>
          <a:p>
            <a:pPr algn="ctr">
              <a:lnSpc>
                <a:spcPct val="150000"/>
              </a:lnSpc>
              <a:buNone/>
            </a:pPr>
            <a:endParaRPr lang="el-GR" sz="4800" b="1" i="1" u="sng" dirty="0" smtClean="0">
              <a:solidFill>
                <a:srgbClr val="002060"/>
              </a:solidFill>
              <a:latin typeface="Gabriola" pitchFamily="82" charset="0"/>
            </a:endParaRPr>
          </a:p>
        </p:txBody>
      </p:sp>
      <p:pic>
        <p:nvPicPr>
          <p:cNvPr id="4" name="3 - Εικόνα" descr="asopos-02.jpg"/>
          <p:cNvPicPr>
            <a:picLocks noChangeAspect="1"/>
          </p:cNvPicPr>
          <p:nvPr/>
        </p:nvPicPr>
        <p:blipFill>
          <a:blip r:embed="rId3" cstate="print"/>
          <a:stretch>
            <a:fillRect/>
          </a:stretch>
        </p:blipFill>
        <p:spPr>
          <a:xfrm>
            <a:off x="1" y="222196"/>
            <a:ext cx="1823311" cy="1901949"/>
          </a:xfrm>
          <a:prstGeom prst="rect">
            <a:avLst/>
          </a:prstGeom>
          <a:ln>
            <a:noFill/>
          </a:ln>
          <a:effectLst>
            <a:softEdge rad="112500"/>
          </a:effectLst>
        </p:spPr>
      </p:pic>
      <p:sp>
        <p:nvSpPr>
          <p:cNvPr id="6" name="5 - TextBox"/>
          <p:cNvSpPr txBox="1"/>
          <p:nvPr/>
        </p:nvSpPr>
        <p:spPr>
          <a:xfrm>
            <a:off x="296260" y="2054657"/>
            <a:ext cx="8551480" cy="5770811"/>
          </a:xfrm>
          <a:prstGeom prst="rect">
            <a:avLst/>
          </a:prstGeom>
          <a:noFill/>
        </p:spPr>
        <p:txBody>
          <a:bodyPr wrap="square" rtlCol="0">
            <a:spAutoFit/>
          </a:bodyPr>
          <a:lstStyle/>
          <a:p>
            <a:r>
              <a:rPr lang="el-GR" sz="2400" dirty="0" smtClean="0">
                <a:solidFill>
                  <a:schemeClr val="bg1"/>
                </a:solidFill>
                <a:latin typeface="+mj-lt"/>
              </a:rPr>
              <a:t>                               </a:t>
            </a:r>
            <a:r>
              <a:rPr lang="el-GR" sz="2400" u="sng" dirty="0" smtClean="0">
                <a:solidFill>
                  <a:schemeClr val="bg1"/>
                </a:solidFill>
                <a:latin typeface="+mj-lt"/>
              </a:rPr>
              <a:t>ΠΡΟΒΛΗΜΑΤΑ:</a:t>
            </a:r>
            <a:endParaRPr lang="el-GR" sz="2400" dirty="0" smtClean="0">
              <a:solidFill>
                <a:schemeClr val="bg1"/>
              </a:solidFill>
              <a:latin typeface="+mj-lt"/>
            </a:endParaRPr>
          </a:p>
          <a:p>
            <a:pPr algn="just">
              <a:lnSpc>
                <a:spcPct val="150000"/>
              </a:lnSpc>
              <a:buBlip>
                <a:blip r:embed="rId4"/>
              </a:buBlip>
            </a:pPr>
            <a:r>
              <a:rPr lang="el-GR" sz="1400" dirty="0" smtClean="0">
                <a:solidFill>
                  <a:schemeClr val="bg1"/>
                </a:solidFill>
                <a:latin typeface="+mj-lt"/>
              </a:rPr>
              <a:t> Αδυναμία κάλυψης των ήδη διαπιστωμένων, από τα προηγούμενα έτη, προβλημάτων των δημοσίων υπηρεσιών (κυριότερο η </a:t>
            </a:r>
            <a:r>
              <a:rPr lang="el-GR" sz="1400" dirty="0" err="1" smtClean="0">
                <a:solidFill>
                  <a:schemeClr val="bg1"/>
                </a:solidFill>
                <a:latin typeface="+mj-lt"/>
              </a:rPr>
              <a:t>υποστελέχωση</a:t>
            </a:r>
            <a:r>
              <a:rPr lang="el-GR" sz="1400" dirty="0" smtClean="0">
                <a:solidFill>
                  <a:schemeClr val="bg1"/>
                </a:solidFill>
                <a:latin typeface="+mj-lt"/>
              </a:rPr>
              <a:t>: 45 μόνο επιθεωρητές (ΕΥΕΠ) τα έτη 2010 και 2011 για όλη την επικράτεια-επίταση προβλήματος, λόγω της αύξησης των καταγγελιών ιδίως από έτος 2011 και μετά (αιτία αύξησης: ότι το έργο της ΕΥΕΠ καθίσταται περισσότερο γνωστό). Η κατάσταση αυτή συνεχίζεται και το 2012-2013.</a:t>
            </a:r>
            <a:r>
              <a:rPr lang="en-US" sz="1400" dirty="0" smtClean="0">
                <a:solidFill>
                  <a:schemeClr val="bg1"/>
                </a:solidFill>
                <a:latin typeface="+mj-lt"/>
              </a:rPr>
              <a:t> </a:t>
            </a:r>
            <a:r>
              <a:rPr lang="el-GR" sz="1400" dirty="0" smtClean="0">
                <a:solidFill>
                  <a:schemeClr val="bg1"/>
                </a:solidFill>
                <a:latin typeface="+mj-lt"/>
              </a:rPr>
              <a:t>Αδυναμία ανταπόκρισης </a:t>
            </a:r>
            <a:r>
              <a:rPr lang="el-GR" sz="1400" dirty="0" smtClean="0">
                <a:solidFill>
                  <a:schemeClr val="bg1"/>
                </a:solidFill>
                <a:latin typeface="+mj-lt"/>
                <a:sym typeface="Wingdings" pitchFamily="2" charset="2"/>
              </a:rPr>
              <a:t> </a:t>
            </a:r>
            <a:r>
              <a:rPr lang="el-GR" sz="1400" dirty="0" smtClean="0">
                <a:solidFill>
                  <a:schemeClr val="bg1"/>
                </a:solidFill>
                <a:latin typeface="+mj-lt"/>
              </a:rPr>
              <a:t>μεγάλος αριθμός περιβαλλοντικών υποθέσεων: παραμένει ανεξιχνίαστος.</a:t>
            </a:r>
          </a:p>
          <a:p>
            <a:pPr>
              <a:buBlip>
                <a:blip r:embed="rId4"/>
              </a:buBlip>
            </a:pPr>
            <a:endParaRPr lang="el-GR" sz="2400" dirty="0" smtClean="0">
              <a:solidFill>
                <a:schemeClr val="bg1"/>
              </a:solidFill>
              <a:latin typeface="+mj-lt"/>
            </a:endParaRPr>
          </a:p>
          <a:p>
            <a:pPr algn="just">
              <a:lnSpc>
                <a:spcPct val="150000"/>
              </a:lnSpc>
              <a:buBlip>
                <a:blip r:embed="rId4"/>
              </a:buBlip>
            </a:pPr>
            <a:r>
              <a:rPr lang="el-GR" sz="1400" dirty="0" smtClean="0">
                <a:solidFill>
                  <a:schemeClr val="bg1"/>
                </a:solidFill>
                <a:latin typeface="+mj-lt"/>
              </a:rPr>
              <a:t> Επίταση περιβαλλοντικών προβλημάτων και εμφάνιση νέων </a:t>
            </a:r>
            <a:r>
              <a:rPr lang="el-GR" sz="1400" dirty="0" err="1" smtClean="0">
                <a:solidFill>
                  <a:schemeClr val="bg1"/>
                </a:solidFill>
                <a:latin typeface="+mj-lt"/>
              </a:rPr>
              <a:t>παραβατικών</a:t>
            </a:r>
            <a:r>
              <a:rPr lang="el-GR" sz="1400" dirty="0" smtClean="0">
                <a:solidFill>
                  <a:schemeClr val="bg1"/>
                </a:solidFill>
                <a:latin typeface="+mj-lt"/>
              </a:rPr>
              <a:t> συμπεριφορών από έτος 2010 και πιο έντονα από το 2011. Συνέχιση και το έτος 2013.</a:t>
            </a:r>
          </a:p>
          <a:p>
            <a:pPr algn="just">
              <a:lnSpc>
                <a:spcPct val="150000"/>
              </a:lnSpc>
              <a:buBlip>
                <a:blip r:embed="rId4"/>
              </a:buBlip>
            </a:pPr>
            <a:endParaRPr lang="el-GR" sz="1400" dirty="0" smtClean="0">
              <a:solidFill>
                <a:schemeClr val="bg1"/>
              </a:solidFill>
              <a:latin typeface="+mj-lt"/>
            </a:endParaRPr>
          </a:p>
          <a:p>
            <a:pPr algn="just">
              <a:lnSpc>
                <a:spcPct val="150000"/>
              </a:lnSpc>
              <a:buBlip>
                <a:blip r:embed="rId4"/>
              </a:buBlip>
            </a:pPr>
            <a:r>
              <a:rPr lang="el-GR" sz="1400" dirty="0" smtClean="0">
                <a:solidFill>
                  <a:schemeClr val="bg1"/>
                </a:solidFill>
                <a:latin typeface="+mj-lt"/>
              </a:rPr>
              <a:t> Παρόλα αυτά αξιόλογο το έργο των Επιθεωρητών: οι έλεγχοι ανέδειξαν νέες κρίσιμες περίπλοκες περιβαλλοντικές υποθέσεις, που απαιτούσαν όμως για επίλυση περισσότερο προσωπικό, εξειδίκευση και ενίοτε συνεργασία και άλλων Δημοσίων Υπηρεσιών.</a:t>
            </a:r>
          </a:p>
          <a:p>
            <a:pPr>
              <a:lnSpc>
                <a:spcPct val="150000"/>
              </a:lnSpc>
              <a:buBlip>
                <a:blip r:embed="rId4"/>
              </a:buBlip>
            </a:pPr>
            <a:endParaRPr lang="el-GR" sz="1400" dirty="0" smtClean="0">
              <a:solidFill>
                <a:schemeClr val="bg1"/>
              </a:solidFill>
              <a:latin typeface="+mj-lt"/>
            </a:endParaRPr>
          </a:p>
          <a:p>
            <a:pPr>
              <a:buBlip>
                <a:blip r:embed="rId4"/>
              </a:buBlip>
            </a:pPr>
            <a:endParaRPr lang="el-GR" sz="2400" dirty="0" smtClean="0">
              <a:solidFill>
                <a:schemeClr val="bg1"/>
              </a:solidFill>
              <a:latin typeface="+mj-lt"/>
            </a:endParaRPr>
          </a:p>
          <a:p>
            <a:r>
              <a:rPr lang="el-GR" sz="2400" dirty="0" smtClean="0">
                <a:solidFill>
                  <a:schemeClr val="bg1"/>
                </a:solidFill>
                <a:latin typeface="+mj-lt"/>
              </a:rPr>
              <a:t>                                             </a:t>
            </a: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2" y="222198"/>
            <a:ext cx="7167985" cy="1832458"/>
          </a:xfrm>
          <a:solidFill>
            <a:schemeClr val="bg1"/>
          </a:solidFill>
          <a:ln>
            <a:noFill/>
          </a:ln>
        </p:spPr>
        <p:txBody>
          <a:bodyPr>
            <a:normAutofit fontScale="40000" lnSpcReduction="20000"/>
          </a:bodyPr>
          <a:lstStyle/>
          <a:p>
            <a:pPr algn="ctr">
              <a:lnSpc>
                <a:spcPct val="150000"/>
              </a:lnSpc>
              <a:buNone/>
            </a:pPr>
            <a:r>
              <a:rPr lang="el-GR" sz="4800" b="1" i="1" u="sng" dirty="0" smtClean="0">
                <a:solidFill>
                  <a:srgbClr val="002060"/>
                </a:solidFill>
                <a:latin typeface="+mj-lt"/>
              </a:rPr>
              <a:t>ΠΑΡΑΤΗΡΗΣΕΙΣ ΣΤΗΝ ΔΙΑΠΙΣΤΩΜΕΝΗ ΠΕΡΙΒΑΛΛΟΝΤΙΚΗ ΠΑΡΑΒΑΤΙΚΟΤΗΤΑ ΤΑ ΕΤΗ ΤΗΣ ΕΜΦΑΝΙΣΗΣ ΤΗΣ ΟΙΚΟΝΟΜΙΚΗΣ-ΔΗΜΟΣΙΟΝΟΜΙΚΗΣ ΚΡΙΣΗΣ ΚΑΙ ΠΡΟΒΛΗΜΑΤΑ/ ΕΤΟΣ 2010-2011</a:t>
            </a:r>
          </a:p>
          <a:p>
            <a:pPr algn="ctr">
              <a:lnSpc>
                <a:spcPct val="150000"/>
              </a:lnSpc>
              <a:buNone/>
            </a:pPr>
            <a:endParaRPr lang="el-GR" sz="4800" b="1" i="1" u="sng" dirty="0" smtClean="0">
              <a:solidFill>
                <a:srgbClr val="002060"/>
              </a:solidFill>
              <a:latin typeface="Gabriola" pitchFamily="82" charset="0"/>
            </a:endParaRPr>
          </a:p>
        </p:txBody>
      </p:sp>
      <p:pic>
        <p:nvPicPr>
          <p:cNvPr id="4" name="3 - Εικόνα" descr="asopos-02.jpg"/>
          <p:cNvPicPr>
            <a:picLocks noChangeAspect="1"/>
          </p:cNvPicPr>
          <p:nvPr/>
        </p:nvPicPr>
        <p:blipFill>
          <a:blip r:embed="rId3" cstate="print"/>
          <a:stretch>
            <a:fillRect/>
          </a:stretch>
        </p:blipFill>
        <p:spPr>
          <a:xfrm>
            <a:off x="1" y="222196"/>
            <a:ext cx="1823311" cy="1901949"/>
          </a:xfrm>
          <a:prstGeom prst="rect">
            <a:avLst/>
          </a:prstGeom>
          <a:ln>
            <a:noFill/>
          </a:ln>
          <a:effectLst>
            <a:softEdge rad="112500"/>
          </a:effectLst>
        </p:spPr>
      </p:pic>
      <p:sp>
        <p:nvSpPr>
          <p:cNvPr id="6" name="5 - TextBox"/>
          <p:cNvSpPr txBox="1"/>
          <p:nvPr/>
        </p:nvSpPr>
        <p:spPr>
          <a:xfrm>
            <a:off x="296260" y="2054655"/>
            <a:ext cx="8551480" cy="6571030"/>
          </a:xfrm>
          <a:prstGeom prst="rect">
            <a:avLst/>
          </a:prstGeom>
          <a:noFill/>
        </p:spPr>
        <p:txBody>
          <a:bodyPr wrap="square" rtlCol="0">
            <a:spAutoFit/>
          </a:bodyPr>
          <a:lstStyle/>
          <a:p>
            <a:r>
              <a:rPr lang="el-GR" sz="2400" dirty="0" smtClean="0">
                <a:solidFill>
                  <a:schemeClr val="bg1"/>
                </a:solidFill>
                <a:latin typeface="+mj-lt"/>
              </a:rPr>
              <a:t>                               </a:t>
            </a:r>
            <a:r>
              <a:rPr lang="el-GR" sz="2400" u="sng" dirty="0" smtClean="0">
                <a:solidFill>
                  <a:schemeClr val="bg1"/>
                </a:solidFill>
                <a:latin typeface="+mj-lt"/>
              </a:rPr>
              <a:t>ΠΡΟΒΛΗΜΑΤΑ:</a:t>
            </a:r>
          </a:p>
          <a:p>
            <a:endParaRPr lang="el-GR" sz="2400" dirty="0" smtClean="0">
              <a:solidFill>
                <a:schemeClr val="bg1"/>
              </a:solidFill>
              <a:latin typeface="+mj-lt"/>
            </a:endParaRPr>
          </a:p>
          <a:p>
            <a:pPr algn="just">
              <a:lnSpc>
                <a:spcPct val="150000"/>
              </a:lnSpc>
              <a:buBlip>
                <a:blip r:embed="rId4"/>
              </a:buBlip>
            </a:pPr>
            <a:r>
              <a:rPr lang="el-GR" sz="1400" dirty="0" smtClean="0">
                <a:solidFill>
                  <a:schemeClr val="bg1"/>
                </a:solidFill>
                <a:latin typeface="+mj-lt"/>
              </a:rPr>
              <a:t> </a:t>
            </a:r>
            <a:r>
              <a:rPr lang="el-GR" sz="1600" dirty="0" smtClean="0">
                <a:solidFill>
                  <a:schemeClr val="bg1"/>
                </a:solidFill>
                <a:latin typeface="+mj-lt"/>
              </a:rPr>
              <a:t>Αντιμετώπιση σύνθετων περιβαλλοντικών προβλημάτων: εμπλοκή πολλών συναρμοδίων υπηρεσιών (</a:t>
            </a:r>
            <a:r>
              <a:rPr lang="el-GR" sz="1600" dirty="0" err="1" smtClean="0">
                <a:solidFill>
                  <a:schemeClr val="bg1"/>
                </a:solidFill>
                <a:latin typeface="+mj-lt"/>
              </a:rPr>
              <a:t>π.χ</a:t>
            </a:r>
            <a:r>
              <a:rPr lang="el-GR" sz="1600" dirty="0" smtClean="0">
                <a:solidFill>
                  <a:schemeClr val="bg1"/>
                </a:solidFill>
                <a:latin typeface="+mj-lt"/>
              </a:rPr>
              <a:t> μεγάλος χρόνος αναμονής απαντήσεων επί </a:t>
            </a:r>
            <a:r>
              <a:rPr lang="el-GR" sz="1600" dirty="0" err="1" smtClean="0">
                <a:solidFill>
                  <a:schemeClr val="bg1"/>
                </a:solidFill>
                <a:latin typeface="+mj-lt"/>
              </a:rPr>
              <a:t>σταλθέντων</a:t>
            </a:r>
            <a:r>
              <a:rPr lang="el-GR" sz="1600" dirty="0" smtClean="0">
                <a:solidFill>
                  <a:schemeClr val="bg1"/>
                </a:solidFill>
                <a:latin typeface="+mj-lt"/>
              </a:rPr>
              <a:t> προς εξέταση δειγμάτων) </a:t>
            </a:r>
            <a:r>
              <a:rPr lang="el-GR" sz="1600" dirty="0" smtClean="0">
                <a:solidFill>
                  <a:schemeClr val="bg1"/>
                </a:solidFill>
                <a:latin typeface="+mj-lt"/>
                <a:sym typeface="Wingdings" pitchFamily="2" charset="2"/>
              </a:rPr>
              <a:t> μακρόχρονη αναμονή των απαιτούμενων ενεργειών  επάγεται επί μακρόν ατιμωρησία παραβατών.</a:t>
            </a:r>
            <a:endParaRPr lang="el-GR" sz="1600" dirty="0" smtClean="0">
              <a:solidFill>
                <a:schemeClr val="bg1"/>
              </a:solidFill>
              <a:latin typeface="+mj-lt"/>
            </a:endParaRPr>
          </a:p>
          <a:p>
            <a:pPr>
              <a:buBlip>
                <a:blip r:embed="rId4"/>
              </a:buBlip>
            </a:pPr>
            <a:endParaRPr lang="el-GR" sz="1600" dirty="0" smtClean="0">
              <a:solidFill>
                <a:schemeClr val="bg1"/>
              </a:solidFill>
              <a:latin typeface="+mj-lt"/>
            </a:endParaRPr>
          </a:p>
          <a:p>
            <a:pPr algn="just">
              <a:lnSpc>
                <a:spcPct val="150000"/>
              </a:lnSpc>
              <a:buBlip>
                <a:blip r:embed="rId4"/>
              </a:buBlip>
            </a:pPr>
            <a:r>
              <a:rPr lang="el-GR" sz="1600" dirty="0" smtClean="0">
                <a:solidFill>
                  <a:schemeClr val="bg1"/>
                </a:solidFill>
                <a:latin typeface="+mj-lt"/>
              </a:rPr>
              <a:t>  Σύσταση μεικτών κλιμακίων ελέγχου, (ΕΥΕΠ + άλλα ελεγκτικά σώματα) για σοβαρές παραβάσεις: παράδειγμα υποθέσεως </a:t>
            </a:r>
            <a:r>
              <a:rPr lang="el-GR" sz="1600" dirty="0" smtClean="0">
                <a:solidFill>
                  <a:schemeClr val="bg1"/>
                </a:solidFill>
                <a:latin typeface="+mj-lt"/>
                <a:sym typeface="Wingdings" pitchFamily="2" charset="2"/>
              </a:rPr>
              <a:t>  διαχείριση επικίνδυνων ιατρικών αποβλήτων, από μονάδες υγείας (ιδιωτικού/δημόσιου τομέα): διαπιστώθηκε κυρίως ανυπαρξία αποφάσεων εγκεκριμένων Π.Ο. για διαχείριση τους, μη σύννομη διαχείριση αποβλήτων κ.λπ. Αντί της μεθόδου αυτοψίας, σε πολλές, εστάλησαν ερωτηματολόγια. Αδυναμία να αντεπεξέλθει ο κρατικός μηχανισμός: αποτυχία πάταξης.</a:t>
            </a:r>
            <a:endParaRPr lang="el-GR" sz="1600" dirty="0" smtClean="0">
              <a:solidFill>
                <a:schemeClr val="bg1"/>
              </a:solidFill>
              <a:latin typeface="+mj-lt"/>
            </a:endParaRPr>
          </a:p>
          <a:p>
            <a:pPr algn="just">
              <a:lnSpc>
                <a:spcPct val="150000"/>
              </a:lnSpc>
              <a:buBlip>
                <a:blip r:embed="rId4"/>
              </a:buBlip>
            </a:pPr>
            <a:endParaRPr lang="el-GR" sz="1600" dirty="0" smtClean="0">
              <a:solidFill>
                <a:schemeClr val="bg1"/>
              </a:solidFill>
              <a:latin typeface="+mj-lt"/>
            </a:endParaRPr>
          </a:p>
          <a:p>
            <a:pPr algn="just">
              <a:lnSpc>
                <a:spcPct val="150000"/>
              </a:lnSpc>
            </a:pPr>
            <a:endParaRPr lang="el-GR" sz="1600" dirty="0" smtClean="0">
              <a:solidFill>
                <a:schemeClr val="bg1"/>
              </a:solidFill>
              <a:latin typeface="+mj-lt"/>
            </a:endParaRPr>
          </a:p>
          <a:p>
            <a:pPr>
              <a:lnSpc>
                <a:spcPct val="150000"/>
              </a:lnSpc>
              <a:buBlip>
                <a:blip r:embed="rId4"/>
              </a:buBlip>
            </a:pPr>
            <a:endParaRPr lang="el-GR" sz="1400" dirty="0" smtClean="0">
              <a:solidFill>
                <a:schemeClr val="bg1"/>
              </a:solidFill>
              <a:latin typeface="+mj-lt"/>
            </a:endParaRPr>
          </a:p>
          <a:p>
            <a:pPr>
              <a:buBlip>
                <a:blip r:embed="rId4"/>
              </a:buBlip>
            </a:pPr>
            <a:endParaRPr lang="el-GR" sz="2400" dirty="0" smtClean="0">
              <a:solidFill>
                <a:schemeClr val="bg1"/>
              </a:solidFill>
              <a:latin typeface="+mj-lt"/>
            </a:endParaRPr>
          </a:p>
          <a:p>
            <a:r>
              <a:rPr lang="el-GR" sz="2400" dirty="0" smtClean="0">
                <a:solidFill>
                  <a:schemeClr val="bg1"/>
                </a:solidFill>
                <a:latin typeface="+mj-lt"/>
              </a:rPr>
              <a:t>                                             </a:t>
            </a: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 Εικόνα" descr="asopos-02.jpg"/>
          <p:cNvPicPr>
            <a:picLocks noChangeAspect="1"/>
          </p:cNvPicPr>
          <p:nvPr/>
        </p:nvPicPr>
        <p:blipFill>
          <a:blip r:embed="rId3" cstate="print"/>
          <a:stretch>
            <a:fillRect/>
          </a:stretch>
        </p:blipFill>
        <p:spPr>
          <a:xfrm>
            <a:off x="0" y="0"/>
            <a:ext cx="1823311" cy="1901949"/>
          </a:xfrm>
          <a:prstGeom prst="rect">
            <a:avLst/>
          </a:prstGeom>
          <a:ln>
            <a:noFill/>
          </a:ln>
          <a:effectLst>
            <a:softEdge rad="112500"/>
          </a:effectLst>
        </p:spPr>
      </p:pic>
      <p:sp>
        <p:nvSpPr>
          <p:cNvPr id="6" name="5 - TextBox"/>
          <p:cNvSpPr txBox="1"/>
          <p:nvPr/>
        </p:nvSpPr>
        <p:spPr>
          <a:xfrm>
            <a:off x="296260" y="1138425"/>
            <a:ext cx="8551480" cy="7063472"/>
          </a:xfrm>
          <a:prstGeom prst="rect">
            <a:avLst/>
          </a:prstGeom>
          <a:noFill/>
        </p:spPr>
        <p:txBody>
          <a:bodyPr wrap="square" rtlCol="0">
            <a:spAutoFit/>
          </a:bodyPr>
          <a:lstStyle/>
          <a:p>
            <a:endParaRPr lang="el-GR" sz="2400" dirty="0" smtClean="0">
              <a:solidFill>
                <a:schemeClr val="bg1"/>
              </a:solidFill>
              <a:latin typeface="+mj-lt"/>
            </a:endParaRPr>
          </a:p>
          <a:p>
            <a:pPr algn="just">
              <a:lnSpc>
                <a:spcPct val="150000"/>
              </a:lnSpc>
              <a:buBlip>
                <a:blip r:embed="rId4"/>
              </a:buBlip>
            </a:pPr>
            <a:r>
              <a:rPr lang="el-GR" sz="1600" dirty="0" smtClean="0">
                <a:solidFill>
                  <a:schemeClr val="bg1"/>
                </a:solidFill>
                <a:latin typeface="+mj-lt"/>
                <a:sym typeface="Wingdings" pitchFamily="2" charset="2"/>
              </a:rPr>
              <a:t> Εξακολούθηση προβλημάτων με διαχρονικότητα: Ασωπός, ρύπανση από βιομηχανικές μονάδες. 2010: άτυπη μετατροπή της περιοχής σε ΒΙ.ΠΕ., αύξηση του αριθμού των βιομηχανικών μονάδων της περιοχής σε &gt;1.000 ! Αν και έγιναν προσπάθειες (υλοποίηση απόφασης να ενταθούν οι έλεγχοι, «Πρόγραμμα Διαχείρισης Περιβαλλοντικής Κρίσης Ασωπού» (2010), κατάργηση προγενέστερων ΚΥΑ που ευνοούσαν παραβάτες   δεν έφερε αναμενόμενα αποτελέσματα. </a:t>
            </a:r>
          </a:p>
          <a:p>
            <a:pPr algn="just">
              <a:lnSpc>
                <a:spcPct val="150000"/>
              </a:lnSpc>
              <a:buBlip>
                <a:blip r:embed="rId4"/>
              </a:buBlip>
            </a:pPr>
            <a:endParaRPr lang="el-GR" sz="1600" dirty="0" smtClean="0">
              <a:solidFill>
                <a:schemeClr val="bg1"/>
              </a:solidFill>
              <a:latin typeface="+mj-lt"/>
              <a:sym typeface="Wingdings" pitchFamily="2" charset="2"/>
            </a:endParaRPr>
          </a:p>
          <a:p>
            <a:pPr algn="just">
              <a:lnSpc>
                <a:spcPct val="150000"/>
              </a:lnSpc>
              <a:buBlip>
                <a:blip r:embed="rId4"/>
              </a:buBlip>
            </a:pPr>
            <a:r>
              <a:rPr lang="el-GR" sz="1600" dirty="0" smtClean="0">
                <a:solidFill>
                  <a:schemeClr val="bg1"/>
                </a:solidFill>
                <a:latin typeface="+mj-lt"/>
                <a:sym typeface="Wingdings" pitchFamily="2" charset="2"/>
              </a:rPr>
              <a:t> Βιομηχανική ρύπανση στο Δήμο Μεσσσαπίας Ν. Ευβοίας  παραβάσεις από  πολλές δραστηριότητες (πχ βιομηχανίες εξόρυξης, επεξεργασίας τροφίμων, σφαγεία, χοιροτροφεία κλπ): παράνομες απορρίψεις επικίνδυνων στερεών τους αποβλήτων, επικίνδυνα+ τοξικά απόβλητα  διαποτισμός </a:t>
            </a:r>
            <a:r>
              <a:rPr lang="el-GR" sz="1600" dirty="0" err="1" smtClean="0">
                <a:solidFill>
                  <a:schemeClr val="bg1"/>
                </a:solidFill>
                <a:latin typeface="+mj-lt"/>
                <a:sym typeface="Wingdings" pitchFamily="2" charset="2"/>
              </a:rPr>
              <a:t>υδροφορέα</a:t>
            </a:r>
            <a:r>
              <a:rPr lang="el-GR" sz="1600" dirty="0" smtClean="0">
                <a:solidFill>
                  <a:schemeClr val="bg1"/>
                </a:solidFill>
                <a:latin typeface="+mj-lt"/>
                <a:sym typeface="Wingdings" pitchFamily="2" charset="2"/>
              </a:rPr>
              <a:t> από απόρριψη ρυπαντικών φορτίων στην περιοχή, που κατέληγαν στη θάλασσα. (απόβλητα, χημικές ουσίες από  πτηνοτροφικές και </a:t>
            </a:r>
            <a:r>
              <a:rPr lang="el-GR" sz="1600" dirty="0" err="1" smtClean="0">
                <a:solidFill>
                  <a:schemeClr val="bg1"/>
                </a:solidFill>
                <a:latin typeface="+mj-lt"/>
                <a:sym typeface="Wingdings" pitchFamily="2" charset="2"/>
              </a:rPr>
              <a:t>χοιροτροφικές</a:t>
            </a:r>
            <a:r>
              <a:rPr lang="el-GR" sz="1600" dirty="0" smtClean="0">
                <a:solidFill>
                  <a:schemeClr val="bg1"/>
                </a:solidFill>
                <a:latin typeface="+mj-lt"/>
                <a:sym typeface="Wingdings" pitchFamily="2" charset="2"/>
              </a:rPr>
              <a:t> μονάδες, απόρριψή τους σε ποταμούς της περιοχής).</a:t>
            </a:r>
            <a:endParaRPr lang="el-GR" sz="1600" dirty="0" smtClean="0">
              <a:solidFill>
                <a:schemeClr val="bg1"/>
              </a:solidFill>
              <a:latin typeface="+mj-lt"/>
            </a:endParaRPr>
          </a:p>
          <a:p>
            <a:pPr algn="just">
              <a:lnSpc>
                <a:spcPct val="150000"/>
              </a:lnSpc>
              <a:buBlip>
                <a:blip r:embed="rId4"/>
              </a:buBlip>
            </a:pPr>
            <a:endParaRPr lang="el-GR" sz="1600" dirty="0" smtClean="0">
              <a:solidFill>
                <a:schemeClr val="bg1"/>
              </a:solidFill>
              <a:latin typeface="+mj-lt"/>
            </a:endParaRPr>
          </a:p>
          <a:p>
            <a:pPr algn="just">
              <a:lnSpc>
                <a:spcPct val="150000"/>
              </a:lnSpc>
            </a:pPr>
            <a:endParaRPr lang="el-GR" sz="1600" dirty="0" smtClean="0">
              <a:solidFill>
                <a:schemeClr val="bg1"/>
              </a:solidFill>
              <a:latin typeface="+mj-lt"/>
            </a:endParaRPr>
          </a:p>
          <a:p>
            <a:pPr>
              <a:lnSpc>
                <a:spcPct val="150000"/>
              </a:lnSpc>
              <a:buBlip>
                <a:blip r:embed="rId4"/>
              </a:buBlip>
            </a:pPr>
            <a:endParaRPr lang="el-GR" sz="1400" dirty="0" smtClean="0">
              <a:solidFill>
                <a:schemeClr val="bg1"/>
              </a:solidFill>
              <a:latin typeface="+mj-lt"/>
            </a:endParaRPr>
          </a:p>
          <a:p>
            <a:pPr>
              <a:buBlip>
                <a:blip r:embed="rId4"/>
              </a:buBlip>
            </a:pPr>
            <a:endParaRPr lang="el-GR" sz="2400" dirty="0" smtClean="0">
              <a:solidFill>
                <a:schemeClr val="bg1"/>
              </a:solidFill>
              <a:latin typeface="+mj-lt"/>
            </a:endParaRPr>
          </a:p>
          <a:p>
            <a:r>
              <a:rPr lang="el-GR" sz="2400" dirty="0" smtClean="0">
                <a:solidFill>
                  <a:schemeClr val="bg1"/>
                </a:solidFill>
                <a:latin typeface="+mj-lt"/>
              </a:rPr>
              <a:t>                                        =      </a:t>
            </a:r>
          </a:p>
        </p:txBody>
      </p:sp>
      <p:sp>
        <p:nvSpPr>
          <p:cNvPr id="7" name="6 - Θέση περιεχομένου"/>
          <p:cNvSpPr>
            <a:spLocks noGrp="1"/>
          </p:cNvSpPr>
          <p:nvPr>
            <p:ph idx="1"/>
          </p:nvPr>
        </p:nvSpPr>
        <p:spPr>
          <a:xfrm>
            <a:off x="1823310" y="0"/>
            <a:ext cx="7320689" cy="1749245"/>
          </a:xfrm>
        </p:spPr>
        <p:txBody>
          <a:bodyPr>
            <a:normAutofit fontScale="92500"/>
          </a:bodyPr>
          <a:lstStyle/>
          <a:p>
            <a:pPr algn="ctr">
              <a:lnSpc>
                <a:spcPct val="150000"/>
              </a:lnSpc>
            </a:pPr>
            <a:r>
              <a:rPr lang="el-GR" b="1" u="sng" dirty="0" smtClean="0">
                <a:solidFill>
                  <a:schemeClr val="bg1"/>
                </a:solidFill>
                <a:latin typeface="+mj-lt"/>
              </a:rPr>
              <a:t>ΣΥΝΘΕΤΑ ΠΡΟΒΛΗΜΑΤΑ ΔΙΑΧΡΟΝΙΚΑ ΚΑΙ ΜΕ ΠΟΛΥΠΑΡΑΓΟΝΤΙΚΕΣ ΑΙΤΙΕΣ</a:t>
            </a:r>
            <a:endParaRPr lang="el-GR" b="1" dirty="0">
              <a:latin typeface="+mj-lt"/>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9753600" cy="763525"/>
          </a:xfrm>
        </p:spPr>
        <p:txBody>
          <a:bodyPr>
            <a:noAutofit/>
          </a:bodyPr>
          <a:lstStyle/>
          <a:p>
            <a:pPr algn="ctr">
              <a:lnSpc>
                <a:spcPct val="150000"/>
              </a:lnSpc>
              <a:spcAft>
                <a:spcPts val="0"/>
              </a:spcAft>
            </a:pPr>
            <a:r>
              <a:rPr lang="el-GR" sz="1800" b="1" dirty="0" smtClean="0">
                <a:solidFill>
                  <a:srgbClr val="FFFF00"/>
                </a:solidFill>
                <a:ea typeface="Calibri"/>
                <a:cs typeface="Times New Roman"/>
              </a:rPr>
              <a:t>ΔΥΣΧΕΡΕΙΕΣ-ΠΡΟΒΛΗΜΑΤΑ</a:t>
            </a:r>
            <a:r>
              <a:rPr lang="en-US" sz="1800" b="1" dirty="0" smtClean="0">
                <a:solidFill>
                  <a:srgbClr val="FFFF00"/>
                </a:solidFill>
                <a:ea typeface="Calibri"/>
                <a:cs typeface="Times New Roman"/>
              </a:rPr>
              <a:t> </a:t>
            </a:r>
            <a:r>
              <a:rPr lang="el-GR" sz="1800" b="1" dirty="0" smtClean="0">
                <a:solidFill>
                  <a:srgbClr val="FFFF00"/>
                </a:solidFill>
                <a:ea typeface="Calibri"/>
                <a:cs typeface="Times New Roman"/>
              </a:rPr>
              <a:t/>
            </a:r>
            <a:br>
              <a:rPr lang="el-GR" sz="1800" b="1" dirty="0" smtClean="0">
                <a:solidFill>
                  <a:srgbClr val="FFFF00"/>
                </a:solidFill>
                <a:ea typeface="Calibri"/>
                <a:cs typeface="Times New Roman"/>
              </a:rPr>
            </a:br>
            <a:r>
              <a:rPr lang="el-GR" sz="1600" b="1" dirty="0" smtClean="0">
                <a:solidFill>
                  <a:srgbClr val="FFFF00"/>
                </a:solidFill>
                <a:ea typeface="Calibri"/>
                <a:cs typeface="Times New Roman"/>
              </a:rPr>
              <a:t>ΣΤΗΝ ΠΡΟΣΠΑΘΕΙΑ ΠΑΤΑΞΗΣ ΤΗΣ ΠΕΡΙΒΑΛΛΟΝΤΙΚΗΣ ΠΑΡΑΒΑΤΙΚΟΤΗΤΑΣ</a:t>
            </a:r>
            <a:r>
              <a:rPr lang="el-GR" sz="1600" b="1" dirty="0" smtClean="0">
                <a:solidFill>
                  <a:schemeClr val="bg1"/>
                </a:solidFill>
                <a:ea typeface="Calibri"/>
                <a:cs typeface="Times New Roman"/>
              </a:rPr>
              <a:t/>
            </a:r>
            <a:br>
              <a:rPr lang="el-GR" sz="1600" b="1" dirty="0" smtClean="0">
                <a:solidFill>
                  <a:schemeClr val="bg1"/>
                </a:solidFill>
                <a:ea typeface="Calibri"/>
                <a:cs typeface="Times New Roman"/>
              </a:rPr>
            </a:br>
            <a:endParaRPr lang="el-GR" sz="1600" dirty="0"/>
          </a:p>
        </p:txBody>
      </p:sp>
      <p:sp>
        <p:nvSpPr>
          <p:cNvPr id="4" name="3 - Ορθογώνιο"/>
          <p:cNvSpPr/>
          <p:nvPr/>
        </p:nvSpPr>
        <p:spPr>
          <a:xfrm>
            <a:off x="0" y="838200"/>
            <a:ext cx="9144000" cy="6740307"/>
          </a:xfrm>
          <a:prstGeom prst="rect">
            <a:avLst/>
          </a:prstGeom>
        </p:spPr>
        <p:txBody>
          <a:bodyPr wrap="square">
            <a:spAutoFit/>
          </a:bodyPr>
          <a:lstStyle/>
          <a:p>
            <a:pPr algn="ctr">
              <a:lnSpc>
                <a:spcPct val="150000"/>
              </a:lnSpc>
              <a:defRPr/>
            </a:pPr>
            <a:r>
              <a:rPr lang="el-GR" b="1" dirty="0" smtClean="0">
                <a:solidFill>
                  <a:srgbClr val="C00000"/>
                </a:solidFill>
                <a:latin typeface="Bookman Old Style" pitchFamily="18" charset="0"/>
              </a:rPr>
              <a:t>ΣΤΗ ΝΟΜΟΘΕΣΙΑ:</a:t>
            </a:r>
          </a:p>
          <a:p>
            <a:pPr marL="342900" indent="-342900" algn="ctr">
              <a:lnSpc>
                <a:spcPct val="150000"/>
              </a:lnSpc>
              <a:buAutoNum type="arabicPeriod"/>
              <a:defRPr/>
            </a:pPr>
            <a:r>
              <a:rPr lang="el-GR" dirty="0" smtClean="0">
                <a:solidFill>
                  <a:schemeClr val="bg1"/>
                </a:solidFill>
                <a:latin typeface="Bookman Old Style" pitchFamily="18" charset="0"/>
              </a:rPr>
              <a:t>Διάσπαρτα νομοθετήματα, (ΚΥΑ, νόμοι, π.δ. κ.ά,) και έλλειψη κωδικοποίησης της περιβαλλοντικής νομοθεσίας.</a:t>
            </a:r>
          </a:p>
          <a:p>
            <a:pPr marL="342900" indent="-342900" algn="ctr">
              <a:lnSpc>
                <a:spcPct val="150000"/>
              </a:lnSpc>
              <a:defRPr/>
            </a:pPr>
            <a:endParaRPr lang="el-GR" dirty="0" smtClean="0">
              <a:solidFill>
                <a:schemeClr val="bg1"/>
              </a:solidFill>
              <a:latin typeface="Bookman Old Style" pitchFamily="18" charset="0"/>
            </a:endParaRPr>
          </a:p>
          <a:p>
            <a:pPr marL="342900" indent="-342900" algn="ctr">
              <a:lnSpc>
                <a:spcPct val="150000"/>
              </a:lnSpc>
              <a:defRPr/>
            </a:pPr>
            <a:r>
              <a:rPr lang="el-GR" dirty="0" smtClean="0">
                <a:solidFill>
                  <a:schemeClr val="bg1"/>
                </a:solidFill>
                <a:latin typeface="Bookman Old Style" pitchFamily="18" charset="0"/>
              </a:rPr>
              <a:t>2. Νομοθετικά κενά π.χ. μη συμπερίληψη σε νομοθέτημα συγκεκριμένου τρόπου υπολογισμού του επιβαλλόμενου στον παραβάτη διοικητικού προστίμου </a:t>
            </a:r>
            <a:r>
              <a:rPr lang="el-GR" dirty="0" smtClean="0">
                <a:solidFill>
                  <a:schemeClr val="bg1"/>
                </a:solidFill>
                <a:latin typeface="Bookman Old Style" pitchFamily="18" charset="0"/>
                <a:sym typeface="Wingdings" pitchFamily="2" charset="2"/>
              </a:rPr>
              <a:t> το έρεισμα των πράξεων εισήγησης προστίμου και της απόφασης επιβολής του πάσχει λόγω μη επαρκούς αιτιολόγησης πράξεων επιβολής.</a:t>
            </a:r>
          </a:p>
          <a:p>
            <a:pPr marL="342900" indent="-342900" algn="ctr">
              <a:lnSpc>
                <a:spcPct val="150000"/>
              </a:lnSpc>
              <a:buFontTx/>
              <a:buAutoNum type="arabicPeriod"/>
              <a:defRPr/>
            </a:pPr>
            <a:endParaRPr lang="el-GR" dirty="0" smtClean="0">
              <a:solidFill>
                <a:schemeClr val="bg1"/>
              </a:solidFill>
              <a:latin typeface="Bookman Old Style" pitchFamily="18" charset="0"/>
              <a:ea typeface="Calibri"/>
              <a:cs typeface="Times New Roman"/>
              <a:sym typeface="Wingdings" pitchFamily="2" charset="2"/>
            </a:endParaRPr>
          </a:p>
          <a:p>
            <a:pPr marL="342900" indent="-342900" algn="ctr">
              <a:lnSpc>
                <a:spcPct val="150000"/>
              </a:lnSpc>
              <a:defRPr/>
            </a:pPr>
            <a:r>
              <a:rPr lang="el-GR" dirty="0" smtClean="0">
                <a:solidFill>
                  <a:schemeClr val="bg1"/>
                </a:solidFill>
                <a:latin typeface="Bookman Old Style" pitchFamily="18" charset="0"/>
              </a:rPr>
              <a:t>3. Πολλές  ερμηνευτικές δυσχέρειες των διατάξεων καθιστούν δυσκολότερο το έργο του εφαρμοστή. Δυσχέρεια εφαρμογής της νομοθεσίας από τους επιθεωρητές </a:t>
            </a:r>
            <a:r>
              <a:rPr lang="el-GR" dirty="0" smtClean="0">
                <a:solidFill>
                  <a:schemeClr val="bg1"/>
                </a:solidFill>
                <a:latin typeface="Bookman Old Style" pitchFamily="18" charset="0"/>
                <a:sym typeface="Wingdings" pitchFamily="2" charset="2"/>
              </a:rPr>
              <a:t> τυπικές παραλείψεις Διοίκησης  προδήλως παραβατικές περιπτώσεις ακυρώνονται λόγω τυπικών ελαττωμάτων και αναπομπή τους στη Διοίκηση.</a:t>
            </a:r>
            <a:endParaRPr lang="el-GR" dirty="0" smtClean="0">
              <a:solidFill>
                <a:schemeClr val="bg1"/>
              </a:solidFill>
              <a:latin typeface="Bookman Old Style" pitchFamily="18" charset="0"/>
              <a:ea typeface="Calibri"/>
              <a:cs typeface="Times New Roman"/>
            </a:endParaRPr>
          </a:p>
          <a:p>
            <a:pPr marL="342900" indent="-342900" algn="ctr">
              <a:lnSpc>
                <a:spcPct val="150000"/>
              </a:lnSpc>
              <a:buAutoNum type="arabicPeriod"/>
              <a:defRPr/>
            </a:pPr>
            <a:endParaRPr lang="el-GR" dirty="0" smtClean="0">
              <a:solidFill>
                <a:schemeClr val="bg1"/>
              </a:solidFill>
              <a:latin typeface="Bookman Old Style" pitchFamily="18" charset="0"/>
            </a:endParaRPr>
          </a:p>
          <a:p>
            <a:pPr marL="342900" indent="-342900" algn="ctr">
              <a:lnSpc>
                <a:spcPct val="150000"/>
              </a:lnSpc>
              <a:buAutoNum type="arabicPeriod"/>
              <a:defRPr/>
            </a:pPr>
            <a:endParaRPr lang="el-GR" dirty="0" smtClean="0">
              <a:solidFill>
                <a:schemeClr val="bg1"/>
              </a:solidFill>
              <a:latin typeface="Bookman Old Style" pitchFamily="18" charset="0"/>
            </a:endParaRPr>
          </a:p>
          <a:p>
            <a:pPr marL="342900" indent="-342900" algn="ctr">
              <a:lnSpc>
                <a:spcPct val="150000"/>
              </a:lnSpc>
              <a:buAutoNum type="arabicPeriod"/>
              <a:defRPr/>
            </a:pPr>
            <a:endParaRPr lang="el-GR" dirty="0" smtClean="0">
              <a:solidFill>
                <a:schemeClr val="bg1"/>
              </a:solidFill>
              <a:latin typeface="Bookman Old Style"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04800" y="228600"/>
            <a:ext cx="9753600" cy="763525"/>
          </a:xfrm>
        </p:spPr>
        <p:txBody>
          <a:bodyPr>
            <a:noAutofit/>
          </a:bodyPr>
          <a:lstStyle/>
          <a:p>
            <a:pPr algn="ctr">
              <a:lnSpc>
                <a:spcPct val="150000"/>
              </a:lnSpc>
              <a:spcAft>
                <a:spcPts val="0"/>
              </a:spcAft>
            </a:pPr>
            <a:r>
              <a:rPr lang="el-GR" sz="1800" b="1" dirty="0" smtClean="0">
                <a:solidFill>
                  <a:srgbClr val="FFFF00"/>
                </a:solidFill>
                <a:ea typeface="Calibri"/>
                <a:cs typeface="Times New Roman"/>
              </a:rPr>
              <a:t>ΔΥΣΧΕΡΕΙΕΣ-ΠΡΟΒΛΗΜΑΤΑ</a:t>
            </a:r>
            <a:r>
              <a:rPr lang="en-US" sz="1800" b="1" dirty="0" smtClean="0">
                <a:solidFill>
                  <a:srgbClr val="FFFF00"/>
                </a:solidFill>
                <a:ea typeface="Calibri"/>
                <a:cs typeface="Times New Roman"/>
              </a:rPr>
              <a:t> </a:t>
            </a:r>
            <a:r>
              <a:rPr lang="el-GR" sz="1800" b="1" dirty="0" smtClean="0">
                <a:solidFill>
                  <a:srgbClr val="FFFF00"/>
                </a:solidFill>
                <a:ea typeface="Calibri"/>
                <a:cs typeface="Times New Roman"/>
              </a:rPr>
              <a:t/>
            </a:r>
            <a:br>
              <a:rPr lang="el-GR" sz="1800" b="1" dirty="0" smtClean="0">
                <a:solidFill>
                  <a:srgbClr val="FFFF00"/>
                </a:solidFill>
                <a:ea typeface="Calibri"/>
                <a:cs typeface="Times New Roman"/>
              </a:rPr>
            </a:br>
            <a:r>
              <a:rPr lang="el-GR" sz="1600" b="1" dirty="0" smtClean="0">
                <a:solidFill>
                  <a:srgbClr val="FFFF00"/>
                </a:solidFill>
                <a:ea typeface="Calibri"/>
                <a:cs typeface="Times New Roman"/>
              </a:rPr>
              <a:t>ΣΤΗΝ ΠΡΟΣΠΑΘΕΙΑ ΠΑΤΑΞΗΣ ΤΗΣ ΠΕΡΙΒΑΛΛΟΝΤΙΚΗΣ ΠΑΡΑΒΑΤΙΚΟΤΗΤΑΣ</a:t>
            </a:r>
            <a:r>
              <a:rPr lang="el-GR" sz="1600" b="1" dirty="0" smtClean="0">
                <a:solidFill>
                  <a:schemeClr val="bg1"/>
                </a:solidFill>
                <a:ea typeface="Calibri"/>
                <a:cs typeface="Times New Roman"/>
              </a:rPr>
              <a:t/>
            </a:r>
            <a:br>
              <a:rPr lang="el-GR" sz="1600" b="1" dirty="0" smtClean="0">
                <a:solidFill>
                  <a:schemeClr val="bg1"/>
                </a:solidFill>
                <a:ea typeface="Calibri"/>
                <a:cs typeface="Times New Roman"/>
              </a:rPr>
            </a:br>
            <a:endParaRPr lang="el-GR" sz="1600" dirty="0"/>
          </a:p>
        </p:txBody>
      </p:sp>
      <p:sp>
        <p:nvSpPr>
          <p:cNvPr id="5" name="4 - Ορθογώνιο"/>
          <p:cNvSpPr/>
          <p:nvPr/>
        </p:nvSpPr>
        <p:spPr>
          <a:xfrm>
            <a:off x="304800" y="990600"/>
            <a:ext cx="8534400" cy="4247317"/>
          </a:xfrm>
          <a:prstGeom prst="rect">
            <a:avLst/>
          </a:prstGeom>
        </p:spPr>
        <p:txBody>
          <a:bodyPr wrap="square">
            <a:spAutoFit/>
          </a:bodyPr>
          <a:lstStyle/>
          <a:p>
            <a:pPr algn="ctr"/>
            <a:r>
              <a:rPr lang="el-GR" b="1" dirty="0" smtClean="0">
                <a:solidFill>
                  <a:srgbClr val="C00000"/>
                </a:solidFill>
                <a:latin typeface="Bookman Old Style" pitchFamily="18" charset="0"/>
              </a:rPr>
              <a:t>ΣΤΑ ΔΙΚΑΣΤΗΡΙΑ</a:t>
            </a:r>
          </a:p>
          <a:p>
            <a:pPr>
              <a:buAutoNum type="arabicPeriod"/>
            </a:pPr>
            <a:r>
              <a:rPr lang="el-GR" dirty="0" smtClean="0">
                <a:solidFill>
                  <a:schemeClr val="bg1"/>
                </a:solidFill>
                <a:latin typeface="Bookman Old Style" pitchFamily="18" charset="0"/>
              </a:rPr>
              <a:t> Η δικαστική διαδικασία παραμένει εξαιρετικά χρονοβόρα στην Ελλάδα, γεγονός που ενισχύει τη διαιώνιση της παραβατικότητας, αποτρέπει άμεση καταστολή.</a:t>
            </a:r>
          </a:p>
          <a:p>
            <a:pPr marL="342900" indent="-342900"/>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r>
              <a:rPr lang="el-GR" dirty="0" smtClean="0">
                <a:solidFill>
                  <a:schemeClr val="bg1"/>
                </a:solidFill>
                <a:latin typeface="Bookman Old Style" pitchFamily="18" charset="0"/>
              </a:rPr>
              <a:t>2. Απαιτείται περαιτέρω εξειδίκευση του εφαρμοστή του δικαίου για την κατανόηση των περίπλοκων τεχνικών όρων που απαντώνται σε περιβαλλοντικές υποθέσεις.</a:t>
            </a: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04800" y="228600"/>
            <a:ext cx="9753600" cy="763525"/>
          </a:xfrm>
        </p:spPr>
        <p:txBody>
          <a:bodyPr>
            <a:noAutofit/>
          </a:bodyPr>
          <a:lstStyle/>
          <a:p>
            <a:pPr algn="ctr">
              <a:lnSpc>
                <a:spcPct val="150000"/>
              </a:lnSpc>
              <a:spcAft>
                <a:spcPts val="0"/>
              </a:spcAft>
            </a:pPr>
            <a:r>
              <a:rPr lang="el-GR" sz="1800" b="1" dirty="0" smtClean="0">
                <a:solidFill>
                  <a:srgbClr val="FFFF00"/>
                </a:solidFill>
                <a:ea typeface="Calibri"/>
                <a:cs typeface="Times New Roman"/>
              </a:rPr>
              <a:t>ΔΥΣΧΕΡΕΙΕΣ-ΠΡΟΒΛΗΜΑΤΑ</a:t>
            </a:r>
            <a:r>
              <a:rPr lang="en-US" sz="1800" b="1" dirty="0" smtClean="0">
                <a:solidFill>
                  <a:srgbClr val="FFFF00"/>
                </a:solidFill>
                <a:ea typeface="Calibri"/>
                <a:cs typeface="Times New Roman"/>
              </a:rPr>
              <a:t> </a:t>
            </a:r>
            <a:r>
              <a:rPr lang="el-GR" sz="1800" b="1" dirty="0" smtClean="0">
                <a:solidFill>
                  <a:srgbClr val="FFFF00"/>
                </a:solidFill>
                <a:ea typeface="Calibri"/>
                <a:cs typeface="Times New Roman"/>
              </a:rPr>
              <a:t/>
            </a:r>
            <a:br>
              <a:rPr lang="el-GR" sz="1800" b="1" dirty="0" smtClean="0">
                <a:solidFill>
                  <a:srgbClr val="FFFF00"/>
                </a:solidFill>
                <a:ea typeface="Calibri"/>
                <a:cs typeface="Times New Roman"/>
              </a:rPr>
            </a:br>
            <a:r>
              <a:rPr lang="el-GR" sz="1600" b="1" dirty="0" smtClean="0">
                <a:solidFill>
                  <a:srgbClr val="FFFF00"/>
                </a:solidFill>
                <a:ea typeface="Calibri"/>
                <a:cs typeface="Times New Roman"/>
              </a:rPr>
              <a:t>ΣΤΗΝ ΠΡΟΣΠΑΘΕΙΑ ΠΑΤΑΞΗΣ ΤΗΣ ΠΕΡΙΒΑΛΛΟΝΤΙΚΗΣ ΠΑΡΑΒΑΤΙΚΟΤΗΤΑΣ</a:t>
            </a:r>
            <a:r>
              <a:rPr lang="el-GR" sz="1600" b="1" dirty="0" smtClean="0">
                <a:solidFill>
                  <a:schemeClr val="bg1"/>
                </a:solidFill>
                <a:ea typeface="Calibri"/>
                <a:cs typeface="Times New Roman"/>
              </a:rPr>
              <a:t/>
            </a:r>
            <a:br>
              <a:rPr lang="el-GR" sz="1600" b="1" dirty="0" smtClean="0">
                <a:solidFill>
                  <a:schemeClr val="bg1"/>
                </a:solidFill>
                <a:ea typeface="Calibri"/>
                <a:cs typeface="Times New Roman"/>
              </a:rPr>
            </a:br>
            <a:endParaRPr lang="el-GR" sz="1600" dirty="0"/>
          </a:p>
        </p:txBody>
      </p:sp>
      <p:sp>
        <p:nvSpPr>
          <p:cNvPr id="5" name="4 - Ορθογώνιο"/>
          <p:cNvSpPr/>
          <p:nvPr/>
        </p:nvSpPr>
        <p:spPr>
          <a:xfrm>
            <a:off x="304800" y="838200"/>
            <a:ext cx="8534400" cy="7017306"/>
          </a:xfrm>
          <a:prstGeom prst="rect">
            <a:avLst/>
          </a:prstGeom>
        </p:spPr>
        <p:txBody>
          <a:bodyPr wrap="square">
            <a:spAutoFit/>
          </a:bodyPr>
          <a:lstStyle/>
          <a:p>
            <a:pPr algn="ctr"/>
            <a:r>
              <a:rPr lang="el-GR" b="1" dirty="0" smtClean="0">
                <a:solidFill>
                  <a:srgbClr val="C00000"/>
                </a:solidFill>
                <a:latin typeface="Bookman Old Style" pitchFamily="18" charset="0"/>
              </a:rPr>
              <a:t>ΣΤΗ ΔΙΟΙΚΗΣΗ</a:t>
            </a:r>
          </a:p>
          <a:p>
            <a:pPr algn="ctr"/>
            <a:endParaRPr lang="el-GR" b="1" dirty="0" smtClean="0">
              <a:solidFill>
                <a:srgbClr val="C00000"/>
              </a:solidFill>
              <a:latin typeface="Bookman Old Style" pitchFamily="18" charset="0"/>
            </a:endParaRPr>
          </a:p>
          <a:p>
            <a:r>
              <a:rPr lang="el-GR" dirty="0" smtClean="0">
                <a:solidFill>
                  <a:schemeClr val="bg1"/>
                </a:solidFill>
                <a:latin typeface="Bookman Old Style" pitchFamily="18" charset="0"/>
              </a:rPr>
              <a:t>1. Ζητήματα κακοδιοίκησης που ενισχύουν την περιβαλλοντική παραβατικότητα (πχ ανεξέλεγκτη και παράνομη διάθεση απορριμμάτων των Δήμων σε Χ.Α.Δ.Α., καταδίκη Ελλάδος από Ευρωπαϊκό Δικαστήριο, απόφ. </a:t>
            </a:r>
            <a:r>
              <a:rPr lang="en-US" dirty="0" smtClean="0">
                <a:solidFill>
                  <a:schemeClr val="bg1"/>
                </a:solidFill>
                <a:latin typeface="Bookman Old Style" pitchFamily="18" charset="0"/>
              </a:rPr>
              <a:t>C-502/03, </a:t>
            </a:r>
            <a:r>
              <a:rPr lang="el-GR" dirty="0" smtClean="0">
                <a:solidFill>
                  <a:schemeClr val="bg1"/>
                </a:solidFill>
                <a:latin typeface="Bookman Old Style" pitchFamily="18" charset="0"/>
              </a:rPr>
              <a:t>έλλειψη κατάλληλων</a:t>
            </a:r>
            <a:r>
              <a:rPr lang="en-US" dirty="0" smtClean="0">
                <a:solidFill>
                  <a:schemeClr val="bg1"/>
                </a:solidFill>
                <a:latin typeface="Bookman Old Style" pitchFamily="18" charset="0"/>
              </a:rPr>
              <a:t> </a:t>
            </a:r>
            <a:r>
              <a:rPr lang="el-GR" dirty="0" smtClean="0">
                <a:solidFill>
                  <a:schemeClr val="bg1"/>
                </a:solidFill>
                <a:latin typeface="Bookman Old Style" pitchFamily="18" charset="0"/>
              </a:rPr>
              <a:t>υποδομών για διαχείριση</a:t>
            </a:r>
            <a:r>
              <a:rPr lang="en-US" dirty="0" smtClean="0">
                <a:solidFill>
                  <a:schemeClr val="bg1"/>
                </a:solidFill>
                <a:latin typeface="Bookman Old Style" pitchFamily="18" charset="0"/>
              </a:rPr>
              <a:t> </a:t>
            </a:r>
            <a:r>
              <a:rPr lang="el-GR" dirty="0" smtClean="0">
                <a:solidFill>
                  <a:schemeClr val="bg1"/>
                </a:solidFill>
                <a:latin typeface="Bookman Old Style" pitchFamily="18" charset="0"/>
              </a:rPr>
              <a:t>αποβλήτων και Χ.Α.Δ.Α.</a:t>
            </a:r>
            <a:r>
              <a:rPr lang="en-US" dirty="0" smtClean="0">
                <a:solidFill>
                  <a:schemeClr val="bg1"/>
                </a:solidFill>
                <a:latin typeface="Bookman Old Style" pitchFamily="18" charset="0"/>
              </a:rPr>
              <a:t>)</a:t>
            </a:r>
            <a:endParaRPr lang="el-GR" dirty="0" smtClean="0">
              <a:solidFill>
                <a:schemeClr val="bg1"/>
              </a:solidFill>
              <a:latin typeface="Bookman Old Style" pitchFamily="18" charset="0"/>
              <a:ea typeface="Calibri"/>
              <a:cs typeface="Times New Roman"/>
            </a:endParaRPr>
          </a:p>
          <a:p>
            <a:pPr marL="342900" indent="-342900"/>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r>
              <a:rPr lang="el-GR" dirty="0" smtClean="0">
                <a:solidFill>
                  <a:schemeClr val="bg1"/>
                </a:solidFill>
                <a:latin typeface="Bookman Old Style" pitchFamily="18" charset="0"/>
              </a:rPr>
              <a:t>2. Από το 2010 -&gt; νέες μορφές παραβατικότητας, στις δε περιπτώσεις παραβάσεων που εμπλέκονταν πολλοί συναρμόδιοι φορείς </a:t>
            </a:r>
            <a:r>
              <a:rPr lang="el-GR" dirty="0" smtClean="0">
                <a:solidFill>
                  <a:schemeClr val="bg1"/>
                </a:solidFill>
                <a:latin typeface="Bookman Old Style" pitchFamily="18" charset="0"/>
                <a:sym typeface="Wingdings" pitchFamily="2" charset="2"/>
              </a:rPr>
              <a:t> μακροχρόνια αναμονή απαιτούμενων ενεργειών και απαντήσεων που οφείλουν να παράσχουν για συνδρομή έργου ΣΕΠΔΕΜ και συστηματική έλλειψη ελέγχων από Υπηρεσίες ΟΤΑ Α και Β βαθμού, γεγονός που δυσχέρανε το έργο της ΣΕΠΔΕΜ.</a:t>
            </a:r>
            <a:r>
              <a:rPr lang="el-GR" dirty="0" smtClean="0">
                <a:solidFill>
                  <a:schemeClr val="bg1"/>
                </a:solidFill>
                <a:latin typeface="Bookman Old Style" pitchFamily="18" charset="0"/>
              </a:rPr>
              <a:t> </a:t>
            </a: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r>
              <a:rPr lang="el-GR" dirty="0" smtClean="0">
                <a:solidFill>
                  <a:schemeClr val="bg1"/>
                </a:solidFill>
                <a:latin typeface="Bookman Old Style" pitchFamily="18" charset="0"/>
              </a:rPr>
              <a:t>3. Εξαιτίας του ανωτέρω λόγου, υπέρογκος αριθμός υποθέσεων προς επιθεώρηση ανατίθεται σε μη αντιστοιχούν προσωπικό και δεδομένης της αύξησης καταγγελιών πολιτών -&gt; αντικειμενική αδυναμία ανταπόκρισης των αρμοδίων υπηρεσιών</a:t>
            </a: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 calcmode="lin" valueType="num">
                                      <p:cBhvr additive="base">
                                        <p:cTn id="1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04800" y="228600"/>
            <a:ext cx="9753600" cy="763525"/>
          </a:xfrm>
        </p:spPr>
        <p:txBody>
          <a:bodyPr>
            <a:noAutofit/>
          </a:bodyPr>
          <a:lstStyle/>
          <a:p>
            <a:pPr algn="ctr">
              <a:lnSpc>
                <a:spcPct val="150000"/>
              </a:lnSpc>
              <a:spcAft>
                <a:spcPts val="0"/>
              </a:spcAft>
            </a:pPr>
            <a:r>
              <a:rPr lang="el-GR" sz="1800" b="1" dirty="0" smtClean="0">
                <a:solidFill>
                  <a:srgbClr val="FFFF00"/>
                </a:solidFill>
                <a:ea typeface="Calibri"/>
                <a:cs typeface="Times New Roman"/>
              </a:rPr>
              <a:t>ΔΥΣΧΕΡΕΙΕΣ-ΠΡΟΒΛΗΜΑΤΑ</a:t>
            </a:r>
            <a:r>
              <a:rPr lang="en-US" sz="1800" b="1" dirty="0" smtClean="0">
                <a:solidFill>
                  <a:srgbClr val="FFFF00"/>
                </a:solidFill>
                <a:ea typeface="Calibri"/>
                <a:cs typeface="Times New Roman"/>
              </a:rPr>
              <a:t> </a:t>
            </a:r>
            <a:r>
              <a:rPr lang="el-GR" sz="1800" b="1" dirty="0" smtClean="0">
                <a:solidFill>
                  <a:srgbClr val="FFFF00"/>
                </a:solidFill>
                <a:ea typeface="Calibri"/>
                <a:cs typeface="Times New Roman"/>
              </a:rPr>
              <a:t/>
            </a:r>
            <a:br>
              <a:rPr lang="el-GR" sz="1800" b="1" dirty="0" smtClean="0">
                <a:solidFill>
                  <a:srgbClr val="FFFF00"/>
                </a:solidFill>
                <a:ea typeface="Calibri"/>
                <a:cs typeface="Times New Roman"/>
              </a:rPr>
            </a:br>
            <a:r>
              <a:rPr lang="el-GR" sz="1600" b="1" dirty="0" smtClean="0">
                <a:solidFill>
                  <a:srgbClr val="FFFF00"/>
                </a:solidFill>
                <a:ea typeface="Calibri"/>
                <a:cs typeface="Times New Roman"/>
              </a:rPr>
              <a:t>ΣΤΗΝ ΠΡΟΣΠΑΘΕΙΑ ΠΑΤΑΞΗΣ ΤΗΣ ΠΕΡΙΒΑΛΛΟΝΤΙΚΗΣ ΠΑΡΑΒΑΤΙΚΟΤΗΤΑΣ</a:t>
            </a:r>
            <a:r>
              <a:rPr lang="el-GR" sz="1600" b="1" dirty="0" smtClean="0">
                <a:solidFill>
                  <a:schemeClr val="bg1"/>
                </a:solidFill>
                <a:ea typeface="Calibri"/>
                <a:cs typeface="Times New Roman"/>
              </a:rPr>
              <a:t/>
            </a:r>
            <a:br>
              <a:rPr lang="el-GR" sz="1600" b="1" dirty="0" smtClean="0">
                <a:solidFill>
                  <a:schemeClr val="bg1"/>
                </a:solidFill>
                <a:ea typeface="Calibri"/>
                <a:cs typeface="Times New Roman"/>
              </a:rPr>
            </a:br>
            <a:endParaRPr lang="el-GR" sz="1600" dirty="0"/>
          </a:p>
        </p:txBody>
      </p:sp>
      <p:sp>
        <p:nvSpPr>
          <p:cNvPr id="5" name="4 - Ορθογώνιο"/>
          <p:cNvSpPr/>
          <p:nvPr/>
        </p:nvSpPr>
        <p:spPr>
          <a:xfrm>
            <a:off x="304800" y="838200"/>
            <a:ext cx="8534400" cy="3693319"/>
          </a:xfrm>
          <a:prstGeom prst="rect">
            <a:avLst/>
          </a:prstGeom>
        </p:spPr>
        <p:txBody>
          <a:bodyPr wrap="square">
            <a:spAutoFit/>
          </a:bodyPr>
          <a:lstStyle/>
          <a:p>
            <a:pPr algn="ctr"/>
            <a:r>
              <a:rPr lang="el-GR" b="1" dirty="0" smtClean="0">
                <a:solidFill>
                  <a:srgbClr val="C00000"/>
                </a:solidFill>
                <a:latin typeface="Bookman Old Style" pitchFamily="18" charset="0"/>
              </a:rPr>
              <a:t>ΣΤΗ ΔΙΟΙΚΗΣΗ</a:t>
            </a:r>
          </a:p>
          <a:p>
            <a:pPr algn="ctr"/>
            <a:endParaRPr lang="el-GR" b="1" dirty="0" smtClean="0">
              <a:solidFill>
                <a:srgbClr val="C00000"/>
              </a:solidFill>
              <a:latin typeface="Bookman Old Style" pitchFamily="18" charset="0"/>
            </a:endParaRPr>
          </a:p>
          <a:p>
            <a:r>
              <a:rPr lang="el-GR" dirty="0" smtClean="0">
                <a:solidFill>
                  <a:schemeClr val="bg1"/>
                </a:solidFill>
                <a:latin typeface="Bookman Old Style" pitchFamily="18" charset="0"/>
              </a:rPr>
              <a:t>4. Αν και με το νέο ν. 4042/2012, ανατέθηκαν στους επιθεωρητές ανακριτικά καθήκοντα σε περίπτωση διαπίστωσης περιβαλλοντικών παραβάσεων, αν δεν επιτευχθεί άμεσα λύση στο πρόβλημα της υποστελέχωσης, αν και νομοθετικά ορθή επιλογή, εντούτοις καταδικασμένη σε αποτυχία.</a:t>
            </a: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smtClean="0">
              <a:solidFill>
                <a:schemeClr val="bg1"/>
              </a:solidFill>
              <a:latin typeface="Bookman Old Style" pitchFamily="18" charset="0"/>
            </a:endParaRPr>
          </a:p>
          <a:p>
            <a:endParaRPr lang="el-GR" dirty="0"/>
          </a:p>
        </p:txBody>
      </p:sp>
      <p:sp>
        <p:nvSpPr>
          <p:cNvPr id="6" name="5 - Ορθογώνιο"/>
          <p:cNvSpPr/>
          <p:nvPr/>
        </p:nvSpPr>
        <p:spPr>
          <a:xfrm>
            <a:off x="304800" y="3124200"/>
            <a:ext cx="8534400" cy="1200329"/>
          </a:xfrm>
          <a:prstGeom prst="rect">
            <a:avLst/>
          </a:prstGeom>
        </p:spPr>
        <p:txBody>
          <a:bodyPr wrap="square">
            <a:spAutoFit/>
          </a:bodyPr>
          <a:lstStyle/>
          <a:p>
            <a:r>
              <a:rPr lang="el-GR" dirty="0" smtClean="0">
                <a:solidFill>
                  <a:schemeClr val="bg1"/>
                </a:solidFill>
                <a:latin typeface="Bookman Old Style" pitchFamily="18" charset="0"/>
              </a:rPr>
              <a:t>5. Έλλειψη απαραίτητου για τις επιθεωρήσεις εξοπλισμού, (βλ. ετήσιες εκθέσεις ΣΕΠΔΕΜ). Πρόβλημα που διαιωνίζεται υφιστάμενο προ και μετά την οικονομική κρίση </a:t>
            </a:r>
            <a:r>
              <a:rPr lang="el-GR" dirty="0" smtClean="0">
                <a:solidFill>
                  <a:schemeClr val="bg1"/>
                </a:solidFill>
                <a:latin typeface="Bookman Old Style" pitchFamily="18" charset="0"/>
                <a:sym typeface="Wingdings" pitchFamily="2" charset="2"/>
              </a:rPr>
              <a:t> απροθυμία βουλήσεως σοβαρής ενασχολήσεως με τον τομέα του περιβάλλοντος;</a:t>
            </a:r>
            <a:endParaRPr lang="el-GR" dirty="0"/>
          </a:p>
        </p:txBody>
      </p:sp>
      <p:sp>
        <p:nvSpPr>
          <p:cNvPr id="8" name="7 - Ορθογώνιο"/>
          <p:cNvSpPr/>
          <p:nvPr/>
        </p:nvSpPr>
        <p:spPr>
          <a:xfrm>
            <a:off x="304800" y="4800600"/>
            <a:ext cx="8534400" cy="369332"/>
          </a:xfrm>
          <a:prstGeom prst="rect">
            <a:avLst/>
          </a:prstGeom>
        </p:spPr>
        <p:txBody>
          <a:bodyPr wrap="square">
            <a:spAutoFit/>
          </a:bodyPr>
          <a:lstStyle/>
          <a:p>
            <a:r>
              <a:rPr lang="el-GR" dirty="0" smtClean="0">
                <a:solidFill>
                  <a:schemeClr val="bg1"/>
                </a:solidFill>
                <a:latin typeface="Bookman Old Style" pitchFamily="18" charset="0"/>
              </a:rPr>
              <a:t>6. Έλλειψη κτηματολογίου και δασολογίου.</a:t>
            </a:r>
            <a:endParaRPr lang="el-GR" dirty="0"/>
          </a:p>
        </p:txBody>
      </p:sp>
      <p:sp>
        <p:nvSpPr>
          <p:cNvPr id="9" name="8 - Ορθογώνιο"/>
          <p:cNvSpPr/>
          <p:nvPr/>
        </p:nvSpPr>
        <p:spPr>
          <a:xfrm>
            <a:off x="304800" y="5715000"/>
            <a:ext cx="8534400" cy="923330"/>
          </a:xfrm>
          <a:prstGeom prst="rect">
            <a:avLst/>
          </a:prstGeom>
        </p:spPr>
        <p:txBody>
          <a:bodyPr wrap="square">
            <a:spAutoFit/>
          </a:bodyPr>
          <a:lstStyle/>
          <a:p>
            <a:r>
              <a:rPr lang="el-GR" dirty="0" smtClean="0">
                <a:solidFill>
                  <a:schemeClr val="bg1"/>
                </a:solidFill>
                <a:latin typeface="Bookman Old Style" pitchFamily="18" charset="0"/>
              </a:rPr>
              <a:t>7. Εφαρμογή οριζόντιων μέτρων προστασίας των περιοχών </a:t>
            </a:r>
            <a:r>
              <a:rPr lang="en-US" dirty="0" smtClean="0">
                <a:solidFill>
                  <a:schemeClr val="bg1"/>
                </a:solidFill>
                <a:latin typeface="Bookman Old Style" pitchFamily="18" charset="0"/>
              </a:rPr>
              <a:t>NATURA 2000, </a:t>
            </a:r>
            <a:r>
              <a:rPr lang="el-GR" dirty="0" smtClean="0">
                <a:solidFill>
                  <a:schemeClr val="bg1"/>
                </a:solidFill>
                <a:latin typeface="Bookman Old Style" pitchFamily="18" charset="0"/>
              </a:rPr>
              <a:t>ελλείψει Π.Δ. καθορισμού των μέτρων προστασίας και ρύθμισης των χρήσεων γης για την εκάστοτε περιοχή.  </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228600"/>
          <a:ext cx="9144000" cy="6443654"/>
        </p:xfrm>
        <a:graphic>
          <a:graphicData uri="http://schemas.openxmlformats.org/drawingml/2006/table">
            <a:tbl>
              <a:tblPr>
                <a:tableStyleId>{BDBED569-4797-4DF1-A0F4-6AAB3CD982D8}</a:tableStyleId>
              </a:tblPr>
              <a:tblGrid>
                <a:gridCol w="9144000"/>
              </a:tblGrid>
              <a:tr h="630626">
                <a:tc>
                  <a:txBody>
                    <a:bodyPr/>
                    <a:lstStyle/>
                    <a:p>
                      <a:pPr algn="ctr">
                        <a:lnSpc>
                          <a:spcPct val="150000"/>
                        </a:lnSpc>
                        <a:spcAft>
                          <a:spcPts val="0"/>
                        </a:spcAft>
                      </a:pPr>
                      <a:r>
                        <a:rPr lang="el-GR" sz="2400" b="1" dirty="0" smtClean="0">
                          <a:solidFill>
                            <a:srgbClr val="C00000"/>
                          </a:solidFill>
                          <a:latin typeface="+mj-lt"/>
                          <a:ea typeface="+mn-ea"/>
                          <a:cs typeface="+mn-cs"/>
                        </a:rPr>
                        <a:t>ΠΡΟΤΕΙΝΟΜΕΝΕΣ</a:t>
                      </a:r>
                      <a:r>
                        <a:rPr lang="el-GR" sz="2400" b="1" baseline="0" dirty="0" smtClean="0">
                          <a:solidFill>
                            <a:srgbClr val="C00000"/>
                          </a:solidFill>
                          <a:latin typeface="+mj-lt"/>
                          <a:ea typeface="+mn-ea"/>
                          <a:cs typeface="+mn-cs"/>
                        </a:rPr>
                        <a:t> ΛΥΣΕΙΣ</a:t>
                      </a:r>
                      <a:endParaRPr lang="el-GR" sz="2400" b="1" dirty="0">
                        <a:solidFill>
                          <a:srgbClr val="C00000"/>
                        </a:solidFill>
                        <a:latin typeface="+mj-lt"/>
                        <a:ea typeface="Calibri"/>
                        <a:cs typeface="Times New Roman"/>
                      </a:endParaRPr>
                    </a:p>
                  </a:txBody>
                  <a:tcPr marL="68580" marR="68580" marT="0" marB="0"/>
                </a:tc>
              </a:tr>
              <a:tr h="1443211">
                <a:tc>
                  <a:txBody>
                    <a:bodyPr/>
                    <a:lstStyle/>
                    <a:p>
                      <a:pPr algn="just">
                        <a:lnSpc>
                          <a:spcPct val="115000"/>
                        </a:lnSpc>
                        <a:spcAft>
                          <a:spcPts val="0"/>
                        </a:spcAft>
                      </a:pPr>
                      <a:r>
                        <a:rPr lang="el-GR" sz="1800" b="0" baseline="0" dirty="0" smtClean="0">
                          <a:solidFill>
                            <a:schemeClr val="bg1"/>
                          </a:solidFill>
                          <a:latin typeface="Bookman Old Style" pitchFamily="18" charset="0"/>
                          <a:ea typeface="+mn-ea"/>
                          <a:cs typeface="+mn-cs"/>
                        </a:rPr>
                        <a:t> 1. Βελτίωση/κωδικοποίηση/απλοποίηση της περιβαλλοντικής νομοθεσίας, κάλυψη νομοθετικών κενών, όπως τη μέγιστη αποδεκτή συγκέντρωση βαρέων μετάλλων στα εδάφη.</a:t>
                      </a:r>
                    </a:p>
                    <a:p>
                      <a:pPr algn="just">
                        <a:lnSpc>
                          <a:spcPct val="115000"/>
                        </a:lnSpc>
                        <a:spcAft>
                          <a:spcPts val="0"/>
                        </a:spcAft>
                      </a:pPr>
                      <a:endParaRPr lang="el-GR" sz="1800" b="0" baseline="0" dirty="0" smtClean="0">
                        <a:solidFill>
                          <a:schemeClr val="bg1"/>
                        </a:solidFill>
                        <a:latin typeface="Bookman Old Style" pitchFamily="18" charset="0"/>
                        <a:ea typeface="+mn-ea"/>
                        <a:cs typeface="+mn-cs"/>
                      </a:endParaRPr>
                    </a:p>
                    <a:p>
                      <a:pPr algn="just">
                        <a:lnSpc>
                          <a:spcPct val="115000"/>
                        </a:lnSpc>
                        <a:spcAft>
                          <a:spcPts val="0"/>
                        </a:spcAft>
                      </a:pPr>
                      <a:endParaRPr lang="el-GR" sz="1800" b="0" baseline="0" dirty="0" smtClean="0">
                        <a:solidFill>
                          <a:schemeClr val="bg1"/>
                        </a:solidFill>
                        <a:latin typeface="Bookman Old Style" pitchFamily="18" charset="0"/>
                        <a:ea typeface="+mn-ea"/>
                        <a:cs typeface="+mn-cs"/>
                      </a:endParaRPr>
                    </a:p>
                    <a:p>
                      <a:pPr algn="just">
                        <a:lnSpc>
                          <a:spcPct val="115000"/>
                        </a:lnSpc>
                        <a:spcAft>
                          <a:spcPts val="0"/>
                        </a:spcAft>
                      </a:pPr>
                      <a:endParaRPr lang="el-GR" sz="1800" b="0" dirty="0" smtClean="0">
                        <a:solidFill>
                          <a:schemeClr val="bg1"/>
                        </a:solidFill>
                        <a:latin typeface="Bookman Old Style" pitchFamily="18" charset="0"/>
                        <a:ea typeface="+mn-ea"/>
                        <a:cs typeface="+mn-cs"/>
                      </a:endParaRPr>
                    </a:p>
                  </a:txBody>
                  <a:tcPr marL="68580" marR="68580" marT="0" marB="0"/>
                </a:tc>
              </a:tr>
              <a:tr h="1960110">
                <a:tc>
                  <a:txBody>
                    <a:bodyPr/>
                    <a:lstStyle/>
                    <a:p>
                      <a:pPr algn="ctr">
                        <a:lnSpc>
                          <a:spcPct val="115000"/>
                        </a:lnSpc>
                        <a:spcAft>
                          <a:spcPts val="0"/>
                        </a:spcAft>
                      </a:pPr>
                      <a:endParaRPr lang="el-GR" sz="1800" b="0" dirty="0" smtClean="0">
                        <a:solidFill>
                          <a:schemeClr val="bg1"/>
                        </a:solidFill>
                        <a:latin typeface="Bookman Old Style" pitchFamily="18" charset="0"/>
                        <a:ea typeface="+mn-ea"/>
                        <a:cs typeface="+mn-cs"/>
                      </a:endParaRPr>
                    </a:p>
                    <a:p>
                      <a:pPr algn="just">
                        <a:lnSpc>
                          <a:spcPct val="115000"/>
                        </a:lnSpc>
                        <a:spcAft>
                          <a:spcPts val="0"/>
                        </a:spcAft>
                      </a:pPr>
                      <a:r>
                        <a:rPr lang="el-GR" sz="1800" b="0" dirty="0" smtClean="0">
                          <a:solidFill>
                            <a:schemeClr val="bg1"/>
                          </a:solidFill>
                          <a:latin typeface="Bookman Old Style" pitchFamily="18" charset="0"/>
                          <a:ea typeface="+mn-ea"/>
                          <a:cs typeface="+mn-cs"/>
                        </a:rPr>
                        <a:t>  2.</a:t>
                      </a:r>
                      <a:r>
                        <a:rPr lang="el-GR" sz="1800" b="0" baseline="0" dirty="0" smtClean="0">
                          <a:solidFill>
                            <a:schemeClr val="bg1"/>
                          </a:solidFill>
                          <a:latin typeface="Bookman Old Style" pitchFamily="18" charset="0"/>
                          <a:ea typeface="+mn-ea"/>
                          <a:cs typeface="+mn-cs"/>
                        </a:rPr>
                        <a:t> Αντιμετώπιση του μεγάλου εύρους διαφορετικών περιπτώσεων με ειδικές απαιτήσεις εξειδίκευσης -συγκρότηση ειδικού τμήματος –συμβουλίου νομικής υποστήριξης του ΣΕΠΔΕΜ και των υπόλοιπων ελεγκτικών μηχανισμών της Διοίκησης. </a:t>
                      </a:r>
                      <a:endParaRPr lang="el-GR" sz="1800" b="0" dirty="0">
                        <a:solidFill>
                          <a:schemeClr val="bg1"/>
                        </a:solidFill>
                        <a:latin typeface="Bookman Old Style" pitchFamily="18" charset="0"/>
                        <a:ea typeface="Calibri"/>
                        <a:cs typeface="Times New Roman"/>
                      </a:endParaRPr>
                    </a:p>
                  </a:txBody>
                  <a:tcPr marL="68580" marR="68580" marT="0" marB="0"/>
                </a:tc>
              </a:tr>
              <a:tr h="1960110">
                <a:tc>
                  <a:txBody>
                    <a:bodyPr/>
                    <a:lstStyle/>
                    <a:p>
                      <a:pPr algn="just">
                        <a:lnSpc>
                          <a:spcPct val="115000"/>
                        </a:lnSpc>
                        <a:spcAft>
                          <a:spcPts val="0"/>
                        </a:spcAft>
                      </a:pPr>
                      <a:r>
                        <a:rPr lang="el-GR" sz="1800" b="0" dirty="0" smtClean="0">
                          <a:solidFill>
                            <a:schemeClr val="bg1"/>
                          </a:solidFill>
                          <a:latin typeface="Bookman Old Style" pitchFamily="18" charset="0"/>
                          <a:ea typeface="Calibri"/>
                          <a:cs typeface="Times New Roman"/>
                        </a:rPr>
                        <a:t>3. Ευρεία</a:t>
                      </a:r>
                      <a:r>
                        <a:rPr lang="el-GR" sz="1800" b="0" baseline="0" dirty="0" smtClean="0">
                          <a:solidFill>
                            <a:schemeClr val="bg1"/>
                          </a:solidFill>
                          <a:latin typeface="Bookman Old Style" pitchFamily="18" charset="0"/>
                          <a:ea typeface="Calibri"/>
                          <a:cs typeface="Times New Roman"/>
                        </a:rPr>
                        <a:t> εφαρμογή του θεσμού της πραγματογνωμοσύνης από ειδικούς επιστήμονες, στη δικαστική διαδικασία. </a:t>
                      </a:r>
                      <a:r>
                        <a:rPr lang="el-GR" sz="1800" b="0" baseline="0" dirty="0" smtClean="0">
                          <a:solidFill>
                            <a:srgbClr val="7030A0"/>
                          </a:solidFill>
                          <a:latin typeface="Bookman Old Style" pitchFamily="18" charset="0"/>
                          <a:ea typeface="Calibri"/>
                          <a:cs typeface="Times New Roman"/>
                        </a:rPr>
                        <a:t>Εξειδίκευση Δικαστικών στα θέματα του περιβάλλοντος;</a:t>
                      </a:r>
                      <a:endParaRPr lang="el-GR" sz="1800" b="0" dirty="0">
                        <a:solidFill>
                          <a:srgbClr val="7030A0"/>
                        </a:solidFill>
                        <a:latin typeface="Bookman Old Style" pitchFamily="18" charset="0"/>
                        <a:ea typeface="Calibri"/>
                        <a:cs typeface="Times New Roman"/>
                      </a:endParaRPr>
                    </a:p>
                  </a:txBody>
                  <a:tcPr marL="68580" marR="68580" marT="0" marB="0"/>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8965" y="374903"/>
            <a:ext cx="8229600" cy="610819"/>
          </a:xfrm>
        </p:spPr>
        <p:txBody>
          <a:bodyPr anchor="b">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l-GR" b="1" i="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man Old Style" pitchFamily="18" charset="0"/>
              </a:rPr>
              <a:t>ΠΡΟΒΛΗΜΑΤΙΣΜΟΙ:</a:t>
            </a:r>
            <a:endParaRPr lang="el-GR" b="1" i="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man Old Style" pitchFamily="18" charset="0"/>
            </a:endParaRPr>
          </a:p>
        </p:txBody>
      </p:sp>
      <p:graphicFrame>
        <p:nvGraphicFramePr>
          <p:cNvPr id="7" name="6 - Θέση περιεχομένου"/>
          <p:cNvGraphicFramePr>
            <a:graphicFrameLocks noGrp="1"/>
          </p:cNvGraphicFramePr>
          <p:nvPr>
            <p:ph sz="half" idx="2"/>
          </p:nvPr>
        </p:nvGraphicFramePr>
        <p:xfrm>
          <a:off x="3" y="1291132"/>
          <a:ext cx="9143999" cy="534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52400" y="1295400"/>
          <a:ext cx="8686800" cy="5386180"/>
        </p:xfrm>
        <a:graphic>
          <a:graphicData uri="http://schemas.openxmlformats.org/drawingml/2006/table">
            <a:tbl>
              <a:tblPr>
                <a:tableStyleId>{BDBED569-4797-4DF1-A0F4-6AAB3CD982D8}</a:tableStyleId>
              </a:tblPr>
              <a:tblGrid>
                <a:gridCol w="8686800"/>
              </a:tblGrid>
              <a:tr h="1491086">
                <a:tc>
                  <a:txBody>
                    <a:bodyPr/>
                    <a:lstStyle/>
                    <a:p>
                      <a:pPr algn="ctr">
                        <a:lnSpc>
                          <a:spcPct val="115000"/>
                        </a:lnSpc>
                        <a:spcAft>
                          <a:spcPts val="0"/>
                        </a:spcAft>
                      </a:pPr>
                      <a:endParaRPr lang="el-GR" sz="1800" b="0" dirty="0" smtClean="0">
                        <a:solidFill>
                          <a:schemeClr val="bg1"/>
                        </a:solidFill>
                        <a:latin typeface="Bookman Old Style" pitchFamily="18" charset="0"/>
                        <a:ea typeface="+mn-ea"/>
                        <a:cs typeface="+mn-cs"/>
                      </a:endParaRPr>
                    </a:p>
                    <a:p>
                      <a:pPr algn="l">
                        <a:lnSpc>
                          <a:spcPct val="115000"/>
                        </a:lnSpc>
                        <a:spcAft>
                          <a:spcPts val="0"/>
                        </a:spcAft>
                      </a:pPr>
                      <a:r>
                        <a:rPr lang="el-GR" sz="1800" b="0" dirty="0" smtClean="0">
                          <a:solidFill>
                            <a:schemeClr val="bg1"/>
                          </a:solidFill>
                          <a:latin typeface="Bookman Old Style" pitchFamily="18" charset="0"/>
                          <a:ea typeface="+mn-ea"/>
                          <a:cs typeface="+mn-cs"/>
                        </a:rPr>
                        <a:t>4.</a:t>
                      </a:r>
                      <a:r>
                        <a:rPr lang="el-GR" sz="1800" b="0" baseline="0" dirty="0" smtClean="0">
                          <a:solidFill>
                            <a:schemeClr val="bg1"/>
                          </a:solidFill>
                          <a:latin typeface="Bookman Old Style" pitchFamily="18" charset="0"/>
                          <a:ea typeface="+mn-ea"/>
                          <a:cs typeface="+mn-cs"/>
                        </a:rPr>
                        <a:t>  Συνεργασία με τα σώματα ελέγχου της Τοπικής Αυτοδιοίκησης: συντονισμός για αποφυγή αλληλοεπικάλυψης των ελέγχων στις ίδιες δραστηριότητες, προγραμματισμός</a:t>
                      </a:r>
                      <a:endParaRPr lang="el-GR" sz="1800" b="0" dirty="0">
                        <a:solidFill>
                          <a:schemeClr val="bg1"/>
                        </a:solidFill>
                        <a:latin typeface="Bookman Old Style" pitchFamily="18" charset="0"/>
                        <a:ea typeface="Calibri"/>
                        <a:cs typeface="Times New Roman"/>
                      </a:endParaRPr>
                    </a:p>
                  </a:txBody>
                  <a:tcPr marL="68580" marR="68580" marT="0" marB="0"/>
                </a:tc>
              </a:tr>
              <a:tr h="1870657">
                <a:tc>
                  <a:txBody>
                    <a:bodyPr/>
                    <a:lstStyle/>
                    <a:p>
                      <a:pPr algn="ctr">
                        <a:lnSpc>
                          <a:spcPct val="115000"/>
                        </a:lnSpc>
                        <a:spcAft>
                          <a:spcPts val="0"/>
                        </a:spcAft>
                      </a:pPr>
                      <a:endParaRPr lang="el-GR" sz="1800" b="1" dirty="0" smtClean="0">
                        <a:solidFill>
                          <a:schemeClr val="bg1"/>
                        </a:solidFill>
                        <a:latin typeface="Bookman Old Style" pitchFamily="18" charset="0"/>
                      </a:endParaRPr>
                    </a:p>
                    <a:p>
                      <a:pPr algn="l">
                        <a:lnSpc>
                          <a:spcPct val="115000"/>
                        </a:lnSpc>
                        <a:spcAft>
                          <a:spcPts val="0"/>
                        </a:spcAft>
                      </a:pPr>
                      <a:r>
                        <a:rPr lang="el-GR" sz="1800" b="0" dirty="0" smtClean="0">
                          <a:solidFill>
                            <a:schemeClr val="bg1"/>
                          </a:solidFill>
                          <a:latin typeface="Bookman Old Style" pitchFamily="18" charset="0"/>
                          <a:ea typeface="+mn-ea"/>
                          <a:cs typeface="+mn-cs"/>
                        </a:rPr>
                        <a:t>5.</a:t>
                      </a:r>
                      <a:r>
                        <a:rPr lang="el-GR" sz="1800" b="0" baseline="0" dirty="0" smtClean="0">
                          <a:solidFill>
                            <a:schemeClr val="bg1"/>
                          </a:solidFill>
                          <a:latin typeface="Bookman Old Style" pitchFamily="18" charset="0"/>
                          <a:ea typeface="+mn-ea"/>
                          <a:cs typeface="+mn-cs"/>
                        </a:rPr>
                        <a:t> Προμήθεια εξοπλισμού για τη διενέργεια ελέγχων, υλικών δειγματοληψίας, μέσων ατομικής προστασίας, πρωτοκόλλων δειγματοληψίας, για εξασφάλιση ακρίβειας/ αποτελεσματικότητας των αποτελεσμάτων.</a:t>
                      </a:r>
                      <a:endParaRPr lang="el-GR" sz="1800" b="0" dirty="0">
                        <a:solidFill>
                          <a:schemeClr val="bg1"/>
                        </a:solidFill>
                        <a:latin typeface="Bookman Old Style" pitchFamily="18" charset="0"/>
                        <a:ea typeface="Calibri"/>
                        <a:cs typeface="Times New Roman"/>
                      </a:endParaRPr>
                    </a:p>
                  </a:txBody>
                  <a:tcPr marL="68580" marR="68580" marT="0" marB="0"/>
                </a:tc>
              </a:tr>
              <a:tr h="2024437">
                <a:tc>
                  <a:txBody>
                    <a:bodyPr/>
                    <a:lstStyle/>
                    <a:p>
                      <a:pPr algn="ctr">
                        <a:lnSpc>
                          <a:spcPct val="115000"/>
                        </a:lnSpc>
                        <a:spcAft>
                          <a:spcPts val="0"/>
                        </a:spcAft>
                      </a:pPr>
                      <a:endParaRPr lang="el-GR" sz="1800" b="0" dirty="0" smtClean="0">
                        <a:solidFill>
                          <a:schemeClr val="bg1"/>
                        </a:solidFill>
                        <a:latin typeface="Bookman Old Style" pitchFamily="18" charset="0"/>
                        <a:ea typeface="+mn-ea"/>
                        <a:cs typeface="+mn-cs"/>
                      </a:endParaRPr>
                    </a:p>
                    <a:p>
                      <a:pPr algn="just">
                        <a:lnSpc>
                          <a:spcPct val="115000"/>
                        </a:lnSpc>
                        <a:spcAft>
                          <a:spcPts val="0"/>
                        </a:spcAft>
                      </a:pPr>
                      <a:r>
                        <a:rPr lang="el-GR" sz="1800" b="0" dirty="0" smtClean="0">
                          <a:solidFill>
                            <a:schemeClr val="bg1"/>
                          </a:solidFill>
                          <a:latin typeface="Bookman Old Style" pitchFamily="18" charset="0"/>
                          <a:ea typeface="+mn-ea"/>
                          <a:cs typeface="+mn-cs"/>
                        </a:rPr>
                        <a:t>6.</a:t>
                      </a:r>
                      <a:r>
                        <a:rPr lang="el-GR" sz="1800" b="0" baseline="0" dirty="0" smtClean="0">
                          <a:solidFill>
                            <a:schemeClr val="bg1"/>
                          </a:solidFill>
                          <a:latin typeface="Bookman Old Style" pitchFamily="18" charset="0"/>
                          <a:ea typeface="+mn-ea"/>
                          <a:cs typeface="+mn-cs"/>
                        </a:rPr>
                        <a:t> </a:t>
                      </a:r>
                      <a:r>
                        <a:rPr lang="el-GR" sz="1800" b="0" dirty="0" smtClean="0">
                          <a:solidFill>
                            <a:schemeClr val="bg1"/>
                          </a:solidFill>
                          <a:latin typeface="Bookman Old Style" pitchFamily="18" charset="0"/>
                          <a:ea typeface="+mn-ea"/>
                          <a:cs typeface="+mn-cs"/>
                        </a:rPr>
                        <a:t>Συνεργασία</a:t>
                      </a:r>
                      <a:r>
                        <a:rPr lang="el-GR" sz="1800" b="0" baseline="0" dirty="0" smtClean="0">
                          <a:solidFill>
                            <a:schemeClr val="bg1"/>
                          </a:solidFill>
                          <a:latin typeface="Bookman Old Style" pitchFamily="18" charset="0"/>
                          <a:ea typeface="+mn-ea"/>
                          <a:cs typeface="+mn-cs"/>
                        </a:rPr>
                        <a:t> με τα εργαστήρια του Γενικού Χημείου του Κράτους και με πανεπιστημιακά εργαστήρια, εφόσον κρίνεται απαραίτητο για την εξέταση των δειγμάτων ή την τεκμηρίωση. Δημιουργία υποδομών.</a:t>
                      </a:r>
                      <a:endParaRPr lang="el-GR" sz="1800" b="0" dirty="0">
                        <a:solidFill>
                          <a:schemeClr val="bg1"/>
                        </a:solidFill>
                        <a:latin typeface="Bookman Old Style" pitchFamily="18" charset="0"/>
                        <a:ea typeface="Calibri"/>
                        <a:cs typeface="Times New Roman"/>
                      </a:endParaRPr>
                    </a:p>
                  </a:txBody>
                  <a:tcPr marL="68580" marR="68580" marT="0" marB="0"/>
                </a:tc>
              </a:tr>
            </a:tbl>
          </a:graphicData>
        </a:graphic>
      </p:graphicFrame>
      <p:sp>
        <p:nvSpPr>
          <p:cNvPr id="5" name="4 - Ορθογώνιο"/>
          <p:cNvSpPr/>
          <p:nvPr/>
        </p:nvSpPr>
        <p:spPr>
          <a:xfrm>
            <a:off x="2590800" y="381000"/>
            <a:ext cx="3459601" cy="507831"/>
          </a:xfrm>
          <a:prstGeom prst="rect">
            <a:avLst/>
          </a:prstGeom>
        </p:spPr>
        <p:txBody>
          <a:bodyPr wrap="none">
            <a:spAutoFit/>
          </a:bodyPr>
          <a:lstStyle/>
          <a:p>
            <a:pPr algn="ctr">
              <a:lnSpc>
                <a:spcPct val="150000"/>
              </a:lnSpc>
              <a:spcAft>
                <a:spcPts val="0"/>
              </a:spcAft>
            </a:pPr>
            <a:r>
              <a:rPr lang="el-GR" b="1" dirty="0" smtClean="0">
                <a:solidFill>
                  <a:srgbClr val="C00000"/>
                </a:solidFill>
              </a:rPr>
              <a:t>ΠΡΟΤΕΙΝΟΜΕΝΕΣ ΛΥΣΕΙΣ</a:t>
            </a:r>
            <a:endParaRPr lang="el-GR" b="1" dirty="0">
              <a:solidFill>
                <a:srgbClr val="C00000"/>
              </a:solidFill>
              <a:ea typeface="Calibri"/>
              <a:cs typeface="Times New Roman"/>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04800" y="838200"/>
          <a:ext cx="8686800" cy="5550734"/>
        </p:xfrm>
        <a:graphic>
          <a:graphicData uri="http://schemas.openxmlformats.org/drawingml/2006/table">
            <a:tbl>
              <a:tblPr>
                <a:tableStyleId>{BDBED569-4797-4DF1-A0F4-6AAB3CD982D8}</a:tableStyleId>
              </a:tblPr>
              <a:tblGrid>
                <a:gridCol w="8686800"/>
              </a:tblGrid>
              <a:tr h="2078790">
                <a:tc>
                  <a:txBody>
                    <a:bodyPr/>
                    <a:lstStyle/>
                    <a:p>
                      <a:pPr algn="just">
                        <a:lnSpc>
                          <a:spcPct val="115000"/>
                        </a:lnSpc>
                        <a:spcAft>
                          <a:spcPts val="0"/>
                        </a:spcAft>
                      </a:pPr>
                      <a:endParaRPr lang="el-GR" sz="1800" b="0" baseline="0" dirty="0" smtClean="0">
                        <a:solidFill>
                          <a:schemeClr val="bg1"/>
                        </a:solidFill>
                        <a:latin typeface="Bookman Old Style" pitchFamily="18" charset="0"/>
                        <a:ea typeface="+mn-ea"/>
                        <a:cs typeface="+mn-cs"/>
                      </a:endParaRPr>
                    </a:p>
                    <a:p>
                      <a:pPr algn="just">
                        <a:lnSpc>
                          <a:spcPct val="115000"/>
                        </a:lnSpc>
                        <a:spcAft>
                          <a:spcPts val="0"/>
                        </a:spcAft>
                      </a:pPr>
                      <a:r>
                        <a:rPr lang="el-GR" sz="1800" b="0" baseline="0" dirty="0" smtClean="0">
                          <a:solidFill>
                            <a:schemeClr val="bg1"/>
                          </a:solidFill>
                          <a:latin typeface="Bookman Old Style" pitchFamily="18" charset="0"/>
                          <a:ea typeface="+mn-ea"/>
                          <a:cs typeface="+mn-cs"/>
                        </a:rPr>
                        <a:t>7. Ενιαίο πρωτόκολλο ελέγχων – ενιαίος τρόπος υπολογισμού των προστίμων για λόγους ισονομίας, αντικειμενικότητας και ευκολίας, κοινή γραμμή πλεύσης όλων των εμπλεκόμενων και συναρμόδιων υπηρεσιών. </a:t>
                      </a:r>
                      <a:endParaRPr lang="el-GR" sz="1800" b="0" dirty="0">
                        <a:solidFill>
                          <a:schemeClr val="bg1"/>
                        </a:solidFill>
                        <a:latin typeface="Bookman Old Style" pitchFamily="18" charset="0"/>
                        <a:ea typeface="Calibri"/>
                        <a:cs typeface="Times New Roman"/>
                      </a:endParaRPr>
                    </a:p>
                  </a:txBody>
                  <a:tcPr marL="68580" marR="68580" marT="0" marB="0"/>
                </a:tc>
              </a:tr>
              <a:tr h="1735972">
                <a:tc>
                  <a:txBody>
                    <a:bodyPr/>
                    <a:lstStyle/>
                    <a:p>
                      <a:pPr algn="just">
                        <a:lnSpc>
                          <a:spcPct val="115000"/>
                        </a:lnSpc>
                        <a:spcAft>
                          <a:spcPts val="0"/>
                        </a:spcAft>
                      </a:pPr>
                      <a:endParaRPr lang="el-GR" sz="1800" b="0" dirty="0">
                        <a:solidFill>
                          <a:schemeClr val="bg1"/>
                        </a:solidFill>
                        <a:latin typeface="Bookman Old Style" pitchFamily="18" charset="0"/>
                        <a:cs typeface="Times New Roman"/>
                      </a:endParaRPr>
                    </a:p>
                    <a:p>
                      <a:pPr algn="just">
                        <a:lnSpc>
                          <a:spcPct val="115000"/>
                        </a:lnSpc>
                        <a:spcAft>
                          <a:spcPts val="0"/>
                        </a:spcAft>
                      </a:pPr>
                      <a:r>
                        <a:rPr lang="el-GR" sz="1800" b="0" dirty="0" smtClean="0">
                          <a:solidFill>
                            <a:schemeClr val="bg1"/>
                          </a:solidFill>
                          <a:latin typeface="Bookman Old Style" pitchFamily="18" charset="0"/>
                          <a:cs typeface="Times New Roman"/>
                        </a:rPr>
                        <a:t>8.</a:t>
                      </a:r>
                      <a:r>
                        <a:rPr lang="el-GR" sz="1800" b="0" baseline="0" dirty="0" smtClean="0">
                          <a:solidFill>
                            <a:schemeClr val="bg1"/>
                          </a:solidFill>
                          <a:latin typeface="Bookman Old Style" pitchFamily="18" charset="0"/>
                          <a:cs typeface="Times New Roman"/>
                        </a:rPr>
                        <a:t> Επιμονή – επανάληψη των ελέγχων, συγκεκριμένες συστάσεις συμμόρφωσης προς τους παραβάτες – επίτευξη συνεργασίας φορέων της οικονομίας με την διοίκηση. </a:t>
                      </a:r>
                      <a:endParaRPr lang="el-GR" sz="1800" b="1" dirty="0" smtClean="0">
                        <a:solidFill>
                          <a:schemeClr val="bg1"/>
                        </a:solidFill>
                        <a:latin typeface="Bookman Old Style" pitchFamily="18" charset="0"/>
                      </a:endParaRPr>
                    </a:p>
                  </a:txBody>
                  <a:tcPr marL="68580" marR="68580" marT="0" marB="0"/>
                </a:tc>
              </a:tr>
              <a:tr h="1735972">
                <a:tc>
                  <a:txBody>
                    <a:bodyPr/>
                    <a:lstStyle/>
                    <a:p>
                      <a:pPr algn="just">
                        <a:lnSpc>
                          <a:spcPct val="115000"/>
                        </a:lnSpc>
                        <a:spcAft>
                          <a:spcPts val="0"/>
                        </a:spcAft>
                      </a:pPr>
                      <a:endParaRPr lang="el-GR" sz="1800" b="0" dirty="0" smtClean="0">
                        <a:solidFill>
                          <a:schemeClr val="bg1"/>
                        </a:solidFill>
                        <a:latin typeface="Bookman Old Style" pitchFamily="18" charset="0"/>
                      </a:endParaRPr>
                    </a:p>
                    <a:p>
                      <a:pPr algn="just">
                        <a:lnSpc>
                          <a:spcPct val="115000"/>
                        </a:lnSpc>
                        <a:spcAft>
                          <a:spcPts val="0"/>
                        </a:spcAft>
                      </a:pPr>
                      <a:r>
                        <a:rPr lang="el-GR" sz="1800" b="0" dirty="0" smtClean="0">
                          <a:solidFill>
                            <a:schemeClr val="bg1"/>
                          </a:solidFill>
                          <a:latin typeface="Bookman Old Style" pitchFamily="18" charset="0"/>
                        </a:rPr>
                        <a:t>9. Περιβαλλοντική εκπαίδευση σε όλους τους κλάδους επαγγελματιών, προσαρμοσμένη στα</a:t>
                      </a:r>
                      <a:r>
                        <a:rPr lang="el-GR" sz="1800" b="0" baseline="0" dirty="0" smtClean="0">
                          <a:solidFill>
                            <a:schemeClr val="bg1"/>
                          </a:solidFill>
                          <a:latin typeface="Bookman Old Style" pitchFamily="18" charset="0"/>
                        </a:rPr>
                        <a:t> χαρακτηριστικά της εκάστοτε ειδικότητας, </a:t>
                      </a:r>
                      <a:r>
                        <a:rPr lang="el-GR" sz="1800" b="0" dirty="0" smtClean="0">
                          <a:solidFill>
                            <a:schemeClr val="bg1"/>
                          </a:solidFill>
                          <a:latin typeface="Bookman Old Style" pitchFamily="18" charset="0"/>
                        </a:rPr>
                        <a:t> προκειμένου να λάβουν άδεια λειτουργίας για τη</a:t>
                      </a:r>
                      <a:r>
                        <a:rPr lang="el-GR" sz="1800" b="0" baseline="0" dirty="0" smtClean="0">
                          <a:solidFill>
                            <a:schemeClr val="bg1"/>
                          </a:solidFill>
                          <a:latin typeface="Bookman Old Style" pitchFamily="18" charset="0"/>
                        </a:rPr>
                        <a:t> δραστηριότητά τους. </a:t>
                      </a:r>
                      <a:endParaRPr lang="el-GR" sz="1800" b="0" dirty="0" smtClean="0">
                        <a:solidFill>
                          <a:schemeClr val="bg1"/>
                        </a:solidFill>
                        <a:latin typeface="Bookman Old Style" pitchFamily="18" charset="0"/>
                      </a:endParaRPr>
                    </a:p>
                  </a:txBody>
                  <a:tcPr marL="68580" marR="68580" marT="0" marB="0"/>
                </a:tc>
              </a:tr>
            </a:tbl>
          </a:graphicData>
        </a:graphic>
      </p:graphicFrame>
      <p:sp>
        <p:nvSpPr>
          <p:cNvPr id="5" name="4 - Ορθογώνιο"/>
          <p:cNvSpPr/>
          <p:nvPr/>
        </p:nvSpPr>
        <p:spPr>
          <a:xfrm>
            <a:off x="2743200" y="381000"/>
            <a:ext cx="3459601" cy="507831"/>
          </a:xfrm>
          <a:prstGeom prst="rect">
            <a:avLst/>
          </a:prstGeom>
        </p:spPr>
        <p:txBody>
          <a:bodyPr wrap="none">
            <a:spAutoFit/>
          </a:bodyPr>
          <a:lstStyle/>
          <a:p>
            <a:pPr algn="ctr">
              <a:lnSpc>
                <a:spcPct val="150000"/>
              </a:lnSpc>
              <a:spcAft>
                <a:spcPts val="0"/>
              </a:spcAft>
            </a:pPr>
            <a:r>
              <a:rPr lang="el-GR" b="1" dirty="0" smtClean="0">
                <a:solidFill>
                  <a:srgbClr val="C00000"/>
                </a:solidFill>
              </a:rPr>
              <a:t>ΠΡΟΤΕΙΝΟΜΕΝΕΣ ΛΥΣΕΙΣ</a:t>
            </a:r>
            <a:endParaRPr lang="el-GR" b="1" dirty="0">
              <a:solidFill>
                <a:srgbClr val="C00000"/>
              </a:solidFill>
              <a:ea typeface="Calibri"/>
              <a:cs typeface="Times New Roman"/>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04800" y="1290638"/>
          <a:ext cx="8534400" cy="3630608"/>
        </p:xfrm>
        <a:graphic>
          <a:graphicData uri="http://schemas.openxmlformats.org/drawingml/2006/table">
            <a:tbl>
              <a:tblPr>
                <a:tableStyleId>{BDBED569-4797-4DF1-A0F4-6AAB3CD982D8}</a:tableStyleId>
              </a:tblPr>
              <a:tblGrid>
                <a:gridCol w="8534400"/>
              </a:tblGrid>
              <a:tr h="972098">
                <a:tc>
                  <a:txBody>
                    <a:bodyPr/>
                    <a:lstStyle/>
                    <a:p>
                      <a:pPr algn="ctr">
                        <a:lnSpc>
                          <a:spcPct val="115000"/>
                        </a:lnSpc>
                        <a:spcAft>
                          <a:spcPts val="0"/>
                        </a:spcAft>
                      </a:pPr>
                      <a:endParaRPr lang="el-GR" sz="1800" b="0" dirty="0" smtClean="0">
                        <a:solidFill>
                          <a:schemeClr val="bg1"/>
                        </a:solidFill>
                        <a:latin typeface="Bookman Old Style" pitchFamily="18" charset="0"/>
                        <a:ea typeface="+mn-ea"/>
                        <a:cs typeface="+mn-cs"/>
                      </a:endParaRPr>
                    </a:p>
                    <a:p>
                      <a:pPr algn="just">
                        <a:lnSpc>
                          <a:spcPct val="115000"/>
                        </a:lnSpc>
                        <a:spcAft>
                          <a:spcPts val="0"/>
                        </a:spcAft>
                      </a:pPr>
                      <a:r>
                        <a:rPr lang="el-GR" sz="1800" b="0" baseline="0" dirty="0" smtClean="0">
                          <a:solidFill>
                            <a:schemeClr val="bg1"/>
                          </a:solidFill>
                          <a:latin typeface="Bookman Old Style" pitchFamily="18" charset="0"/>
                          <a:ea typeface="+mn-ea"/>
                          <a:cs typeface="+mn-cs"/>
                        </a:rPr>
                        <a:t> 10. Εξασφάλιση της αποκατάστασης του περιβάλλοντος με δαπάνη του ρυπαίνοντος, εφαρμογή διάταξης για την περιβαλλοντική ζημία και ανάγκη λήψεως μέτρων κατά της γραφειοκρατίας.</a:t>
                      </a:r>
                    </a:p>
                    <a:p>
                      <a:pPr algn="just">
                        <a:lnSpc>
                          <a:spcPct val="115000"/>
                        </a:lnSpc>
                        <a:spcAft>
                          <a:spcPts val="0"/>
                        </a:spcAft>
                      </a:pPr>
                      <a:endParaRPr lang="el-GR" sz="1800" b="0" dirty="0">
                        <a:solidFill>
                          <a:schemeClr val="bg1"/>
                        </a:solidFill>
                        <a:latin typeface="Bookman Old Style" pitchFamily="18" charset="0"/>
                        <a:ea typeface="Calibri"/>
                        <a:cs typeface="Times New Roman"/>
                      </a:endParaRPr>
                    </a:p>
                  </a:txBody>
                  <a:tcPr marL="68580" marR="68580" marT="0" marB="0"/>
                </a:tc>
              </a:tr>
              <a:tr h="2053268">
                <a:tc>
                  <a:txBody>
                    <a:bodyPr/>
                    <a:lstStyle/>
                    <a:p>
                      <a:pPr algn="ctr">
                        <a:lnSpc>
                          <a:spcPct val="115000"/>
                        </a:lnSpc>
                        <a:spcAft>
                          <a:spcPts val="0"/>
                        </a:spcAft>
                      </a:pPr>
                      <a:endParaRPr lang="el-GR" sz="1800" b="1" dirty="0" smtClean="0">
                        <a:solidFill>
                          <a:schemeClr val="bg1"/>
                        </a:solidFill>
                        <a:latin typeface="Bookman Old Style" pitchFamily="18" charset="0"/>
                      </a:endParaRPr>
                    </a:p>
                    <a:p>
                      <a:pPr algn="just">
                        <a:lnSpc>
                          <a:spcPct val="115000"/>
                        </a:lnSpc>
                        <a:spcAft>
                          <a:spcPts val="0"/>
                        </a:spcAft>
                      </a:pPr>
                      <a:r>
                        <a:rPr lang="el-GR" sz="1800" b="0" baseline="0" dirty="0" smtClean="0">
                          <a:solidFill>
                            <a:schemeClr val="bg1"/>
                          </a:solidFill>
                          <a:latin typeface="Bookman Old Style" pitchFamily="18" charset="0"/>
                          <a:ea typeface="+mn-ea"/>
                          <a:cs typeface="+mn-cs"/>
                        </a:rPr>
                        <a:t>11. Ανάγκη θέσπισης νομοθετικής δικλείδας ασφαλείας, ως προς την υποχρέωση των πολιτικών αρχόντων τεκμηρίωσης των λόγων μη έκδοσης αποφάσεως επιβολής των διοικητικών κυρώσεων. </a:t>
                      </a:r>
                      <a:endParaRPr lang="el-GR" sz="1800" b="0" dirty="0">
                        <a:solidFill>
                          <a:schemeClr val="bg1"/>
                        </a:solidFill>
                        <a:latin typeface="Bookman Old Style" pitchFamily="18" charset="0"/>
                        <a:ea typeface="Calibri"/>
                        <a:cs typeface="Times New Roman"/>
                      </a:endParaRPr>
                    </a:p>
                  </a:txBody>
                  <a:tcPr marL="68580" marR="68580" marT="0" marB="0"/>
                </a:tc>
              </a:tr>
            </a:tbl>
          </a:graphicData>
        </a:graphic>
      </p:graphicFrame>
      <p:sp>
        <p:nvSpPr>
          <p:cNvPr id="5" name="4 - Ορθογώνιο"/>
          <p:cNvSpPr/>
          <p:nvPr/>
        </p:nvSpPr>
        <p:spPr>
          <a:xfrm>
            <a:off x="2743200" y="381000"/>
            <a:ext cx="3459601" cy="507831"/>
          </a:xfrm>
          <a:prstGeom prst="rect">
            <a:avLst/>
          </a:prstGeom>
        </p:spPr>
        <p:txBody>
          <a:bodyPr wrap="none">
            <a:spAutoFit/>
          </a:bodyPr>
          <a:lstStyle/>
          <a:p>
            <a:pPr algn="ctr">
              <a:lnSpc>
                <a:spcPct val="150000"/>
              </a:lnSpc>
              <a:spcAft>
                <a:spcPts val="0"/>
              </a:spcAft>
            </a:pPr>
            <a:r>
              <a:rPr lang="el-GR" b="1" dirty="0" smtClean="0">
                <a:solidFill>
                  <a:srgbClr val="C00000"/>
                </a:solidFill>
              </a:rPr>
              <a:t>ΠΡΟΤΕΙΝΟΜΕΝΕΣ ΛΥΣΕΙΣ</a:t>
            </a:r>
            <a:endParaRPr lang="el-GR" b="1" dirty="0">
              <a:solidFill>
                <a:srgbClr val="C00000"/>
              </a:solidFill>
              <a:ea typeface="Calibri"/>
              <a:cs typeface="Times New Roman"/>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Πίνακας"/>
          <p:cNvGraphicFramePr>
            <a:graphicFrameLocks noGrp="1"/>
          </p:cNvGraphicFramePr>
          <p:nvPr/>
        </p:nvGraphicFramePr>
        <p:xfrm>
          <a:off x="0" y="990600"/>
          <a:ext cx="8973831" cy="5108611"/>
        </p:xfrm>
        <a:graphic>
          <a:graphicData uri="http://schemas.openxmlformats.org/drawingml/2006/table">
            <a:tbl>
              <a:tblPr>
                <a:tableStyleId>{BDBED569-4797-4DF1-A0F4-6AAB3CD982D8}</a:tableStyleId>
              </a:tblPr>
              <a:tblGrid>
                <a:gridCol w="8973831"/>
              </a:tblGrid>
              <a:tr h="2200069">
                <a:tc>
                  <a:txBody>
                    <a:bodyPr/>
                    <a:lstStyle/>
                    <a:p>
                      <a:pPr algn="ctr">
                        <a:lnSpc>
                          <a:spcPct val="115000"/>
                        </a:lnSpc>
                        <a:spcAft>
                          <a:spcPts val="0"/>
                        </a:spcAft>
                      </a:pPr>
                      <a:endParaRPr lang="el-GR" sz="1800" b="0" dirty="0" smtClean="0">
                        <a:solidFill>
                          <a:schemeClr val="bg1"/>
                        </a:solidFill>
                        <a:latin typeface="Bookman Old Style" pitchFamily="18" charset="0"/>
                        <a:ea typeface="+mn-ea"/>
                        <a:cs typeface="+mn-cs"/>
                      </a:endParaRPr>
                    </a:p>
                    <a:p>
                      <a:pPr marL="0" indent="0" algn="just">
                        <a:lnSpc>
                          <a:spcPct val="115000"/>
                        </a:lnSpc>
                        <a:spcAft>
                          <a:spcPts val="0"/>
                        </a:spcAft>
                        <a:buAutoNum type="arabicPeriod" startAt="12"/>
                      </a:pPr>
                      <a:r>
                        <a:rPr lang="el-GR" sz="1800" b="0" baseline="0" dirty="0" smtClean="0">
                          <a:solidFill>
                            <a:schemeClr val="bg1"/>
                          </a:solidFill>
                          <a:latin typeface="Bookman Old Style" pitchFamily="18" charset="0"/>
                          <a:ea typeface="+mn-ea"/>
                          <a:cs typeface="+mn-cs"/>
                        </a:rPr>
                        <a:t> Αντιμετώπιση καθυστερήσεων στην απονομή της δικαιοσύνης με αντιμετώπιση παγιωμένων καταστάσεων, όπως η χορήγηση αναβολών στις δικασίμους. Συχνή η χορήγηση αναβολών λόγω μη κατάθεσης από τη Διοίκηση των απαιτούμενων εκ του Κώδικα Διοικητικής Δικονομίας απόψεων, που πρέπει να γίνεται 20 ημέρες πριν την δικάσιμο. Ανάγκη υπάρξεως εμμονής στην εφαρμογή της διατάξεως που ορίζει πρόστιμο και πειθαρχικές ποινές σε περίπτωση αδικαιολόγητης μη υποβολής απόψεων, αντί της χορήγησης αναβολής. Ανάγκη πρόσληψης επιπλέον δικαστών.</a:t>
                      </a:r>
                    </a:p>
                    <a:p>
                      <a:pPr marL="342900" indent="-342900" algn="just">
                        <a:lnSpc>
                          <a:spcPct val="115000"/>
                        </a:lnSpc>
                        <a:spcAft>
                          <a:spcPts val="0"/>
                        </a:spcAft>
                        <a:buNone/>
                      </a:pPr>
                      <a:endParaRPr lang="el-GR" sz="1800" b="0" baseline="0" dirty="0" smtClean="0">
                        <a:solidFill>
                          <a:schemeClr val="bg1"/>
                        </a:solidFill>
                        <a:latin typeface="Bookman Old Style" pitchFamily="18" charset="0"/>
                        <a:ea typeface="+mn-ea"/>
                        <a:cs typeface="+mn-cs"/>
                      </a:endParaRPr>
                    </a:p>
                    <a:p>
                      <a:pPr marL="342900" indent="-342900" algn="just">
                        <a:lnSpc>
                          <a:spcPct val="115000"/>
                        </a:lnSpc>
                        <a:spcAft>
                          <a:spcPts val="0"/>
                        </a:spcAft>
                        <a:buNone/>
                      </a:pPr>
                      <a:endParaRPr lang="el-GR" sz="1800" b="0" dirty="0">
                        <a:solidFill>
                          <a:schemeClr val="bg1"/>
                        </a:solidFill>
                        <a:latin typeface="Bookman Old Style" pitchFamily="18" charset="0"/>
                        <a:ea typeface="Calibri"/>
                        <a:cs typeface="Times New Roman"/>
                      </a:endParaRPr>
                    </a:p>
                  </a:txBody>
                  <a:tcPr marL="68580" marR="68580" marT="0" marB="0"/>
                </a:tc>
              </a:tr>
              <a:tr h="1638463">
                <a:tc>
                  <a:txBody>
                    <a:bodyPr/>
                    <a:lstStyle/>
                    <a:p>
                      <a:pPr algn="just">
                        <a:lnSpc>
                          <a:spcPct val="115000"/>
                        </a:lnSpc>
                        <a:spcAft>
                          <a:spcPts val="0"/>
                        </a:spcAft>
                      </a:pPr>
                      <a:r>
                        <a:rPr lang="el-GR" sz="1800" b="0" baseline="0" dirty="0" smtClean="0">
                          <a:solidFill>
                            <a:schemeClr val="bg1"/>
                          </a:solidFill>
                          <a:latin typeface="Bookman Old Style" pitchFamily="18" charset="0"/>
                          <a:ea typeface="+mn-ea"/>
                          <a:cs typeface="+mn-cs"/>
                        </a:rPr>
                        <a:t>13. Ανάγκη χωροθέτησης ζωνών ιδιαίτερης προστασίας  για την πάταξη της παραβατικότητας των βιομηχανιών – ρυθμίσεις των χρήσεων γης.  </a:t>
                      </a:r>
                      <a:endParaRPr lang="el-GR" sz="1800" b="1" dirty="0" smtClean="0">
                        <a:solidFill>
                          <a:schemeClr val="bg1"/>
                        </a:solidFill>
                        <a:latin typeface="Bookman Old Style" pitchFamily="18" charset="0"/>
                      </a:endParaRPr>
                    </a:p>
                  </a:txBody>
                  <a:tcPr marL="68580" marR="68580" marT="0" marB="0"/>
                </a:tc>
              </a:tr>
            </a:tbl>
          </a:graphicData>
        </a:graphic>
      </p:graphicFrame>
      <p:sp>
        <p:nvSpPr>
          <p:cNvPr id="3" name="2 - Ορθογώνιο"/>
          <p:cNvSpPr/>
          <p:nvPr/>
        </p:nvSpPr>
        <p:spPr>
          <a:xfrm>
            <a:off x="2743200" y="381000"/>
            <a:ext cx="3459601" cy="507831"/>
          </a:xfrm>
          <a:prstGeom prst="rect">
            <a:avLst/>
          </a:prstGeom>
        </p:spPr>
        <p:txBody>
          <a:bodyPr wrap="none">
            <a:spAutoFit/>
          </a:bodyPr>
          <a:lstStyle/>
          <a:p>
            <a:pPr algn="ctr">
              <a:lnSpc>
                <a:spcPct val="150000"/>
              </a:lnSpc>
              <a:spcAft>
                <a:spcPts val="0"/>
              </a:spcAft>
            </a:pPr>
            <a:r>
              <a:rPr lang="el-GR" b="1" dirty="0" smtClean="0">
                <a:solidFill>
                  <a:srgbClr val="C00000"/>
                </a:solidFill>
              </a:rPr>
              <a:t>ΠΡΟΤΕΙΝΟΜΕΝΕΣ ΛΥΣΕΙΣ</a:t>
            </a:r>
            <a:endParaRPr lang="el-GR" b="1" dirty="0">
              <a:solidFill>
                <a:srgbClr val="C00000"/>
              </a:solidFill>
              <a:ea typeface="Calibri"/>
              <a:cs typeface="Times New Roman"/>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για την εργασια μου εξωφυλλο.jpg"/>
          <p:cNvPicPr>
            <a:picLocks noGrp="1" noChangeAspect="1"/>
          </p:cNvPicPr>
          <p:nvPr>
            <p:ph sz="half" idx="2"/>
          </p:nvPr>
        </p:nvPicPr>
        <p:blipFill>
          <a:blip r:embed="rId2" cstate="print"/>
          <a:stretch>
            <a:fillRect/>
          </a:stretch>
        </p:blipFill>
        <p:spPr>
          <a:xfrm>
            <a:off x="2" y="1596540"/>
            <a:ext cx="9143999" cy="5261460"/>
          </a:xfrm>
        </p:spPr>
      </p:pic>
      <p:sp>
        <p:nvSpPr>
          <p:cNvPr id="8" name="7 - Ορθογώνιο"/>
          <p:cNvSpPr/>
          <p:nvPr/>
        </p:nvSpPr>
        <p:spPr>
          <a:xfrm>
            <a:off x="5030117" y="2054655"/>
            <a:ext cx="3512215" cy="2137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i="1" dirty="0" smtClean="0">
                <a:solidFill>
                  <a:schemeClr val="tx1">
                    <a:lumMod val="85000"/>
                    <a:lumOff val="15000"/>
                  </a:schemeClr>
                </a:solidFill>
                <a:latin typeface="Gabriola" pitchFamily="82" charset="0"/>
              </a:rPr>
              <a:t>Σας ευχαριστούμε για την προσοχή σας!</a:t>
            </a:r>
            <a:endParaRPr lang="el-GR" sz="4400" i="1" dirty="0">
              <a:solidFill>
                <a:schemeClr val="tx1">
                  <a:lumMod val="85000"/>
                  <a:lumOff val="15000"/>
                </a:schemeClr>
              </a:solidFill>
              <a:latin typeface="Gabriola" pitchFamily="82"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8965" y="527605"/>
            <a:ext cx="8229600" cy="1221641"/>
          </a:xfrm>
        </p:spPr>
        <p:txBody>
          <a:bodyPr>
            <a:normAutofit fontScale="90000"/>
            <a:scene3d>
              <a:camera prst="orthographicFront"/>
              <a:lightRig rig="threePt" dir="t"/>
            </a:scene3d>
            <a:sp3d extrusionH="57150">
              <a:bevelT w="38100" h="38100" prst="angle"/>
            </a:sp3d>
          </a:bodyPr>
          <a:lstStyle/>
          <a:p>
            <a:pPr algn="ctr">
              <a:lnSpc>
                <a:spcPct val="150000"/>
              </a:lnSpc>
            </a:pPr>
            <a:r>
              <a:rPr lang="el-GR" sz="2200" b="1" u="sng" dirty="0" smtClean="0">
                <a:latin typeface="Bookman Old Style" pitchFamily="18" charset="0"/>
              </a:rPr>
              <a:t/>
            </a:r>
            <a:br>
              <a:rPr lang="el-GR" sz="2200" b="1" u="sng" dirty="0" smtClean="0">
                <a:latin typeface="Bookman Old Style" pitchFamily="18" charset="0"/>
              </a:rPr>
            </a:br>
            <a:r>
              <a:rPr lang="el-GR" sz="2200" b="1" i="1" u="sng" dirty="0" smtClean="0">
                <a:latin typeface="Bookman Old Style" pitchFamily="18" charset="0"/>
              </a:rPr>
              <a:t>ΕΛΕΓΚΤΙΚΟΙ ΜΗΧΑΝΙΣΜΟΙ ΓΙΑ ΤΗΝ ΕΦΑΡΜΟΓΗ ΤΟΥ ΠΕΡΙΒΑΛΛΟΝΤΙΚΟΥ ΔΙΚΑΙΟΥ ΚΑΙ ΤΗΝ ΠΑΤΑΞΗ ΤΗΣ ΠΕΡΙΒΑΛΛΟΝΤΙΚΗΣ ΠΑΡΑΒΑΤΙΚΟΤΗΤΑΣ ΣΤΗΝ ΕΛΛΑΔΑ</a:t>
            </a:r>
            <a:br>
              <a:rPr lang="el-GR" sz="2200" b="1" i="1" u="sng" dirty="0" smtClean="0">
                <a:latin typeface="Bookman Old Style" pitchFamily="18" charset="0"/>
              </a:rPr>
            </a:br>
            <a:r>
              <a:rPr lang="el-GR" sz="2200" b="1" u="sng" dirty="0" smtClean="0">
                <a:latin typeface="Bookman Old Style" pitchFamily="18" charset="0"/>
              </a:rPr>
              <a:t/>
            </a:r>
            <a:br>
              <a:rPr lang="el-GR" sz="2200" b="1" u="sng" dirty="0" smtClean="0">
                <a:latin typeface="Bookman Old Style" pitchFamily="18" charset="0"/>
              </a:rPr>
            </a:br>
            <a:r>
              <a:rPr lang="el-GR" sz="1800" b="1" i="1" dirty="0" smtClean="0"/>
              <a:t>Η Ελλάδα διαθέτει μηχανισμούς για την εφαρμογή της κείμενης περιβαλλοντικής νομοθεσίας και συγκεκριμένα:</a:t>
            </a:r>
            <a:endParaRPr lang="el-GR" sz="1800" b="1" i="1" dirty="0"/>
          </a:p>
        </p:txBody>
      </p:sp>
      <p:sp>
        <p:nvSpPr>
          <p:cNvPr id="3" name="2 - Θέση κειμένου"/>
          <p:cNvSpPr>
            <a:spLocks noGrp="1"/>
          </p:cNvSpPr>
          <p:nvPr>
            <p:ph type="body" idx="1"/>
          </p:nvPr>
        </p:nvSpPr>
        <p:spPr>
          <a:xfrm>
            <a:off x="448967" y="2665475"/>
            <a:ext cx="4040188" cy="763524"/>
          </a:xfrm>
        </p:spPr>
        <p:txBody>
          <a:bodyPr>
            <a:normAutofit/>
          </a:bodyPr>
          <a:lstStyle/>
          <a:p>
            <a:pPr algn="ctr"/>
            <a:r>
              <a:rPr lang="el-GR" sz="2000" dirty="0" smtClean="0">
                <a:latin typeface="Bookman Old Style" pitchFamily="18" charset="0"/>
              </a:rPr>
              <a:t>Η ΔΙΟΙΚΗΣΗ ΩΣ ΕΛΕΓΚΤΙΚΟΣ ΜΗΧΑΝΙΣΜΟΣ</a:t>
            </a:r>
            <a:endParaRPr lang="el-GR" sz="2000" dirty="0">
              <a:latin typeface="Bookman Old Style" pitchFamily="18" charset="0"/>
            </a:endParaRPr>
          </a:p>
        </p:txBody>
      </p:sp>
      <p:sp>
        <p:nvSpPr>
          <p:cNvPr id="4" name="3 - Θέση περιεχομένου"/>
          <p:cNvSpPr>
            <a:spLocks noGrp="1"/>
          </p:cNvSpPr>
          <p:nvPr>
            <p:ph sz="half" idx="2"/>
          </p:nvPr>
        </p:nvSpPr>
        <p:spPr>
          <a:xfrm>
            <a:off x="448967" y="3581706"/>
            <a:ext cx="4040188" cy="2901395"/>
          </a:xfrm>
          <a:ln>
            <a:solidFill>
              <a:srgbClr val="D09622"/>
            </a:solidFill>
          </a:ln>
        </p:spPr>
        <p:txBody>
          <a:bodyPr>
            <a:normAutofit fontScale="70000" lnSpcReduction="20000"/>
          </a:bodyPr>
          <a:lstStyle/>
          <a:p>
            <a:pPr algn="ctr">
              <a:lnSpc>
                <a:spcPct val="170000"/>
              </a:lnSpc>
            </a:pPr>
            <a:r>
              <a:rPr lang="el-GR" dirty="0" smtClean="0">
                <a:latin typeface="Bookman Old Style" pitchFamily="18" charset="0"/>
              </a:rPr>
              <a:t>Προβλέπεται </a:t>
            </a:r>
            <a:r>
              <a:rPr lang="en-US" i="1" dirty="0" smtClean="0">
                <a:latin typeface="Bookman Old Style" pitchFamily="18" charset="0"/>
              </a:rPr>
              <a:t>ex </a:t>
            </a:r>
            <a:r>
              <a:rPr lang="en-US" i="1" dirty="0" err="1" smtClean="0">
                <a:latin typeface="Bookman Old Style" pitchFamily="18" charset="0"/>
              </a:rPr>
              <a:t>lege</a:t>
            </a:r>
            <a:r>
              <a:rPr lang="en-US" i="1" dirty="0" smtClean="0">
                <a:latin typeface="Bookman Old Style" pitchFamily="18" charset="0"/>
              </a:rPr>
              <a:t> </a:t>
            </a:r>
            <a:r>
              <a:rPr lang="el-GR" dirty="0" smtClean="0">
                <a:latin typeface="Bookman Old Style" pitchFamily="18" charset="0"/>
              </a:rPr>
              <a:t>η διενέργεια περιβαλλοντικών ελέγχων-επιθεωρήσεων σε έργα και δραστηριότητες που επάγονται περιβαλλοντικούς κινδύνους, σύμφωνα με το άρθρο 20 παρ.3 ν. 4014/2011.</a:t>
            </a:r>
          </a:p>
          <a:p>
            <a:endParaRPr lang="el-GR" dirty="0" smtClean="0"/>
          </a:p>
          <a:p>
            <a:endParaRPr lang="el-GR" dirty="0"/>
          </a:p>
        </p:txBody>
      </p:sp>
      <p:sp>
        <p:nvSpPr>
          <p:cNvPr id="5" name="4 - Θέση κειμένου"/>
          <p:cNvSpPr>
            <a:spLocks noGrp="1"/>
          </p:cNvSpPr>
          <p:nvPr>
            <p:ph type="body" sz="quarter" idx="3"/>
          </p:nvPr>
        </p:nvSpPr>
        <p:spPr>
          <a:xfrm>
            <a:off x="4636793" y="2665475"/>
            <a:ext cx="4041775" cy="763524"/>
          </a:xfrm>
        </p:spPr>
        <p:txBody>
          <a:bodyPr>
            <a:normAutofit/>
          </a:bodyPr>
          <a:lstStyle/>
          <a:p>
            <a:pPr algn="ctr"/>
            <a:r>
              <a:rPr lang="el-GR" sz="2000" dirty="0" smtClean="0">
                <a:latin typeface="Bookman Old Style" pitchFamily="18" charset="0"/>
              </a:rPr>
              <a:t>ΤΑ ΔΙΚΑΣΤΗΡΙΑ ΩΣ ΕΛΕΓΚΤΙΚΟΣ ΜΗΧΑΝΙΣΜΟΣ</a:t>
            </a:r>
            <a:endParaRPr lang="el-GR" sz="2000" dirty="0">
              <a:latin typeface="Bookman Old Style" pitchFamily="18" charset="0"/>
            </a:endParaRPr>
          </a:p>
        </p:txBody>
      </p:sp>
      <p:sp>
        <p:nvSpPr>
          <p:cNvPr id="6" name="5 - Θέση περιεχομένου"/>
          <p:cNvSpPr>
            <a:spLocks noGrp="1"/>
          </p:cNvSpPr>
          <p:nvPr>
            <p:ph sz="quarter" idx="4"/>
          </p:nvPr>
        </p:nvSpPr>
        <p:spPr>
          <a:xfrm>
            <a:off x="4636793" y="3581704"/>
            <a:ext cx="4041775" cy="2901395"/>
          </a:xfrm>
          <a:ln>
            <a:solidFill>
              <a:srgbClr val="D09622"/>
            </a:solidFill>
          </a:ln>
        </p:spPr>
        <p:txBody>
          <a:bodyPr>
            <a:noAutofit/>
          </a:bodyPr>
          <a:lstStyle/>
          <a:p>
            <a:pPr algn="ctr">
              <a:lnSpc>
                <a:spcPct val="150000"/>
              </a:lnSpc>
            </a:pPr>
            <a:r>
              <a:rPr lang="el-GR" sz="1600" dirty="0" smtClean="0">
                <a:latin typeface="+mj-lt"/>
              </a:rPr>
              <a:t>Τα Δικαστήρια ασκούν έλεγχο της περιβαλλοντικής παραβατικότητας:</a:t>
            </a:r>
          </a:p>
          <a:p>
            <a:pPr algn="ctr">
              <a:lnSpc>
                <a:spcPct val="150000"/>
              </a:lnSpc>
              <a:buNone/>
            </a:pPr>
            <a:endParaRPr lang="el-GR" sz="1600" dirty="0" smtClean="0">
              <a:latin typeface="+mj-lt"/>
            </a:endParaRPr>
          </a:p>
          <a:p>
            <a:pPr algn="ctr">
              <a:lnSpc>
                <a:spcPct val="150000"/>
              </a:lnSpc>
              <a:buNone/>
            </a:pPr>
            <a:endParaRPr lang="el-GR" sz="1600" dirty="0" smtClean="0">
              <a:latin typeface="+mj-lt"/>
            </a:endParaRPr>
          </a:p>
        </p:txBody>
      </p:sp>
      <p:sp>
        <p:nvSpPr>
          <p:cNvPr id="7" name="6 - Βέλος προς τα κάτω"/>
          <p:cNvSpPr/>
          <p:nvPr/>
        </p:nvSpPr>
        <p:spPr>
          <a:xfrm rot="1616163">
            <a:off x="5318119" y="4390231"/>
            <a:ext cx="307588" cy="454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κάτω"/>
          <p:cNvSpPr/>
          <p:nvPr/>
        </p:nvSpPr>
        <p:spPr>
          <a:xfrm rot="18690011">
            <a:off x="7797102" y="4360011"/>
            <a:ext cx="307590" cy="595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 - Τίτλος"/>
          <p:cNvSpPr txBox="1">
            <a:spLocks/>
          </p:cNvSpPr>
          <p:nvPr/>
        </p:nvSpPr>
        <p:spPr>
          <a:xfrm>
            <a:off x="4724705" y="4956050"/>
            <a:ext cx="2137871" cy="1221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Έλεγχος της νομιμότητας των αποφάσεων της διοικήσεως. Ενίοτε προβαίνουν σε αναπροσαρμογή των προστίμων στους περιβαλλοντικούς παραβάτες. </a:t>
            </a:r>
            <a:r>
              <a:rPr kumimoji="0" lang="el-GR" sz="1200" b="0" i="0" u="none" strike="noStrike" kern="1200" cap="none" spc="0" normalizeH="0" baseline="0" noProof="0" dirty="0" smtClean="0">
                <a:ln>
                  <a:noFill/>
                </a:ln>
                <a:solidFill>
                  <a:srgbClr val="00B0F0"/>
                </a:solidFill>
                <a:effectLst/>
                <a:uLnTx/>
                <a:uFillTx/>
                <a:latin typeface="+mj-lt"/>
                <a:ea typeface="+mj-ea"/>
                <a:cs typeface="+mj-cs"/>
              </a:rPr>
              <a:t/>
            </a:r>
            <a:br>
              <a:rPr kumimoji="0" lang="el-GR" sz="1200" b="0" i="0" u="none" strike="noStrike" kern="1200" cap="none" spc="0" normalizeH="0" baseline="0" noProof="0" dirty="0" smtClean="0">
                <a:ln>
                  <a:noFill/>
                </a:ln>
                <a:solidFill>
                  <a:srgbClr val="00B0F0"/>
                </a:solidFill>
                <a:effectLst/>
                <a:uLnTx/>
                <a:uFillTx/>
                <a:latin typeface="+mj-lt"/>
                <a:ea typeface="+mj-ea"/>
                <a:cs typeface="+mj-cs"/>
              </a:rPr>
            </a:br>
            <a:endParaRPr kumimoji="0" lang="el-GR" sz="1200" b="0" i="0" u="none" strike="noStrike" kern="1200" cap="none" spc="0" normalizeH="0" baseline="0" noProof="0" dirty="0">
              <a:ln>
                <a:noFill/>
              </a:ln>
              <a:solidFill>
                <a:srgbClr val="00B0F0"/>
              </a:solidFill>
              <a:effectLst/>
              <a:uLnTx/>
              <a:uFillTx/>
              <a:latin typeface="+mj-lt"/>
              <a:ea typeface="+mj-ea"/>
              <a:cs typeface="+mj-cs"/>
            </a:endParaRPr>
          </a:p>
        </p:txBody>
      </p:sp>
      <p:sp>
        <p:nvSpPr>
          <p:cNvPr id="12" name="1 - Τίτλος"/>
          <p:cNvSpPr txBox="1">
            <a:spLocks/>
          </p:cNvSpPr>
          <p:nvPr/>
        </p:nvSpPr>
        <p:spPr>
          <a:xfrm>
            <a:off x="7311540" y="5108755"/>
            <a:ext cx="1832460" cy="7635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Διερεύνηση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των υποθέσεων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και επιβολή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ποινικών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1200" b="0" i="0" u="none" strike="noStrike" kern="1200" cap="none" spc="0" normalizeH="0" baseline="0" noProof="0" dirty="0" smtClean="0">
                <a:ln>
                  <a:noFill/>
                </a:ln>
                <a:solidFill>
                  <a:schemeClr val="bg1"/>
                </a:solidFill>
                <a:effectLst/>
                <a:uLnTx/>
                <a:uFillTx/>
                <a:latin typeface="+mj-lt"/>
                <a:ea typeface="+mj-ea"/>
                <a:cs typeface="+mj-cs"/>
              </a:rPr>
              <a:t>κυρώσεων .</a:t>
            </a:r>
            <a:r>
              <a:rPr kumimoji="0" lang="el-GR" sz="1200" b="0" i="0" u="none" strike="noStrike" kern="1200" cap="none" spc="0" normalizeH="0" baseline="0" noProof="0" dirty="0" smtClean="0">
                <a:ln>
                  <a:noFill/>
                </a:ln>
                <a:solidFill>
                  <a:srgbClr val="00B0F0"/>
                </a:solidFill>
                <a:effectLst/>
                <a:uLnTx/>
                <a:uFillTx/>
                <a:latin typeface="+mj-lt"/>
                <a:ea typeface="+mj-ea"/>
                <a:cs typeface="+mj-cs"/>
              </a:rPr>
              <a:t/>
            </a:r>
            <a:br>
              <a:rPr kumimoji="0" lang="el-GR" sz="1200" b="0" i="0" u="none" strike="noStrike" kern="1200" cap="none" spc="0" normalizeH="0" baseline="0" noProof="0" dirty="0" smtClean="0">
                <a:ln>
                  <a:noFill/>
                </a:ln>
                <a:solidFill>
                  <a:srgbClr val="00B0F0"/>
                </a:solidFill>
                <a:effectLst/>
                <a:uLnTx/>
                <a:uFillTx/>
                <a:latin typeface="+mj-lt"/>
                <a:ea typeface="+mj-ea"/>
                <a:cs typeface="+mj-cs"/>
              </a:rPr>
            </a:br>
            <a:endParaRPr kumimoji="0" lang="el-GR" sz="1200" b="0"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262" y="222197"/>
            <a:ext cx="8398775" cy="1221640"/>
          </a:xfrm>
          <a:solidFill>
            <a:schemeClr val="bg1"/>
          </a:solidFill>
          <a:ln>
            <a:noFill/>
          </a:ln>
        </p:spPr>
        <p:txBody>
          <a:bodyPr>
            <a:noAutofit/>
          </a:bodyPr>
          <a:lstStyle/>
          <a:p>
            <a:pPr algn="ctr">
              <a:lnSpc>
                <a:spcPct val="220000"/>
              </a:lnSpc>
              <a:buNone/>
            </a:pPr>
            <a:r>
              <a:rPr lang="el-GR" sz="1800" b="1" i="1" u="sng" dirty="0" smtClean="0">
                <a:solidFill>
                  <a:srgbClr val="002060"/>
                </a:solidFill>
                <a:effectLst>
                  <a:glow rad="228600">
                    <a:schemeClr val="accent6">
                      <a:satMod val="175000"/>
                      <a:alpha val="40000"/>
                    </a:schemeClr>
                  </a:glow>
                </a:effectLst>
                <a:latin typeface="Bookman Old Style" pitchFamily="18" charset="0"/>
              </a:rPr>
              <a:t>ΓΙΑΤΙ ΚΑΙ ΠΟΙΝΙΚΕΣ ΚΥΡΩΣΕΙΣ; ΔΕΝ ΕΙΝΑΙ ΑΡΚΕΤΕΣ ΟΙ ΔΙΟΙΚΗΤΙΚΕΣ;</a:t>
            </a:r>
          </a:p>
        </p:txBody>
      </p:sp>
      <p:sp>
        <p:nvSpPr>
          <p:cNvPr id="77826" name="AutoShape 2" descr="http://jointdegrees.unic.ac.cy/pluginfile.php/2043/mod_label/intro/dikigoroi_1_2.jpg"/>
          <p:cNvSpPr>
            <a:spLocks noChangeAspect="1" noChangeArrowheads="1"/>
          </p:cNvSpPr>
          <p:nvPr/>
        </p:nvSpPr>
        <p:spPr bwMode="auto">
          <a:xfrm>
            <a:off x="155575" y="-1096963"/>
            <a:ext cx="34290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ποινικεσ κυρωσεις φωτο.png"/>
          <p:cNvPicPr>
            <a:picLocks noChangeAspect="1"/>
          </p:cNvPicPr>
          <p:nvPr/>
        </p:nvPicPr>
        <p:blipFill>
          <a:blip r:embed="rId3" cstate="print"/>
          <a:stretch>
            <a:fillRect/>
          </a:stretch>
        </p:blipFill>
        <p:spPr>
          <a:xfrm>
            <a:off x="-1" y="1901951"/>
            <a:ext cx="4113887" cy="4123035"/>
          </a:xfrm>
          <a:prstGeom prst="rect">
            <a:avLst/>
          </a:prstGeom>
          <a:ln>
            <a:noFill/>
          </a:ln>
          <a:effectLst>
            <a:softEdge rad="317500"/>
          </a:effectLst>
        </p:spPr>
      </p:pic>
      <p:sp>
        <p:nvSpPr>
          <p:cNvPr id="9" name="8 - TextBox"/>
          <p:cNvSpPr txBox="1"/>
          <p:nvPr/>
        </p:nvSpPr>
        <p:spPr>
          <a:xfrm>
            <a:off x="4113886" y="1749246"/>
            <a:ext cx="4581151" cy="4678204"/>
          </a:xfrm>
          <a:prstGeom prst="rect">
            <a:avLst/>
          </a:prstGeom>
          <a:noFill/>
        </p:spPr>
        <p:txBody>
          <a:bodyPr wrap="square" rtlCol="0">
            <a:spAutoFit/>
          </a:bodyPr>
          <a:lstStyle/>
          <a:p>
            <a:pPr algn="just">
              <a:buFont typeface="Wingdings" pitchFamily="2" charset="2"/>
              <a:buChar char="ü"/>
            </a:pPr>
            <a:r>
              <a:rPr lang="el-GR" sz="1400" dirty="0" smtClean="0">
                <a:solidFill>
                  <a:schemeClr val="bg1"/>
                </a:solidFill>
                <a:latin typeface="Bookman Old Style" pitchFamily="18" charset="0"/>
              </a:rPr>
              <a:t>   Σε σοβαρά περιβαλλοντικά αδικήματα, με κοινωνική απαξία, η επιβολή μόνο διοικητικών κυρώσεων δεν αρκεί για να επιφέρει πλήρως αποτρεπτικό αποτέλεσμα, χωρίς </a:t>
            </a:r>
            <a:r>
              <a:rPr lang="el-GR" sz="1400" b="1" i="1" dirty="0" smtClean="0">
                <a:solidFill>
                  <a:schemeClr val="bg1"/>
                </a:solidFill>
                <a:latin typeface="Bookman Old Style" pitchFamily="18" charset="0"/>
              </a:rPr>
              <a:t>και</a:t>
            </a:r>
            <a:r>
              <a:rPr lang="el-GR" sz="1400" dirty="0" smtClean="0">
                <a:solidFill>
                  <a:schemeClr val="bg1"/>
                </a:solidFill>
                <a:latin typeface="Bookman Old Style" pitchFamily="18" charset="0"/>
              </a:rPr>
              <a:t> την ποινική απαξίωση του παραβάτη.</a:t>
            </a:r>
          </a:p>
          <a:p>
            <a:endParaRPr lang="el-GR" dirty="0" smtClean="0">
              <a:solidFill>
                <a:schemeClr val="bg1"/>
              </a:solidFill>
            </a:endParaRPr>
          </a:p>
          <a:p>
            <a:pPr algn="just">
              <a:buFont typeface="Wingdings" pitchFamily="2" charset="2"/>
              <a:buChar char="ü"/>
            </a:pPr>
            <a:r>
              <a:rPr lang="el-GR" sz="1400" dirty="0" smtClean="0">
                <a:solidFill>
                  <a:schemeClr val="bg1"/>
                </a:solidFill>
                <a:latin typeface="Bookman Old Style" pitchFamily="18" charset="0"/>
              </a:rPr>
              <a:t>  Ενίοτε κρίνεται αναγκαία η επιβολή ποινικών κυρώσεων: έντονη η αποδοκιμασία της </a:t>
            </a:r>
            <a:r>
              <a:rPr lang="el-GR" sz="1400" dirty="0" err="1" smtClean="0">
                <a:solidFill>
                  <a:schemeClr val="bg1"/>
                </a:solidFill>
                <a:latin typeface="Bookman Old Style" pitchFamily="18" charset="0"/>
              </a:rPr>
              <a:t>παραβατικής</a:t>
            </a:r>
            <a:r>
              <a:rPr lang="el-GR" sz="1400" dirty="0" smtClean="0">
                <a:solidFill>
                  <a:schemeClr val="bg1"/>
                </a:solidFill>
                <a:latin typeface="Bookman Old Style" pitchFamily="18" charset="0"/>
              </a:rPr>
              <a:t> συμπεριφοράς- ο δράστης θα υποστεί την (</a:t>
            </a:r>
            <a:r>
              <a:rPr lang="el-GR" sz="1400" dirty="0" err="1" smtClean="0">
                <a:solidFill>
                  <a:schemeClr val="bg1"/>
                </a:solidFill>
                <a:latin typeface="Bookman Old Style" pitchFamily="18" charset="0"/>
              </a:rPr>
              <a:t>απο</a:t>
            </a:r>
            <a:r>
              <a:rPr lang="el-GR" sz="1400" dirty="0" smtClean="0">
                <a:solidFill>
                  <a:schemeClr val="bg1"/>
                </a:solidFill>
                <a:latin typeface="Bookman Old Style" pitchFamily="18" charset="0"/>
              </a:rPr>
              <a:t>)δοκιμασία της διαδικασίας απολογίας του ενώπιον του ακροατηρίου-επίτευξη συμμόρφωσης.</a:t>
            </a:r>
          </a:p>
          <a:p>
            <a:endParaRPr lang="el-GR" sz="1400" dirty="0" smtClean="0">
              <a:solidFill>
                <a:schemeClr val="bg1"/>
              </a:solidFill>
              <a:latin typeface="Bookman Old Style" pitchFamily="18" charset="0"/>
            </a:endParaRPr>
          </a:p>
          <a:p>
            <a:pPr algn="just">
              <a:buFont typeface="Wingdings" pitchFamily="2" charset="2"/>
              <a:buChar char="ü"/>
            </a:pPr>
            <a:r>
              <a:rPr lang="el-GR" sz="1400" dirty="0" smtClean="0">
                <a:solidFill>
                  <a:schemeClr val="bg1"/>
                </a:solidFill>
                <a:latin typeface="Bookman Old Style" pitchFamily="18" charset="0"/>
              </a:rPr>
              <a:t> Μεγαλύτερη διασφάλιση της διαδικασίας: εμπλοκή των ανακριτικών αρχών στις έρευνες, πέραν των διοικητικών: πληρότητα, αποτελεσματικότητα σε αντιμετώπιση δύσκολων </a:t>
            </a:r>
            <a:r>
              <a:rPr lang="el-GR" sz="1400" dirty="0" err="1" smtClean="0">
                <a:solidFill>
                  <a:schemeClr val="bg1"/>
                </a:solidFill>
                <a:latin typeface="Bookman Old Style" pitchFamily="18" charset="0"/>
              </a:rPr>
              <a:t>περιβ</a:t>
            </a:r>
            <a:r>
              <a:rPr lang="el-GR" sz="1400" dirty="0" smtClean="0">
                <a:solidFill>
                  <a:schemeClr val="bg1"/>
                </a:solidFill>
                <a:latin typeface="Bookman Old Style" pitchFamily="18" charset="0"/>
              </a:rPr>
              <a:t>. υποθέσεων.</a:t>
            </a:r>
          </a:p>
          <a:p>
            <a:endParaRPr lang="el-GR" sz="1400" dirty="0" smtClean="0">
              <a:solidFill>
                <a:schemeClr val="bg1"/>
              </a:solidFill>
              <a:latin typeface="Bookman Old Style" pitchFamily="18" charset="0"/>
            </a:endParaRPr>
          </a:p>
          <a:p>
            <a:pPr>
              <a:buFont typeface="Wingdings" pitchFamily="2" charset="2"/>
              <a:buChar char="ü"/>
            </a:pPr>
            <a:r>
              <a:rPr lang="el-GR" sz="1400" dirty="0" smtClean="0">
                <a:solidFill>
                  <a:schemeClr val="bg1"/>
                </a:solidFill>
                <a:latin typeface="Bookman Old Style" pitchFamily="18" charset="0"/>
              </a:rPr>
              <a:t> Εχέγγυα αμεροληψίας διότι οι αρμόδιες για την ποινική έρευνα αρχές </a:t>
            </a:r>
            <a:r>
              <a:rPr lang="el-GR" sz="1400" dirty="0" smtClean="0">
                <a:solidFill>
                  <a:schemeClr val="bg1"/>
                </a:solidFill>
                <a:latin typeface="Bookman Old Style" pitchFamily="18" charset="0"/>
                <a:sym typeface="Wingdings" pitchFamily="2" charset="2"/>
              </a:rPr>
              <a:t> διαφορετικές από αυτές που χορήγησαν τις άδειες εκμετάλλευσης.</a:t>
            </a:r>
            <a:endParaRPr lang="el-GR" sz="1400" dirty="0" smtClean="0">
              <a:solidFill>
                <a:schemeClr val="bg1"/>
              </a:solidFill>
              <a:latin typeface="Bookman Old Style" pitchFamily="18" charset="0"/>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965" y="222197"/>
            <a:ext cx="7940659" cy="1221640"/>
          </a:xfrm>
          <a:solidFill>
            <a:schemeClr val="bg1"/>
          </a:solidFill>
          <a:ln>
            <a:noFill/>
          </a:ln>
        </p:spPr>
        <p:txBody>
          <a:bodyPr>
            <a:noAutofit/>
          </a:bodyPr>
          <a:lstStyle/>
          <a:p>
            <a:pPr algn="ctr">
              <a:lnSpc>
                <a:spcPct val="220000"/>
              </a:lnSpc>
              <a:buNone/>
            </a:pPr>
            <a:r>
              <a:rPr lang="el-GR" sz="1800" b="1" i="1" u="sng" dirty="0" smtClean="0">
                <a:solidFill>
                  <a:srgbClr val="002060"/>
                </a:solidFill>
                <a:effectLst>
                  <a:glow rad="228600">
                    <a:schemeClr val="accent6">
                      <a:satMod val="175000"/>
                      <a:alpha val="40000"/>
                    </a:schemeClr>
                  </a:glow>
                </a:effectLst>
                <a:latin typeface="Bookman Old Style" pitchFamily="18" charset="0"/>
              </a:rPr>
              <a:t>Νομοθετικό πλαίσιο επιβολής ποινικών κυρώσεων, διαδικασία και αρμόδια όργανα επιβολής τους.</a:t>
            </a:r>
          </a:p>
        </p:txBody>
      </p:sp>
      <p:sp>
        <p:nvSpPr>
          <p:cNvPr id="77826" name="AutoShape 2" descr="http://jointdegrees.unic.ac.cy/pluginfile.php/2043/mod_label/intro/dikigoroi_1_2.jpg"/>
          <p:cNvSpPr>
            <a:spLocks noChangeAspect="1" noChangeArrowheads="1"/>
          </p:cNvSpPr>
          <p:nvPr/>
        </p:nvSpPr>
        <p:spPr bwMode="auto">
          <a:xfrm>
            <a:off x="155575" y="-1096963"/>
            <a:ext cx="34290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ποινικεσ κυρωσεις φωτο.png"/>
          <p:cNvPicPr>
            <a:picLocks noChangeAspect="1"/>
          </p:cNvPicPr>
          <p:nvPr/>
        </p:nvPicPr>
        <p:blipFill>
          <a:blip r:embed="rId3" cstate="print"/>
          <a:stretch>
            <a:fillRect/>
          </a:stretch>
        </p:blipFill>
        <p:spPr>
          <a:xfrm>
            <a:off x="1" y="1901951"/>
            <a:ext cx="2586835" cy="1985165"/>
          </a:xfrm>
          <a:prstGeom prst="rect">
            <a:avLst/>
          </a:prstGeom>
          <a:ln>
            <a:noFill/>
          </a:ln>
          <a:effectLst>
            <a:softEdge rad="317500"/>
          </a:effectLst>
        </p:spPr>
      </p:pic>
      <p:sp>
        <p:nvSpPr>
          <p:cNvPr id="9" name="8 - TextBox"/>
          <p:cNvSpPr txBox="1"/>
          <p:nvPr/>
        </p:nvSpPr>
        <p:spPr>
          <a:xfrm>
            <a:off x="2892246" y="1749246"/>
            <a:ext cx="5955495" cy="4801314"/>
          </a:xfrm>
          <a:prstGeom prst="rect">
            <a:avLst/>
          </a:prstGeom>
          <a:noFill/>
        </p:spPr>
        <p:txBody>
          <a:bodyPr wrap="square" rtlCol="0">
            <a:spAutoFit/>
          </a:bodyPr>
          <a:lstStyle/>
          <a:p>
            <a:pPr algn="just">
              <a:lnSpc>
                <a:spcPct val="150000"/>
              </a:lnSpc>
              <a:buFont typeface="Wingdings" pitchFamily="2" charset="2"/>
              <a:buChar char="ü"/>
            </a:pPr>
            <a:r>
              <a:rPr lang="el-GR" sz="1400" spc="-150" dirty="0" smtClean="0">
                <a:solidFill>
                  <a:schemeClr val="bg1"/>
                </a:solidFill>
                <a:latin typeface="Bookman Old Style" pitchFamily="18" charset="0"/>
              </a:rPr>
              <a:t>  </a:t>
            </a:r>
            <a:r>
              <a:rPr lang="el-GR" sz="1400" dirty="0" smtClean="0">
                <a:solidFill>
                  <a:schemeClr val="bg1"/>
                </a:solidFill>
                <a:latin typeface="Bookman Old Style" pitchFamily="18" charset="0"/>
              </a:rPr>
              <a:t>Ποινικώς κολάσιμες συμπεριφορές και παραβάσεις του δικαίου του περιβάλλοντος: το ποιές είναι αυτές και το πώς τιμωρούνται αποσαφηνίζεται στο ν. 4042/2012, που τροποποίησε το άρθρο 28 του ν. 1650/1986.</a:t>
            </a:r>
          </a:p>
          <a:p>
            <a:pPr>
              <a:lnSpc>
                <a:spcPct val="150000"/>
              </a:lnSpc>
            </a:pPr>
            <a:endParaRPr lang="el-GR" dirty="0" smtClean="0">
              <a:solidFill>
                <a:schemeClr val="bg1"/>
              </a:solidFill>
            </a:endParaRPr>
          </a:p>
          <a:p>
            <a:pPr algn="just">
              <a:lnSpc>
                <a:spcPct val="150000"/>
              </a:lnSpc>
              <a:buFont typeface="Wingdings" pitchFamily="2" charset="2"/>
              <a:buChar char="ü"/>
            </a:pPr>
            <a:r>
              <a:rPr lang="el-GR" sz="1400" dirty="0" smtClean="0">
                <a:solidFill>
                  <a:schemeClr val="bg1"/>
                </a:solidFill>
                <a:latin typeface="Bookman Old Style" pitchFamily="18" charset="0"/>
              </a:rPr>
              <a:t> Ενσωμάτωση της υπ’ αρ. 2008/99 ΕΚ κοινοτικής οδηγίας στο ελληνικό δίκαιο με το ν. 4042/2012.</a:t>
            </a:r>
          </a:p>
          <a:p>
            <a:pPr algn="just">
              <a:lnSpc>
                <a:spcPct val="150000"/>
              </a:lnSpc>
            </a:pPr>
            <a:endParaRPr lang="el-GR" sz="1400" dirty="0" smtClean="0">
              <a:solidFill>
                <a:schemeClr val="bg1"/>
              </a:solidFill>
              <a:latin typeface="Bookman Old Style" pitchFamily="18" charset="0"/>
            </a:endParaRPr>
          </a:p>
          <a:p>
            <a:pPr algn="just">
              <a:lnSpc>
                <a:spcPct val="150000"/>
              </a:lnSpc>
              <a:buFont typeface="Wingdings" pitchFamily="2" charset="2"/>
              <a:buChar char="ü"/>
            </a:pPr>
            <a:r>
              <a:rPr lang="el-GR" sz="1400" dirty="0" smtClean="0">
                <a:solidFill>
                  <a:schemeClr val="bg1"/>
                </a:solidFill>
                <a:latin typeface="Bookman Old Style" pitchFamily="18" charset="0"/>
              </a:rPr>
              <a:t> Κίνηση ποινικής δίωξης από τον Εισαγγελέα, αν πρόκειται για ποινικώς κολάσιμη συμπεριφορά και υπάρχουν ενδείξεις τέλεσης αξιόποινης/ποινικώς κολάσιμης περιβαλλοντικής παράβασης.</a:t>
            </a:r>
          </a:p>
          <a:p>
            <a:pPr algn="just">
              <a:lnSpc>
                <a:spcPct val="150000"/>
              </a:lnSpc>
            </a:pPr>
            <a:endParaRPr lang="el-GR" sz="1400" dirty="0" smtClean="0">
              <a:solidFill>
                <a:schemeClr val="bg1"/>
              </a:solidFill>
              <a:latin typeface="Bookman Old Style" pitchFamily="18" charset="0"/>
            </a:endParaRPr>
          </a:p>
          <a:p>
            <a:pPr algn="just">
              <a:lnSpc>
                <a:spcPct val="150000"/>
              </a:lnSpc>
              <a:buFont typeface="Wingdings" pitchFamily="2" charset="2"/>
              <a:buChar char="ü"/>
            </a:pPr>
            <a:r>
              <a:rPr lang="el-GR" sz="1400" dirty="0" smtClean="0">
                <a:solidFill>
                  <a:schemeClr val="bg1"/>
                </a:solidFill>
                <a:latin typeface="Bookman Old Style" pitchFamily="18" charset="0"/>
              </a:rPr>
              <a:t> Αρμόδια να επιβάλλουν τις ποινικές κυρώσεις: τα καθ’ </a:t>
            </a:r>
            <a:r>
              <a:rPr lang="el-GR" sz="1400" dirty="0" err="1" smtClean="0">
                <a:solidFill>
                  <a:schemeClr val="bg1"/>
                </a:solidFill>
                <a:latin typeface="Bookman Old Style" pitchFamily="18" charset="0"/>
              </a:rPr>
              <a:t>ύλην</a:t>
            </a:r>
            <a:r>
              <a:rPr lang="el-GR" sz="1400" dirty="0" smtClean="0">
                <a:solidFill>
                  <a:schemeClr val="bg1"/>
                </a:solidFill>
                <a:latin typeface="Bookman Old Style" pitchFamily="18" charset="0"/>
              </a:rPr>
              <a:t> και κατά τόπους αρμόδια Ποινικά δικαστήρια της χώρας</a:t>
            </a:r>
            <a:r>
              <a:rPr lang="el-GR" dirty="0" smtClean="0">
                <a:solidFill>
                  <a:schemeClr val="bg1"/>
                </a:solidFill>
              </a:rPr>
              <a:t>.</a:t>
            </a:r>
            <a:endParaRPr lang="el-GR" dirty="0">
              <a:solidFill>
                <a:schemeClr val="bg1"/>
              </a:solidFill>
            </a:endParaRPr>
          </a:p>
        </p:txBody>
      </p:sp>
    </p:spTree>
    <p:extLst>
      <p:ext uri="{BB962C8B-B14F-4D97-AF65-F5344CB8AC3E}">
        <p14:creationId xmlns:p14="http://schemas.microsoft.com/office/powerpoint/2010/main" val="1101633878"/>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8968" y="374902"/>
            <a:ext cx="8085129" cy="763525"/>
          </a:xfrm>
        </p:spPr>
        <p:txBody>
          <a:bodyPr>
            <a:normAutofit fontScale="90000"/>
          </a:bodyPr>
          <a:lstStyle/>
          <a:p>
            <a:pPr algn="ctr">
              <a:lnSpc>
                <a:spcPct val="150000"/>
              </a:lnSpc>
            </a:pPr>
            <a:r>
              <a:rPr lang="el-GR" b="1" u="sng" dirty="0" smtClean="0">
                <a:solidFill>
                  <a:schemeClr val="bg1">
                    <a:lumMod val="95000"/>
                  </a:schemeClr>
                </a:solidFill>
                <a:latin typeface="Bookman Old Style" pitchFamily="18" charset="0"/>
              </a:rPr>
              <a:t>ΒΑΣΙΚΟΣ ΕΛΕΓΚΤΙΚΟΣ ΜΗΧΑΝΙΣΜΟΣ ΤΗΣ ΔΙΟΙΚΗΣΗΣ:</a:t>
            </a:r>
            <a:endParaRPr lang="el-GR" b="1" u="sng" dirty="0">
              <a:solidFill>
                <a:schemeClr val="bg1">
                  <a:lumMod val="95000"/>
                </a:schemeClr>
              </a:solidFill>
              <a:latin typeface="Bookman Old Style" pitchFamily="18" charset="0"/>
            </a:endParaRPr>
          </a:p>
        </p:txBody>
      </p:sp>
      <p:sp>
        <p:nvSpPr>
          <p:cNvPr id="3" name="2 - Θέση περιεχομένου"/>
          <p:cNvSpPr>
            <a:spLocks noGrp="1"/>
          </p:cNvSpPr>
          <p:nvPr>
            <p:ph idx="1"/>
          </p:nvPr>
        </p:nvSpPr>
        <p:spPr>
          <a:xfrm>
            <a:off x="296261" y="1901950"/>
            <a:ext cx="8237835" cy="4581150"/>
          </a:xfrm>
          <a:ln>
            <a:solidFill>
              <a:srgbClr val="CC9900"/>
            </a:solidFill>
          </a:ln>
        </p:spPr>
        <p:txBody>
          <a:bodyPr>
            <a:normAutofit/>
          </a:bodyPr>
          <a:lstStyle/>
          <a:p>
            <a:pPr algn="ctr">
              <a:lnSpc>
                <a:spcPct val="150000"/>
              </a:lnSpc>
              <a:buNone/>
            </a:pPr>
            <a:r>
              <a:rPr lang="el-GR" sz="2400" b="1" dirty="0" smtClean="0">
                <a:solidFill>
                  <a:schemeClr val="bg1"/>
                </a:solidFill>
                <a:latin typeface="Bookman Old Style" pitchFamily="18" charset="0"/>
              </a:rPr>
              <a:t>Ειδική Υπηρεσία Επιθεωρητών Περιβάλλοντος (Ε.Υ.Ε.Π.) (άρθρο 9 ν. 2947/2001).</a:t>
            </a:r>
          </a:p>
          <a:p>
            <a:pPr algn="just">
              <a:lnSpc>
                <a:spcPct val="150000"/>
              </a:lnSpc>
              <a:buNone/>
            </a:pPr>
            <a:endParaRPr lang="el-GR" sz="1800" dirty="0" smtClean="0">
              <a:solidFill>
                <a:schemeClr val="bg1"/>
              </a:solidFill>
              <a:latin typeface="Bookman Old Style" pitchFamily="18" charset="0"/>
            </a:endParaRPr>
          </a:p>
          <a:p>
            <a:pPr marL="0" indent="0" algn="just">
              <a:lnSpc>
                <a:spcPct val="150000"/>
              </a:lnSpc>
              <a:buNone/>
            </a:pPr>
            <a:r>
              <a:rPr lang="el-GR" sz="1800" dirty="0" smtClean="0">
                <a:solidFill>
                  <a:schemeClr val="bg1"/>
                </a:solidFill>
                <a:latin typeface="Bookman Old Style" pitchFamily="18" charset="0"/>
              </a:rPr>
              <a:t>Με </a:t>
            </a:r>
            <a:r>
              <a:rPr lang="el-GR" sz="1800" dirty="0" err="1" smtClean="0">
                <a:solidFill>
                  <a:schemeClr val="bg1"/>
                </a:solidFill>
                <a:latin typeface="Bookman Old Style" pitchFamily="18" charset="0"/>
              </a:rPr>
              <a:t>π.δ</a:t>
            </a:r>
            <a:r>
              <a:rPr lang="el-GR" sz="1800" dirty="0" smtClean="0">
                <a:solidFill>
                  <a:schemeClr val="bg1"/>
                </a:solidFill>
                <a:latin typeface="Bookman Old Style" pitchFamily="18" charset="0"/>
              </a:rPr>
              <a:t>. 100/2014 έχει μετονομασθεί σε: «Σώμα Επιθεώρησης Περιβάλλοντος, Δόμησης, Ενέργειας και Μεταλλείων (Σ.Ε.Π.Δ.Ε.Μ.), επήλθε δε με αυτό το π.δ. συγκέντρωση όλων των Υπηρεσιών Επιθεώρησης του Υπουργείου Περιβάλλοντος στο ανωτέρω ενιαίο Σώμα.</a:t>
            </a:r>
          </a:p>
          <a:p>
            <a:pPr>
              <a:lnSpc>
                <a:spcPct val="150000"/>
              </a:lnSpc>
              <a:buNone/>
            </a:pPr>
            <a:endParaRPr lang="el-GR" sz="1400" dirty="0" smtClean="0">
              <a:solidFill>
                <a:schemeClr val="bg1"/>
              </a:solidFill>
              <a:latin typeface="Bookman Old Style" pitchFamily="18" charset="0"/>
            </a:endParaRPr>
          </a:p>
          <a:p>
            <a:pPr>
              <a:lnSpc>
                <a:spcPct val="150000"/>
              </a:lnSpc>
              <a:buBlip>
                <a:blip r:embed="rId3"/>
              </a:buBlip>
            </a:pPr>
            <a:endParaRPr lang="el-GR" sz="1400" dirty="0" smtClean="0">
              <a:solidFill>
                <a:schemeClr val="bg1"/>
              </a:solidFill>
              <a:latin typeface="Bookman Old Style" pitchFamily="18" charset="0"/>
            </a:endParaRPr>
          </a:p>
          <a:p>
            <a:pPr>
              <a:lnSpc>
                <a:spcPct val="150000"/>
              </a:lnSpc>
              <a:buBlip>
                <a:blip r:embed="rId3"/>
              </a:buBlip>
            </a:pPr>
            <a:endParaRPr lang="el-GR" sz="1400" dirty="0" smtClean="0">
              <a:solidFill>
                <a:schemeClr val="bg1"/>
              </a:solidFill>
              <a:latin typeface="Bookman Old Style" pitchFamily="18" charset="0"/>
            </a:endParaRPr>
          </a:p>
          <a:p>
            <a:pPr>
              <a:lnSpc>
                <a:spcPct val="150000"/>
              </a:lnSpc>
              <a:buBlip>
                <a:blip r:embed="rId3"/>
              </a:buBlip>
            </a:pPr>
            <a:endParaRPr lang="el-GR" sz="1400" dirty="0" smtClean="0">
              <a:solidFill>
                <a:schemeClr val="bg1"/>
              </a:solidFill>
              <a:latin typeface="Bookman Old Style" pitchFamily="18" charset="0"/>
            </a:endParaRPr>
          </a:p>
          <a:p>
            <a:pPr>
              <a:lnSpc>
                <a:spcPct val="150000"/>
              </a:lnSpc>
              <a:buBlip>
                <a:blip r:embed="rId3"/>
              </a:buBlip>
            </a:pPr>
            <a:endParaRPr lang="el-GR" sz="1400" dirty="0" smtClean="0">
              <a:solidFill>
                <a:schemeClr val="bg1"/>
              </a:solidFill>
              <a:latin typeface="Bookman Old Style" pitchFamily="18" charset="0"/>
            </a:endParaRPr>
          </a:p>
          <a:p>
            <a:pPr>
              <a:lnSpc>
                <a:spcPct val="150000"/>
              </a:lnSpc>
              <a:buBlip>
                <a:blip r:embed="rId3"/>
              </a:buBlip>
            </a:pPr>
            <a:endParaRPr lang="el-GR" sz="1400" dirty="0" smtClean="0">
              <a:solidFill>
                <a:schemeClr val="bg1"/>
              </a:solidFill>
              <a:latin typeface="Bookman Old Style"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8968" y="680311"/>
            <a:ext cx="8085129" cy="1527050"/>
          </a:xfrm>
        </p:spPr>
        <p:txBody>
          <a:bodyPr>
            <a:noAutofit/>
          </a:bodyPr>
          <a:lstStyle/>
          <a:p>
            <a:pPr algn="ctr">
              <a:lnSpc>
                <a:spcPct val="150000"/>
              </a:lnSpc>
            </a:pPr>
            <a:r>
              <a:rPr lang="el-GR" sz="2400" b="1" u="sng" spc="-150" dirty="0" smtClean="0">
                <a:solidFill>
                  <a:schemeClr val="accent5">
                    <a:lumMod val="40000"/>
                    <a:lumOff val="60000"/>
                  </a:schemeClr>
                </a:solidFill>
                <a:latin typeface="Bookman Old Style" pitchFamily="18" charset="0"/>
              </a:rPr>
              <a:t>Η Ε.Υ.Ε.Π. (ΝΥΝ Σ.Ε.Π.Δ.Ε.Μ.) ΩΣ ΕΘΝΙΚΗ ΑΡΧΗ ΠΕΡΙΒΑΛΛΟΝΤΙΚΩΝ ΕΠΙΘΕΩΡΗΣΕΩΝ: ΚΑΘΗΚΟΝΤΑ-ΑΡΜΟΔΙΟΤΗΤΕΣ</a:t>
            </a:r>
            <a:endParaRPr lang="el-GR" sz="2400" b="1" u="sng" spc="-150" dirty="0">
              <a:solidFill>
                <a:schemeClr val="accent5">
                  <a:lumMod val="40000"/>
                  <a:lumOff val="60000"/>
                </a:schemeClr>
              </a:solidFill>
              <a:latin typeface="Bookman Old Style" pitchFamily="18" charset="0"/>
            </a:endParaRPr>
          </a:p>
        </p:txBody>
      </p:sp>
      <p:sp>
        <p:nvSpPr>
          <p:cNvPr id="3" name="2 - Θέση περιεχομένου"/>
          <p:cNvSpPr>
            <a:spLocks noGrp="1"/>
          </p:cNvSpPr>
          <p:nvPr>
            <p:ph idx="1"/>
          </p:nvPr>
        </p:nvSpPr>
        <p:spPr>
          <a:xfrm>
            <a:off x="448965" y="2970885"/>
            <a:ext cx="8085131" cy="3887116"/>
          </a:xfrm>
        </p:spPr>
        <p:txBody>
          <a:bodyPr>
            <a:noAutofit/>
          </a:bodyPr>
          <a:lstStyle/>
          <a:p>
            <a:pPr algn="just">
              <a:lnSpc>
                <a:spcPct val="150000"/>
              </a:lnSpc>
            </a:pPr>
            <a:r>
              <a:rPr lang="el-GR" sz="1400" dirty="0" smtClean="0">
                <a:solidFill>
                  <a:schemeClr val="bg1"/>
                </a:solidFill>
                <a:latin typeface="Bookman Old Style" pitchFamily="18" charset="0"/>
              </a:rPr>
              <a:t>Διενεργεί περιβαλλοντικούς ελέγχους και επιθεωρήσεις σε ολόκληρη την Ελληνική επικράτεια,</a:t>
            </a:r>
            <a:r>
              <a:rPr lang="el-GR" sz="1400" dirty="0" smtClean="0">
                <a:solidFill>
                  <a:schemeClr val="bg2"/>
                </a:solidFill>
                <a:latin typeface="Bookman Old Style" pitchFamily="18" charset="0"/>
              </a:rPr>
              <a:t> ανεξαρτήτως τυχόν συντρέχουσας δικαιοδοσίας άλλης δημόσιας αρχής.</a:t>
            </a:r>
          </a:p>
          <a:p>
            <a:pPr algn="just">
              <a:lnSpc>
                <a:spcPct val="150000"/>
              </a:lnSpc>
            </a:pPr>
            <a:endParaRPr lang="el-GR" sz="1400" dirty="0" smtClean="0">
              <a:solidFill>
                <a:schemeClr val="bg2"/>
              </a:solidFill>
              <a:latin typeface="Bookman Old Style" pitchFamily="18" charset="0"/>
            </a:endParaRPr>
          </a:p>
          <a:p>
            <a:pPr algn="just">
              <a:lnSpc>
                <a:spcPct val="150000"/>
              </a:lnSpc>
            </a:pPr>
            <a:r>
              <a:rPr lang="el-GR" sz="1400" dirty="0" smtClean="0">
                <a:solidFill>
                  <a:schemeClr val="bg2"/>
                </a:solidFill>
                <a:latin typeface="Bookman Old Style" pitchFamily="18" charset="0"/>
              </a:rPr>
              <a:t>Οι έλεγχοι από τους Περιβαλλοντικούς Ελεγκτές διεξάγονται σε φορείς έργων και δραστηριοτήτων του δημόσιου ή του ιδιωτικού τομέα, για την διαπίστωση της τήρησης από αυτούς της κείμενης περιβαλλοντικής νομοθεσίας. </a:t>
            </a:r>
            <a:r>
              <a:rPr lang="el-GR" sz="1400" dirty="0" smtClean="0">
                <a:solidFill>
                  <a:schemeClr val="bg1"/>
                </a:solidFill>
                <a:latin typeface="Bookman Old Style" pitchFamily="18" charset="0"/>
              </a:rPr>
              <a:t>Σε περίπτωση διαπίστωσης περιβαλλοντικής παραβάσεως εισηγείται και επιβάλλει τις προβλεπόμενες εκ του νόμου διοικητικές κυρώσεις, αφού πρώτα ακολουθήσει την προβλεπόμενη στο νόμο ειδική διαδικασία.</a:t>
            </a:r>
          </a:p>
          <a:p>
            <a:pPr algn="just">
              <a:lnSpc>
                <a:spcPct val="150000"/>
              </a:lnSpc>
            </a:pPr>
            <a:endParaRPr lang="el-GR" sz="1400" dirty="0" smtClean="0">
              <a:solidFill>
                <a:schemeClr val="bg2"/>
              </a:solidFill>
              <a:latin typeface="Bookman Old Style"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48965" y="1291130"/>
            <a:ext cx="8085131" cy="5039265"/>
          </a:xfrm>
        </p:spPr>
        <p:txBody>
          <a:bodyPr>
            <a:noAutofit/>
          </a:bodyPr>
          <a:lstStyle/>
          <a:p>
            <a:pPr algn="just">
              <a:lnSpc>
                <a:spcPct val="150000"/>
              </a:lnSpc>
            </a:pPr>
            <a:r>
              <a:rPr lang="el-GR" sz="1400" dirty="0" smtClean="0">
                <a:solidFill>
                  <a:schemeClr val="bg2"/>
                </a:solidFill>
                <a:latin typeface="Bookman Old Style" pitchFamily="18" charset="0"/>
              </a:rPr>
              <a:t>Εκπροσωπεί την Ελλάδα, σε ευρωπαϊκό και σε διεθνές επίπεδο σε θέματα που άπτονται του ελέγχου τήρησης περιβαλλοντικών όρων σε έργα και δραστηριότητες</a:t>
            </a:r>
          </a:p>
          <a:p>
            <a:pPr algn="just">
              <a:lnSpc>
                <a:spcPct val="150000"/>
              </a:lnSpc>
            </a:pPr>
            <a:endParaRPr lang="el-GR" sz="1400" dirty="0" smtClean="0">
              <a:solidFill>
                <a:schemeClr val="bg2"/>
              </a:solidFill>
              <a:latin typeface="Bookman Old Style" pitchFamily="18" charset="0"/>
            </a:endParaRPr>
          </a:p>
          <a:p>
            <a:pPr algn="just">
              <a:lnSpc>
                <a:spcPct val="150000"/>
              </a:lnSpc>
            </a:pPr>
            <a:r>
              <a:rPr lang="el-GR" sz="1400" dirty="0" smtClean="0">
                <a:solidFill>
                  <a:schemeClr val="bg2"/>
                </a:solidFill>
                <a:latin typeface="Bookman Old Style" pitchFamily="18" charset="0"/>
              </a:rPr>
              <a:t>Ενημερώνει την Ευρωπαϊκή Επιτροπή σχετικά με την συντελούμενη πρόοδο εφαρμογής  της περιβαλλοντικής νομοθεσίας.</a:t>
            </a:r>
          </a:p>
          <a:p>
            <a:pPr algn="just">
              <a:lnSpc>
                <a:spcPct val="150000"/>
              </a:lnSpc>
            </a:pPr>
            <a:endParaRPr lang="el-GR" sz="1400" dirty="0" smtClean="0">
              <a:solidFill>
                <a:schemeClr val="bg2"/>
              </a:solidFill>
              <a:latin typeface="Bookman Old Style" pitchFamily="18" charset="0"/>
            </a:endParaRPr>
          </a:p>
          <a:p>
            <a:pPr lvl="0" algn="just">
              <a:lnSpc>
                <a:spcPct val="150000"/>
              </a:lnSpc>
            </a:pPr>
            <a:r>
              <a:rPr lang="el-GR" sz="1400" dirty="0" smtClean="0">
                <a:solidFill>
                  <a:schemeClr val="bg2"/>
                </a:solidFill>
                <a:latin typeface="Bookman Old Style" pitchFamily="18" charset="0"/>
              </a:rPr>
              <a:t>Εκπονεί και αναθέτει μελέτες και έρευνες που σχετίζονται με την καθ’ ύλην αρμοδιότητά της και αναλαμβάνει και υλοποιεί προγράμματα από το Ελληνικό Δημόσιο και την Ευρωπαϊκή Ένωση ή από διεθνείς οργανισμούς στα πλαίσια της αρμοδιότητάς της.</a:t>
            </a:r>
          </a:p>
          <a:p>
            <a:pPr lvl="0" algn="just">
              <a:lnSpc>
                <a:spcPct val="150000"/>
              </a:lnSpc>
              <a:buNone/>
            </a:pPr>
            <a:r>
              <a:rPr lang="el-GR" sz="1400" dirty="0" smtClean="0">
                <a:solidFill>
                  <a:schemeClr val="bg2"/>
                </a:solidFill>
                <a:latin typeface="Bookman Old Style" pitchFamily="18" charset="0"/>
              </a:rPr>
              <a:t> </a:t>
            </a:r>
          </a:p>
          <a:p>
            <a:pPr lvl="0" algn="just">
              <a:lnSpc>
                <a:spcPct val="150000"/>
              </a:lnSpc>
              <a:buNone/>
            </a:pPr>
            <a:endParaRPr lang="el-GR" sz="1400" dirty="0" smtClean="0">
              <a:solidFill>
                <a:schemeClr val="bg2"/>
              </a:solidFill>
              <a:latin typeface="Bookman Old Style" pitchFamily="18" charset="0"/>
            </a:endParaRPr>
          </a:p>
          <a:p>
            <a:pPr lvl="0" algn="just">
              <a:lnSpc>
                <a:spcPct val="150000"/>
              </a:lnSpc>
              <a:buNone/>
            </a:pPr>
            <a:endParaRPr lang="el-GR" sz="1400" dirty="0" smtClean="0">
              <a:solidFill>
                <a:schemeClr val="bg2"/>
              </a:solidFill>
              <a:latin typeface="Bookman Old Style" pitchFamily="18" charset="0"/>
            </a:endParaRPr>
          </a:p>
          <a:p>
            <a:pPr lvl="0" algn="just">
              <a:lnSpc>
                <a:spcPct val="150000"/>
              </a:lnSpc>
            </a:pPr>
            <a:endParaRPr lang="el-GR" sz="1400" dirty="0" smtClean="0">
              <a:solidFill>
                <a:schemeClr val="bg2"/>
              </a:solidFill>
              <a:latin typeface="Bookman Old Style" pitchFamily="18" charset="0"/>
            </a:endParaRPr>
          </a:p>
          <a:p>
            <a:pPr algn="just">
              <a:lnSpc>
                <a:spcPct val="150000"/>
              </a:lnSpc>
              <a:buNone/>
            </a:pPr>
            <a:r>
              <a:rPr lang="el-GR" sz="1400" dirty="0" smtClean="0">
                <a:solidFill>
                  <a:schemeClr val="bg2"/>
                </a:solidFill>
                <a:latin typeface="Bookman Old Style" pitchFamily="18" charset="0"/>
              </a:rPr>
              <a:t> </a:t>
            </a:r>
          </a:p>
          <a:p>
            <a:pPr algn="just">
              <a:lnSpc>
                <a:spcPct val="150000"/>
              </a:lnSpc>
            </a:pPr>
            <a:endParaRPr lang="el-GR" sz="1400" dirty="0" smtClean="0">
              <a:solidFill>
                <a:schemeClr val="bg2"/>
              </a:solidFill>
              <a:latin typeface="Bookman Old Style" pitchFamily="18" charset="0"/>
            </a:endParaRPr>
          </a:p>
          <a:p>
            <a:pPr algn="just">
              <a:lnSpc>
                <a:spcPct val="150000"/>
              </a:lnSpc>
            </a:pPr>
            <a:endParaRPr lang="el-GR" sz="1400" dirty="0">
              <a:solidFill>
                <a:schemeClr val="bg2"/>
              </a:solidFill>
              <a:latin typeface="Bookman Old Style" pitchFamily="18" charset="0"/>
            </a:endParaRPr>
          </a:p>
        </p:txBody>
      </p:sp>
      <p:sp>
        <p:nvSpPr>
          <p:cNvPr id="4" name="3 - Ορθογώνιο"/>
          <p:cNvSpPr/>
          <p:nvPr/>
        </p:nvSpPr>
        <p:spPr>
          <a:xfrm>
            <a:off x="448965" y="374900"/>
            <a:ext cx="8398775" cy="646331"/>
          </a:xfrm>
          <a:prstGeom prst="rect">
            <a:avLst/>
          </a:prstGeom>
        </p:spPr>
        <p:txBody>
          <a:bodyPr wrap="square">
            <a:spAutoFit/>
          </a:bodyPr>
          <a:lstStyle/>
          <a:p>
            <a:pPr algn="ctr"/>
            <a:r>
              <a:rPr lang="el-GR" b="1" u="sng" spc="-150" dirty="0" smtClean="0">
                <a:solidFill>
                  <a:schemeClr val="accent5">
                    <a:lumMod val="40000"/>
                    <a:lumOff val="60000"/>
                  </a:schemeClr>
                </a:solidFill>
                <a:latin typeface="Bookman Old Style" pitchFamily="18" charset="0"/>
              </a:rPr>
              <a:t>Η Ε.Υ.Ε.Π. (ΝΥΝ Σ.Ε.Π.Δ.Ε.Μ.) ΩΣ ΕΘΝΙΚΗ ΑΡΧΗ ΠΕΡΙΒΑΛΛΟΝΤΙΚΩΝ ΕΠΙΘΕΩΡΗΣΕΩΝ: ΚΑΘΗΚΟΝΤΑ-ΑΡΜΟΔΙΟΤΗΤΕΣ</a:t>
            </a:r>
            <a:endParaRPr lang="el-GR" dirty="0"/>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ς 1">
      <a:majorFont>
        <a:latin typeface="Bookman Old Style"/>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13447</TotalTime>
  <Words>2970</Words>
  <Application>Microsoft Office PowerPoint</Application>
  <PresentationFormat>On-screen Show (4:3)</PresentationFormat>
  <Paragraphs>306</Paragraphs>
  <Slides>34</Slides>
  <Notes>20</Notes>
  <HiddenSlides>5</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ΣΥΓΧΡΟΝΗ  ΠΕΡΙΒΑΛΛΟΝΤΙΚΗ  ΠΑΡΑΒΑΤΙΚΟΤΗΤΑ   ΣΤΗΝ  ΕΛΛΑΔΑ:    Διερεύνηση, αντιμετώπιση και επιβολή διοικητικών και ποινικών κυρώσεων. </vt:lpstr>
      <vt:lpstr>Η  ΑΥΞΗΣΗ  ΤΗΣ  ΠΕΡΙΒΑΛΛΟΝΤΙΚΗΣ ΠΑΡΑΒΑΤΙΚΟΤΗΤΑΣ  ΣΤΗΝ ΕΛΛΑΔΑ:</vt:lpstr>
      <vt:lpstr>ΠΡΟΒΛΗΜΑΤΙΣΜΟΙ:</vt:lpstr>
      <vt:lpstr> ΕΛΕΓΚΤΙΚΟΙ ΜΗΧΑΝΙΣΜΟΙ ΓΙΑ ΤΗΝ ΕΦΑΡΜΟΓΗ ΤΟΥ ΠΕΡΙΒΑΛΛΟΝΤΙΚΟΥ ΔΙΚΑΙΟΥ ΚΑΙ ΤΗΝ ΠΑΤΑΞΗ ΤΗΣ ΠΕΡΙΒΑΛΛΟΝΤΙΚΗΣ ΠΑΡΑΒΑΤΙΚΟΤΗΤΑΣ ΣΤΗΝ ΕΛΛΑΔΑ  Η Ελλάδα διαθέτει μηχανισμούς για την εφαρμογή της κείμενης περιβαλλοντικής νομοθεσίας και συγκεκριμένα:</vt:lpstr>
      <vt:lpstr>PowerPoint Presentation</vt:lpstr>
      <vt:lpstr>PowerPoint Presentation</vt:lpstr>
      <vt:lpstr>ΒΑΣΙΚΟΣ ΕΛΕΓΚΤΙΚΟΣ ΜΗΧΑΝΙΣΜΟΣ ΤΗΣ ΔΙΟΙΚΗΣΗΣ:</vt:lpstr>
      <vt:lpstr>Η Ε.Υ.Ε.Π. (ΝΥΝ Σ.Ε.Π.Δ.Ε.Μ.) ΩΣ ΕΘΝΙΚΗ ΑΡΧΗ ΠΕΡΙΒΑΛΛΟΝΤΙΚΩΝ ΕΠΙΘΕΩΡΗΣΕΩΝ: ΚΑΘΗΚΟΝΤΑ-ΑΡΜΟΔΙΟΤΗΤΕΣ</vt:lpstr>
      <vt:lpstr>PowerPoint Presentation</vt:lpstr>
      <vt:lpstr>Πέρα από τους ελέγχους σε έργα και δραστηριότητες, διενεργούν  αυτοψίες σε ειδικώς προστατευόμενες περιοχές (δάση, ρέματα, αιγιαλούς, παραλίες)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ΔΥΣΧΕΡΕΙΕΣ, ΣΥΜΠΕΡΑΣΜΑΤΑ, ΠΡΟΤΑΣΕΙΣ,    </vt:lpstr>
      <vt:lpstr>PowerPoint Presentation</vt:lpstr>
      <vt:lpstr>PowerPoint Presentation</vt:lpstr>
      <vt:lpstr>PowerPoint Presentation</vt:lpstr>
      <vt:lpstr>ΔΥΣΧΕΡΕΙΕΣ-ΠΡΟΒΛΗΜΑΤΑ  ΣΤΗΝ ΠΡΟΣΠΑΘΕΙΑ ΠΑΤΑΞΗΣ ΤΗΣ ΠΕΡΙΒΑΛΛΟΝΤΙΚΗΣ ΠΑΡΑΒΑΤΙΚΟΤΗΤΑΣ </vt:lpstr>
      <vt:lpstr>ΔΥΣΧΕΡΕΙΕΣ-ΠΡΟΒΛΗΜΑΤΑ  ΣΤΗΝ ΠΡΟΣΠΑΘΕΙΑ ΠΑΤΑΞΗΣ ΤΗΣ ΠΕΡΙΒΑΛΛΟΝΤΙΚΗΣ ΠΑΡΑΒΑΤΙΚΟΤΗΤΑΣ </vt:lpstr>
      <vt:lpstr>ΔΥΣΧΕΡΕΙΕΣ-ΠΡΟΒΛΗΜΑΤΑ  ΣΤΗΝ ΠΡΟΣΠΑΘΕΙΑ ΠΑΤΑΞΗΣ ΤΗΣ ΠΕΡΙΒΑΛΛΟΝΤΙΚΗΣ ΠΑΡΑΒΑΤΙΚΟΤΗΤΑΣ </vt:lpstr>
      <vt:lpstr>ΔΥΣΧΕΡΕΙΕΣ-ΠΡΟΒΛΗΜΑΤΑ  ΣΤΗΝ ΠΡΟΣΠΑΘΕΙΑ ΠΑΤΑΞΗΣ ΤΗΣ ΠΕΡΙΒΑΛΛΟΝΤΙΚΗΣ ΠΑΡΑΒΑΤΙΚΟΤΗΤΑΣ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popi</cp:lastModifiedBy>
  <cp:revision>485</cp:revision>
  <dcterms:created xsi:type="dcterms:W3CDTF">2013-08-21T19:17:07Z</dcterms:created>
  <dcterms:modified xsi:type="dcterms:W3CDTF">2017-09-14T07:56:00Z</dcterms:modified>
</cp:coreProperties>
</file>