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660" r:id="rId3"/>
    <p:sldMasterId id="2147483684" r:id="rId4"/>
    <p:sldMasterId id="2147483696" r:id="rId5"/>
    <p:sldMasterId id="2147483708" r:id="rId6"/>
  </p:sldMasterIdLst>
  <p:notesMasterIdLst>
    <p:notesMasterId r:id="rId16"/>
  </p:notesMasterIdLst>
  <p:sldIdLst>
    <p:sldId id="302" r:id="rId7"/>
    <p:sldId id="303" r:id="rId8"/>
    <p:sldId id="305" r:id="rId9"/>
    <p:sldId id="304" r:id="rId10"/>
    <p:sldId id="312" r:id="rId11"/>
    <p:sldId id="300" r:id="rId12"/>
    <p:sldId id="309" r:id="rId13"/>
    <p:sldId id="31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34D"/>
    <a:srgbClr val="CACEC2"/>
    <a:srgbClr val="6FB72B"/>
    <a:srgbClr val="00929F"/>
    <a:srgbClr val="FDBE57"/>
    <a:srgbClr val="008A5E"/>
    <a:srgbClr val="C8B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5" d="100"/>
          <a:sy n="75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6FD4B-9186-41C8-95A9-CB36E36E0881}" type="datetimeFigureOut">
              <a:rPr lang="en-US" smtClean="0"/>
              <a:pPr/>
              <a:t>9/10/17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B7C5-F9B3-4CFC-9560-343308160C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00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6B61DD-9D0B-4C4A-8C5A-BBF0DCE85F5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31532-3EE8-4208-9A75-349D8EA6C6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57E06-3CC0-447A-8CF5-F70AAB77ED53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862D8-2861-4803-B53A-D4B8365438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AB20FC-E10B-48CF-A49B-31348DE72032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1F21E-720C-43B2-9E76-9616D1152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4D4C0-7396-4650-8583-1ABFBB1234C0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CF607-E070-4CE2-B491-514835C2BA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3A50D-2CA9-4A62-9F76-8848442AC46E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8D757-4A0B-435D-818A-9ADB3148D3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3CEA9-37C7-4620-991D-FB7BEC767F09}" type="datetimeFigureOut">
              <a:rPr lang="en-GB" smtClean="0"/>
              <a:pPr/>
              <a:t>9/10/17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8A963-509D-4E9E-B361-CAAD45C044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1.xml"/><Relationship Id="rId24" Type="http://schemas.openxmlformats.org/officeDocument/2006/relationships/theme" Target="../theme/theme4.xml"/><Relationship Id="rId25" Type="http://schemas.openxmlformats.org/officeDocument/2006/relationships/image" Target="../media/image1.png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04.xml"/><Relationship Id="rId24" Type="http://schemas.openxmlformats.org/officeDocument/2006/relationships/theme" Target="../theme/theme5.xml"/><Relationship Id="rId25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Click to edit Master text styles</a:t>
            </a:r>
          </a:p>
        </p:txBody>
      </p:sp>
      <p:pic>
        <p:nvPicPr>
          <p:cNvPr id="6" name="23c68075-b8b6-4120-8a27-1be5866541ea" descr="2C53FDD5-D9B1-44DB-98D0-0EC3A0492D27@gatewa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0152" y="5733256"/>
            <a:ext cx="170375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4" r:id="rId12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kern="1200">
          <a:solidFill>
            <a:srgbClr val="6FB72B"/>
          </a:solidFill>
          <a:latin typeface="Merge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1800"/>
        </a:lnSpc>
        <a:spcBef>
          <a:spcPct val="20000"/>
        </a:spcBef>
        <a:buClr>
          <a:srgbClr val="6FB72B"/>
        </a:buClr>
        <a:buFont typeface="+mj-lt"/>
        <a:buAutoNum type="arabicPeriod"/>
        <a:defRPr sz="1800" kern="1200">
          <a:solidFill>
            <a:schemeClr val="tx1"/>
          </a:solidFill>
          <a:latin typeface="Univers 45 Light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ts val="1800"/>
        </a:lnSpc>
        <a:spcBef>
          <a:spcPct val="20000"/>
        </a:spcBef>
        <a:buClr>
          <a:srgbClr val="6FB72B"/>
        </a:buClr>
        <a:buFont typeface="+mj-lt"/>
        <a:buAutoNum type="arabicPeriod"/>
        <a:defRPr sz="1800" kern="1200">
          <a:solidFill>
            <a:schemeClr val="tx1"/>
          </a:solidFill>
          <a:latin typeface="Univers 45 Light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ts val="1800"/>
        </a:lnSpc>
        <a:spcBef>
          <a:spcPct val="20000"/>
        </a:spcBef>
        <a:buClr>
          <a:srgbClr val="6FB72B"/>
        </a:buClr>
        <a:buFont typeface="+mj-lt"/>
        <a:buAutoNum type="arabicPeriod"/>
        <a:defRPr sz="1800" kern="1200">
          <a:solidFill>
            <a:schemeClr val="tx1"/>
          </a:solidFill>
          <a:latin typeface="Univers 45 Light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lnSpc>
          <a:spcPts val="1800"/>
        </a:lnSpc>
        <a:spcBef>
          <a:spcPct val="20000"/>
        </a:spcBef>
        <a:buClr>
          <a:srgbClr val="6FB72B"/>
        </a:buClr>
        <a:buFont typeface="+mj-lt"/>
        <a:buAutoNum type="arabicPeriod"/>
        <a:defRPr sz="1800" kern="1200">
          <a:solidFill>
            <a:schemeClr val="tx1"/>
          </a:solidFill>
          <a:latin typeface="Univers 45 Light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lnSpc>
          <a:spcPts val="1800"/>
        </a:lnSpc>
        <a:spcBef>
          <a:spcPct val="20000"/>
        </a:spcBef>
        <a:buClr>
          <a:srgbClr val="6FB72B"/>
        </a:buClr>
        <a:buFont typeface="+mj-lt"/>
        <a:buAutoNum type="arabicPeriod"/>
        <a:defRPr sz="1800" kern="1200">
          <a:solidFill>
            <a:schemeClr val="tx1"/>
          </a:solidFill>
          <a:latin typeface="Univers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450610" y="1421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34D"/>
                </a:solidFill>
                <a:effectLst/>
                <a:uLnTx/>
                <a:uFillTx/>
                <a:latin typeface="Univers 65 Bold" pitchFamily="34" charset="0"/>
                <a:ea typeface="+mj-ea"/>
                <a:cs typeface="+mj-cs"/>
              </a:rPr>
              <a:t>Click to edit Master title style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36434D"/>
              </a:solidFill>
              <a:effectLst/>
              <a:uLnTx/>
              <a:uFillTx/>
              <a:latin typeface="Univers 65 Bold" pitchFamily="34" charset="0"/>
              <a:ea typeface="+mj-ea"/>
              <a:cs typeface="+mj-cs"/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450610" y="25612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34D"/>
                </a:solidFill>
                <a:effectLst/>
                <a:uLnTx/>
                <a:uFillTx/>
                <a:latin typeface="Univers 45 Light" pitchFamily="34" charset="0"/>
                <a:ea typeface="+mj-ea"/>
                <a:cs typeface="+mj-cs"/>
              </a:rPr>
              <a:t>Click to edit Master title style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36434D"/>
              </a:solidFill>
              <a:effectLst/>
              <a:uLnTx/>
              <a:uFillTx/>
              <a:latin typeface="Univers 45 Light" pitchFamily="34" charset="0"/>
              <a:ea typeface="+mj-ea"/>
              <a:cs typeface="+mj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467544" y="3006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>
                <a:srgbClr val="6FB72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34D"/>
                </a:solidFill>
                <a:effectLst/>
                <a:uLnTx/>
                <a:uFillTx/>
                <a:latin typeface="Univers 45 Light" pitchFamily="34" charset="0"/>
                <a:ea typeface="+mj-ea"/>
                <a:cs typeface="+mj-cs"/>
              </a:rPr>
              <a:t>Click to edit Master title style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36434D"/>
              </a:solidFill>
              <a:effectLst/>
              <a:uLnTx/>
              <a:uFillTx/>
              <a:latin typeface="Univers 45 Light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</p:sldLayoutIdLst>
  <p:txStyles>
    <p:titleStyle>
      <a:lvl1pPr algn="l" defTabSz="914400" rtl="0" eaLnBrk="1" latinLnBrk="0" hangingPunct="1">
        <a:lnSpc>
          <a:spcPts val="1800"/>
        </a:lnSpc>
        <a:spcBef>
          <a:spcPct val="0"/>
        </a:spcBef>
        <a:buNone/>
        <a:defRPr sz="3600" kern="1200">
          <a:solidFill>
            <a:srgbClr val="6FB72B"/>
          </a:solidFill>
          <a:latin typeface="Merge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FB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64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5589240"/>
            <a:ext cx="2088232" cy="1008112"/>
          </a:xfrm>
          <a:prstGeom prst="rect">
            <a:avLst/>
          </a:prstGeom>
          <a:solidFill>
            <a:srgbClr val="36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23c68075-b8b6-4120-8a27-1be5866541ea" descr="2C53FDD5-D9B1-44DB-98D0-0EC3A0492D27@gatewa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30152" y="5733256"/>
            <a:ext cx="170375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kern="1200">
          <a:solidFill>
            <a:schemeClr val="tx1"/>
          </a:solidFill>
          <a:latin typeface="Merge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FB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0" y="5589240"/>
            <a:ext cx="2232248" cy="1008112"/>
          </a:xfrm>
          <a:prstGeom prst="rect">
            <a:avLst/>
          </a:prstGeom>
          <a:solidFill>
            <a:srgbClr val="6FB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23c68075-b8b6-4120-8a27-1be5866541ea" descr="2C53FDD5-D9B1-44DB-98D0-0EC3A0492D27@gatewa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30152" y="5733256"/>
            <a:ext cx="170375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kern="1200">
          <a:solidFill>
            <a:schemeClr val="bg1"/>
          </a:solidFill>
          <a:latin typeface="Merge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3c68075-b8b6-4120-8a27-1be5866541ea" descr="2C53FDD5-D9B1-44DB-98D0-0EC3A0492D27@gatewa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30152" y="5733256"/>
            <a:ext cx="170375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0d3f4b5-ba80-4ea1-bde0-c2f816634801" descr="B82E8255-19E2-4672-A5F8-160114B1E587@gatewa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285135"/>
            <a:ext cx="84969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l-G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 ρόλος της </a:t>
            </a:r>
            <a:r>
              <a:rPr lang="en-GB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ClientEarth</a:t>
            </a:r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στην Περιβαλλοντική Δικαιοσύνη</a:t>
            </a:r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Ελένη </a:t>
            </a:r>
            <a:r>
              <a:rPr lang="el-G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Διαμαντοπούλου</a:t>
            </a: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l-G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θνικό</a:t>
            </a:r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Συνέδριο 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</a:t>
            </a:r>
            <a:r>
              <a:rPr lang="en-GB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Natura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Themis</a:t>
            </a:r>
          </a:p>
          <a:p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Περιβαλλοντική Ευθύνη, Πρόληψη και Αποκατάσταση</a:t>
            </a: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Ηράκλειο, 10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/0</a:t>
            </a:r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/201</a:t>
            </a:r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0b837a84-4363-4e5c-a91e-18374f7978d0" descr="44744567-1C66-4F80-8C73-D8D0BBC2D95C@gate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7" y="4941168"/>
            <a:ext cx="3248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87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Ποιοι είμαστε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Είμαστε ένας </a:t>
            </a:r>
            <a:r>
              <a:rPr lang="el-GR" dirty="0">
                <a:solidFill>
                  <a:srgbClr val="000000"/>
                </a:solidFill>
              </a:rPr>
              <a:t>π</a:t>
            </a:r>
            <a:r>
              <a:rPr lang="el-GR" dirty="0" smtClean="0">
                <a:solidFill>
                  <a:srgbClr val="000000"/>
                </a:solidFill>
              </a:rPr>
              <a:t>ρωτοπόρος μη κερδοσκοπικός οργανισμός περιβαλλοντικού δικαίου</a:t>
            </a:r>
          </a:p>
          <a:p>
            <a:pPr marL="0" indent="0">
              <a:buNone/>
            </a:pP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Χρησιμοποιούμε το νόμο, την επιστήμη και την 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χάραξη πολιτικών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για την αντιμετώπιση των περιβαλλοντικών προκλήσεων</a:t>
            </a:r>
          </a:p>
          <a:p>
            <a:pPr>
              <a:buFont typeface="Arial"/>
              <a:buChar char="•"/>
            </a:pPr>
            <a:endParaRPr lang="el-GR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Δουλεύουμε πάνω στην κλιματική αλλαγή, καθαρή και οικονομικά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προσβάσιμη ενέργεια, περιβαλλοντική δικαιοσύνη, βιοποικιλότητα, δάση και ανθρώπινη υγεία</a:t>
            </a: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5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6FB72B"/>
                </a:solidFill>
              </a:rPr>
              <a:t>Πού;</a:t>
            </a:r>
          </a:p>
          <a:p>
            <a:pPr marL="0" indent="0">
              <a:buNone/>
            </a:pPr>
            <a:endParaRPr lang="el-GR" dirty="0" smtClean="0"/>
          </a:p>
          <a:p>
            <a:pPr lvl="1">
              <a:buFont typeface="+mj-lt"/>
              <a:buAutoNum type="romanLcPeriod"/>
            </a:pPr>
            <a:r>
              <a:rPr lang="el-GR" dirty="0" smtClean="0"/>
              <a:t>Ευρώπη</a:t>
            </a:r>
          </a:p>
          <a:p>
            <a:pPr lvl="1">
              <a:buFont typeface="+mj-lt"/>
              <a:buAutoNum type="romanLcPeriod"/>
            </a:pPr>
            <a:r>
              <a:rPr lang="el-GR" dirty="0" smtClean="0"/>
              <a:t>Αμερική</a:t>
            </a:r>
          </a:p>
          <a:p>
            <a:pPr lvl="1">
              <a:buFont typeface="+mj-lt"/>
              <a:buAutoNum type="romanLcPeriod"/>
            </a:pPr>
            <a:r>
              <a:rPr lang="el-GR" dirty="0" smtClean="0"/>
              <a:t>Κίνα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>
                <a:solidFill>
                  <a:srgbClr val="6FB72B"/>
                </a:solidFill>
              </a:rPr>
              <a:t>Πώς;</a:t>
            </a:r>
          </a:p>
          <a:p>
            <a:pPr marL="0" indent="0">
              <a:buNone/>
            </a:pPr>
            <a:r>
              <a:rPr lang="el-GR" dirty="0" smtClean="0"/>
              <a:t>Δίκτυο συνεργασιών με άλλους ΜΚΟ</a:t>
            </a:r>
          </a:p>
          <a:p>
            <a:pPr marL="0" indent="0">
              <a:buNone/>
            </a:pPr>
            <a:endParaRPr lang="el-GR" dirty="0" smtClean="0"/>
          </a:p>
          <a:p>
            <a:pPr lvl="1">
              <a:buFont typeface="+mj-lt"/>
              <a:buAutoNum type="romanLcPeriod"/>
            </a:pPr>
            <a:r>
              <a:rPr lang="el-GR" dirty="0" smtClean="0"/>
              <a:t>Δημιουργία νομικών ευκαιριών παρέμβασης (</a:t>
            </a:r>
            <a:r>
              <a:rPr lang="en-GB" dirty="0" smtClean="0"/>
              <a:t>Climate Litigation)</a:t>
            </a:r>
            <a:r>
              <a:rPr lang="en-US" dirty="0" smtClean="0"/>
              <a:t> </a:t>
            </a:r>
            <a:r>
              <a:rPr lang="el-GR" dirty="0" smtClean="0"/>
              <a:t>σε σχέση με την υφιστάμενη περιβαλλοντική νομοθεσία </a:t>
            </a:r>
          </a:p>
          <a:p>
            <a:pPr lvl="1">
              <a:buAutoNum type="romanLcPeriod"/>
            </a:pPr>
            <a:r>
              <a:rPr lang="el-GR" dirty="0" smtClean="0"/>
              <a:t>Συμβολή στην εξέλιξη νέων περιβαλλοντικών νομοθεσιών/ δέσμευση κυβερνήσεων και επιχειρήσεων την υποστήριξη των αλλαγών</a:t>
            </a:r>
          </a:p>
          <a:p>
            <a:pPr lvl="1">
              <a:buFont typeface="+mj-lt"/>
              <a:buAutoNum type="romanLcPeriod"/>
            </a:pPr>
            <a:r>
              <a:rPr lang="el-GR" dirty="0" smtClean="0"/>
              <a:t>Αρωγή και ενθάρρυνση των πολιτών στην άσκηση δικαι</a:t>
            </a:r>
            <a:r>
              <a:rPr lang="el-GR" dirty="0"/>
              <a:t>ω</a:t>
            </a:r>
            <a:r>
              <a:rPr lang="el-GR" dirty="0" smtClean="0"/>
              <a:t>μάτων απορρεόντων από την περιβαλλοντική δημοκρατία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9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Υπόθεση </a:t>
            </a:r>
            <a:r>
              <a:rPr lang="en-US" dirty="0" smtClean="0"/>
              <a:t> </a:t>
            </a:r>
            <a:r>
              <a:rPr lang="el-GR" dirty="0" smtClean="0"/>
              <a:t>«Καθαρός Αέρας» στην Μεγάλη Βρετανία </a:t>
            </a:r>
            <a:r>
              <a:rPr lang="en-GB" dirty="0" smtClean="0"/>
              <a:t>(Clean Air</a:t>
            </a:r>
            <a:r>
              <a:rPr lang="el-GR" dirty="0" smtClean="0"/>
              <a:t>, υπόθεση </a:t>
            </a:r>
            <a:r>
              <a:rPr lang="en-GB" dirty="0" smtClean="0"/>
              <a:t>C-403/14, </a:t>
            </a:r>
            <a:r>
              <a:rPr lang="el-GR" dirty="0" smtClean="0"/>
              <a:t>Ανώτατο Δικαστήριο ΗΒ </a:t>
            </a:r>
            <a:r>
              <a:rPr lang="el-GR" dirty="0"/>
              <a:t>[2015] UKSC </a:t>
            </a:r>
            <a:r>
              <a:rPr lang="el-GR" dirty="0" smtClean="0"/>
              <a:t>28</a:t>
            </a:r>
            <a:r>
              <a:rPr lang="en-GB" dirty="0" smtClean="0"/>
              <a:t>)</a:t>
            </a:r>
          </a:p>
          <a:p>
            <a:r>
              <a:rPr lang="el-GR" dirty="0" smtClean="0"/>
              <a:t>Αποτροπή κατασκευής στην Πολωνία, της μεγαλύτερης νέας λιγνιτικής μονάδας ισχύος 1600 Μ</a:t>
            </a:r>
            <a:r>
              <a:rPr lang="en-GB" dirty="0" smtClean="0"/>
              <a:t>W (</a:t>
            </a:r>
            <a:r>
              <a:rPr lang="en-GB" dirty="0" err="1" smtClean="0"/>
              <a:t>Polnoc</a:t>
            </a:r>
            <a:r>
              <a:rPr lang="en-GB" dirty="0" smtClean="0"/>
              <a:t>)</a:t>
            </a:r>
          </a:p>
          <a:p>
            <a:r>
              <a:rPr lang="el-GR" dirty="0" smtClean="0"/>
              <a:t>Απόφαση του</a:t>
            </a:r>
            <a:r>
              <a:rPr lang="en-GB" dirty="0" smtClean="0"/>
              <a:t> </a:t>
            </a:r>
            <a:r>
              <a:rPr lang="el-GR" dirty="0" smtClean="0"/>
              <a:t>Ανωτάτου Δικαστηρίου της επαρχίας </a:t>
            </a:r>
            <a:r>
              <a:rPr lang="en-GB" dirty="0" smtClean="0"/>
              <a:t>Asturias </a:t>
            </a:r>
            <a:r>
              <a:rPr lang="el-GR" dirty="0" smtClean="0"/>
              <a:t>στην Ισπανία κατά της άδειας του εργοστασίου παραγωγής ηλεκτρικής ενέργειας </a:t>
            </a:r>
            <a:r>
              <a:rPr lang="en-GB" dirty="0" smtClean="0"/>
              <a:t>Soto de </a:t>
            </a:r>
            <a:r>
              <a:rPr lang="en-GB" dirty="0" err="1" smtClean="0"/>
              <a:t>Ribeira</a:t>
            </a:r>
            <a:endParaRPr lang="el-GR" dirty="0" smtClean="0"/>
          </a:p>
          <a:p>
            <a:r>
              <a:rPr lang="el-GR" dirty="0" smtClean="0"/>
              <a:t>Καταγγελία στην Ευρωπαϊκή Επιτροπή κατά της Βουλγαρίας για την χορήγηση κρατικών ενισχύσεων σε μονάδες ορυκτών καυσίμων </a:t>
            </a:r>
          </a:p>
          <a:p>
            <a:r>
              <a:rPr lang="el-GR" dirty="0" smtClean="0"/>
              <a:t>Απόφαση της Επιτροπής Συμμόρφωσης της Συνθήκης του </a:t>
            </a:r>
            <a:r>
              <a:rPr lang="en-GB" dirty="0" smtClean="0"/>
              <a:t>Aarhus </a:t>
            </a:r>
            <a:r>
              <a:rPr lang="el-GR" dirty="0" smtClean="0"/>
              <a:t>σχετικά με την παραβίαση από την ΕΕ των διατάξεων πρόσβασης στη δικαιοσύνη σε σχέση με ΜΚΟ </a:t>
            </a:r>
            <a:r>
              <a:rPr lang="en-US" dirty="0"/>
              <a:t>[</a:t>
            </a:r>
            <a:r>
              <a:rPr lang="en-US" dirty="0" smtClean="0"/>
              <a:t>ACCC</a:t>
            </a:r>
            <a:r>
              <a:rPr lang="en-US" dirty="0"/>
              <a:t>/C/2008/32(EU</a:t>
            </a:r>
            <a:r>
              <a:rPr lang="en-US" dirty="0" smtClean="0"/>
              <a:t>)]</a:t>
            </a:r>
          </a:p>
          <a:p>
            <a:r>
              <a:rPr lang="el-GR" dirty="0" smtClean="0"/>
              <a:t>Ψήφιση από το Ηνωμένο Βασίλειο του νέου Εγχειριδίου Βέλτιστων Πρακτικών για τα εργοστάσια μεγάλης καύσης</a:t>
            </a:r>
          </a:p>
          <a:p>
            <a:r>
              <a:rPr lang="el-GR" dirty="0" smtClean="0"/>
              <a:t>Υποστήριξη του Υπουργείου Περιβαλλοντικής Προστασίας στην Κίνα στην ανάπτυξη ενός νέου περιβαλλοντικού αδειοδοτικού συστήματος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2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068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691" y="2780928"/>
            <a:ext cx="3018124" cy="30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Κλιματική Ευθύνη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l-GR" dirty="0" smtClean="0"/>
              <a:t>Ευρύτερο πλαίσιο από την περιβαλλοντική ευθύνη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l-GR" dirty="0" smtClean="0"/>
              <a:t>Επιλογές (πράξεις) και παραλείψεις κυβερνήσεων και επιχειρήσεων που αυξάνουν τον κίνδυνο κλιματική αλλαγής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l-GR" dirty="0" smtClean="0"/>
              <a:t>Φαινόμενα που συνδέονται με την κλιματική αλλαγή (καιρός, άνοδος της στάθμης των θαλασσών)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l-GR" dirty="0" smtClean="0"/>
              <a:t>Πρόοδος της επιστήμης στην διαπίστωση και θεμελίωση της ανθρώπινης συνεισφοράς στην εκδήλωση των φαινομένων κλιματικής αλλαγής (αιτιώδης σύνδεσμος)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l-GR" dirty="0" smtClean="0"/>
              <a:t>Προβλεψιμότητα των φαινομένων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l-GR" dirty="0" smtClean="0"/>
              <a:t>Ζημίες από τα φαινόμενα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l-GR" dirty="0" smtClean="0"/>
              <a:t>Κυβερνήσεις και επιχειρήσεις υπόλογες για αποκατάσταση των ζημιών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l-GR" dirty="0" smtClean="0"/>
              <a:t>Προληπτικά: κυβερνήσεις και επιχειρήσεις υπόλογες για την υιοθέτηση πολιτικών και πρακτικών αποτρεπτικών της κλιματικής αλλαγής</a:t>
            </a:r>
          </a:p>
        </p:txBody>
      </p:sp>
    </p:spTree>
    <p:extLst>
      <p:ext uri="{BB962C8B-B14F-4D97-AF65-F5344CB8AC3E}">
        <p14:creationId xmlns:p14="http://schemas.microsoft.com/office/powerpoint/2010/main" val="403643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Ευθύνη επιχειρήσεων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01608" cy="48574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Εκτίμηση κινδύνου κλιματικής αλλαγής κατά τη λήψη επενδυτικών αποφάσεων λέγεται </a:t>
            </a:r>
            <a:r>
              <a:rPr lang="el-GR" dirty="0" err="1" smtClean="0"/>
              <a:t>οτι</a:t>
            </a:r>
            <a:r>
              <a:rPr lang="el-GR" dirty="0" smtClean="0"/>
              <a:t> η επόμενη οικονομική κρίση θα προέλθει από την μη ορθή αποτίμηση του οικονομικού κόστους της κλιματικής αλλαγής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 smtClean="0"/>
          </a:p>
          <a:p>
            <a:pPr>
              <a:spcAft>
                <a:spcPts val="600"/>
              </a:spcAft>
            </a:pPr>
            <a:r>
              <a:rPr lang="el-GR" dirty="0"/>
              <a:t>Ευθύνη διευθυντικών στελεχών από την αποτυχία εκτίμησης οικονομικών κινδύνων για την επιχείρηση που συνδέονται με την κλιματική αλλαγή </a:t>
            </a:r>
            <a:r>
              <a:rPr lang="el-GR" dirty="0" smtClean="0"/>
              <a:t>(καθήκον επιμέλειας- </a:t>
            </a:r>
            <a:r>
              <a:rPr lang="en-GB" dirty="0" smtClean="0"/>
              <a:t>duty of care)</a:t>
            </a:r>
            <a:endParaRPr lang="el-GR" dirty="0" smtClean="0"/>
          </a:p>
          <a:p>
            <a:pPr marL="0" indent="0">
              <a:spcAft>
                <a:spcPts val="600"/>
              </a:spcAft>
              <a:buNone/>
            </a:pPr>
            <a:endParaRPr lang="el-GR" dirty="0" smtClean="0"/>
          </a:p>
          <a:p>
            <a:pPr>
              <a:spcAft>
                <a:spcPts val="600"/>
              </a:spcAft>
            </a:pPr>
            <a:endParaRPr lang="el-GR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l-GR" dirty="0" smtClean="0">
                <a:solidFill>
                  <a:srgbClr val="6FB72B"/>
                </a:solidFill>
              </a:rPr>
              <a:t>Παράδειγμα</a:t>
            </a:r>
            <a:r>
              <a:rPr lang="en-GB" dirty="0" smtClean="0">
                <a:solidFill>
                  <a:srgbClr val="6FB72B"/>
                </a:solidFill>
              </a:rPr>
              <a:t> 1</a:t>
            </a:r>
            <a:r>
              <a:rPr lang="el-GR" dirty="0" smtClean="0">
                <a:solidFill>
                  <a:srgbClr val="6FB72B"/>
                </a:solidFill>
              </a:rPr>
              <a:t>: </a:t>
            </a:r>
            <a:r>
              <a:rPr lang="el-GR" dirty="0" smtClean="0"/>
              <a:t>Τα Συνταξιοδοτικά Επενδυτικά Προγράμματα, λήψη επενδυτικών αποφάσεων με γνώμονα τους κινδύνους κλιματικής αλλαγής</a:t>
            </a:r>
          </a:p>
          <a:p>
            <a:pPr marL="0" indent="0">
              <a:spcAft>
                <a:spcPts val="600"/>
              </a:spcAft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6FB72B"/>
                </a:solidFill>
              </a:rPr>
              <a:t>Παράδειγμα</a:t>
            </a:r>
            <a:r>
              <a:rPr lang="en-GB" dirty="0" smtClean="0">
                <a:solidFill>
                  <a:srgbClr val="6FB72B"/>
                </a:solidFill>
              </a:rPr>
              <a:t> 2</a:t>
            </a:r>
            <a:r>
              <a:rPr lang="el-GR" dirty="0" smtClean="0">
                <a:solidFill>
                  <a:srgbClr val="6FB72B"/>
                </a:solidFill>
              </a:rPr>
              <a:t>:</a:t>
            </a:r>
            <a:r>
              <a:rPr lang="en-GB" dirty="0" smtClean="0">
                <a:solidFill>
                  <a:srgbClr val="6FB72B"/>
                </a:solidFill>
              </a:rPr>
              <a:t> </a:t>
            </a:r>
            <a:r>
              <a:rPr lang="el-GR" dirty="0" smtClean="0"/>
              <a:t>Ευθύνη επιχειρήσεων συμπερίληψης στις ετήσιες εκθέσεις τους εκτίμησης των σχετικών με την κλιματική αλλαγή κινδύνων</a:t>
            </a:r>
            <a:endParaRPr lang="el-GR" dirty="0" smtClean="0">
              <a:solidFill>
                <a:srgbClr val="6FB72B"/>
              </a:solidFill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3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Ευθύνη κυβερνήσεων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Υποχρέωση χάραξης πολιτικών και υιοθέτησης νομοθεσιών συμβατών με τους στόχους αποτροπής της κλιματικής αλλαγής πρωτίστως όπως διατυπώνονται στην Συμφωνία των Παρισίων.</a:t>
            </a:r>
          </a:p>
          <a:p>
            <a:r>
              <a:rPr lang="el-GR" dirty="0" smtClean="0"/>
              <a:t>Υποχρέωση αποζημίωσης σε περίπτωση που αποδειχθεί η σύνδεση μιας κυβερνητικής επιλογής με φαινόμενα κλιματικής αλλαγής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>
                <a:solidFill>
                  <a:srgbClr val="6FB72B"/>
                </a:solidFill>
              </a:rPr>
              <a:t>Παράδειγμα: </a:t>
            </a:r>
            <a:r>
              <a:rPr lang="el-GR" dirty="0" smtClean="0"/>
              <a:t>Καθυστέρηση του Ηνωμένου Βασιλείου να καταρτίσει το Εθνικό Σχέδιο για τη μείωση των εκπομπών</a:t>
            </a:r>
          </a:p>
          <a:p>
            <a:pPr marL="0" indent="0">
              <a:buNone/>
            </a:pPr>
            <a:endParaRPr lang="en-GB" dirty="0" smtClean="0">
              <a:solidFill>
                <a:srgbClr val="6FB7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9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07963"/>
            <a:ext cx="84969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Ελένη </a:t>
            </a:r>
            <a:r>
              <a:rPr lang="el-GR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Διαμαντοπούλου</a:t>
            </a:r>
            <a:endParaRPr lang="el-GR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 err="1">
                <a:solidFill>
                  <a:schemeClr val="bg1"/>
                </a:solidFill>
                <a:latin typeface="Arial"/>
                <a:cs typeface="Arial"/>
              </a:rPr>
              <a:t>ClientEarth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, The Hothouse, 274 Richmond Road, London, E8 3QW</a:t>
            </a: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l-G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+44 (0) 303 050 5964</a:t>
            </a: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ediamantopoulou@clientearth.org</a:t>
            </a: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www.clientearth.org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@ClientEarth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541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1_Custom Design</vt:lpstr>
      <vt:lpstr>5_Custom Design</vt:lpstr>
      <vt:lpstr>Custom Design</vt:lpstr>
      <vt:lpstr>2_Custom Design</vt:lpstr>
      <vt:lpstr>3_Custom Design</vt:lpstr>
      <vt:lpstr>4_Custom Design</vt:lpstr>
      <vt:lpstr>PowerPoint Presentation</vt:lpstr>
      <vt:lpstr>Ποιοι είμαστε</vt:lpstr>
      <vt:lpstr>PowerPoint Presentation</vt:lpstr>
      <vt:lpstr>Παραδείγματα</vt:lpstr>
      <vt:lpstr>PowerPoint Presentation</vt:lpstr>
      <vt:lpstr>Κλιματική Ευθύνη</vt:lpstr>
      <vt:lpstr>Ευθύνη επιχειρήσεων</vt:lpstr>
      <vt:lpstr>Ευθύνη κυβερνήσεων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</dc:creator>
  <cp:lastModifiedBy>Eleni Diamantopoulou</cp:lastModifiedBy>
  <cp:revision>270</cp:revision>
  <dcterms:created xsi:type="dcterms:W3CDTF">2012-07-24T16:17:26Z</dcterms:created>
  <dcterms:modified xsi:type="dcterms:W3CDTF">2017-09-10T08:06:15Z</dcterms:modified>
</cp:coreProperties>
</file>