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78" r:id="rId6"/>
    <p:sldId id="266" r:id="rId7"/>
    <p:sldId id="270" r:id="rId8"/>
    <p:sldId id="279" r:id="rId9"/>
    <p:sldId id="274" r:id="rId10"/>
    <p:sldId id="267" r:id="rId11"/>
    <p:sldId id="268" r:id="rId12"/>
    <p:sldId id="269" r:id="rId13"/>
    <p:sldId id="275" r:id="rId14"/>
    <p:sldId id="273" r:id="rId15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8" autoAdjust="0"/>
    <p:restoredTop sz="94620" autoAdjust="0"/>
  </p:normalViewPr>
  <p:slideViewPr>
    <p:cSldViewPr snapToGrid="0" snapToObjects="1">
      <p:cViewPr varScale="1">
        <p:scale>
          <a:sx n="90" d="100"/>
          <a:sy n="90" d="100"/>
        </p:scale>
        <p:origin x="-104" y="-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,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rußfor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,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de-DE" smtClean="0"/>
              <a:t>Mastertitelformat bearbeiten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0A747E-1E6B-A244-9545-7ABCFE5DB49A}" type="datetimeFigureOut">
              <a:rPr lang="de-DE" smtClean="0"/>
              <a:t>08/09/17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CAD086F-F506-2A47-9A07-E2D449A2923B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333" y="1665111"/>
            <a:ext cx="8082622" cy="3498236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0331" y="3273777"/>
            <a:ext cx="8316624" cy="1386129"/>
          </a:xfrm>
        </p:spPr>
        <p:txBody>
          <a:bodyPr>
            <a:normAutofit lnSpcReduction="10000"/>
          </a:bodyPr>
          <a:lstStyle/>
          <a:p>
            <a:r>
              <a:rPr lang="el-GR" sz="2000" dirty="0" err="1"/>
              <a:t>Ο</a:t>
            </a:r>
            <a:r>
              <a:rPr lang="el-GR" sz="2000" dirty="0"/>
              <a:t> </a:t>
            </a:r>
            <a:r>
              <a:rPr lang="el-GR" sz="2000" dirty="0" err="1"/>
              <a:t>ρόλος</a:t>
            </a:r>
            <a:r>
              <a:rPr lang="el-GR" sz="2000" dirty="0"/>
              <a:t> </a:t>
            </a:r>
            <a:r>
              <a:rPr lang="el-GR" sz="2000" dirty="0" err="1"/>
              <a:t>της</a:t>
            </a:r>
            <a:r>
              <a:rPr lang="el-GR" sz="2000" dirty="0"/>
              <a:t> </a:t>
            </a:r>
            <a:r>
              <a:rPr lang="el-GR" sz="2000" dirty="0" err="1"/>
              <a:t>Εταιρικής</a:t>
            </a:r>
            <a:r>
              <a:rPr lang="el-GR" sz="2000" dirty="0"/>
              <a:t> </a:t>
            </a:r>
            <a:r>
              <a:rPr lang="el-GR" sz="2000" dirty="0" err="1"/>
              <a:t>Κοινωνικής</a:t>
            </a:r>
            <a:r>
              <a:rPr lang="el-GR" sz="2000" dirty="0"/>
              <a:t> </a:t>
            </a:r>
            <a:r>
              <a:rPr lang="el-GR" sz="2000" dirty="0" err="1" smtClean="0"/>
              <a:t>Ευθύνης</a:t>
            </a:r>
            <a:r>
              <a:rPr lang="el-GR" sz="2000" dirty="0" smtClean="0"/>
              <a:t> </a:t>
            </a:r>
            <a:r>
              <a:rPr lang="el-GR" sz="2000" dirty="0" err="1"/>
              <a:t>στην</a:t>
            </a:r>
            <a:r>
              <a:rPr lang="el-GR" sz="2000" dirty="0"/>
              <a:t> </a:t>
            </a:r>
            <a:r>
              <a:rPr lang="el-GR" sz="2000" dirty="0" err="1"/>
              <a:t>προστασία</a:t>
            </a:r>
            <a:r>
              <a:rPr lang="el-GR" sz="2000" dirty="0"/>
              <a:t> του </a:t>
            </a:r>
            <a:r>
              <a:rPr lang="el-GR" sz="2000" dirty="0" err="1"/>
              <a:t>Περιβάλλοντος</a:t>
            </a:r>
            <a:r>
              <a:rPr lang="el-GR" sz="2000" dirty="0"/>
              <a:t> </a:t>
            </a:r>
            <a:r>
              <a:rPr lang="el-GR" sz="2000" dirty="0" err="1"/>
              <a:t>και</a:t>
            </a:r>
            <a:r>
              <a:rPr lang="el-GR" sz="2000" dirty="0"/>
              <a:t> </a:t>
            </a:r>
            <a:r>
              <a:rPr lang="el-GR" sz="2000" dirty="0" err="1"/>
              <a:t>στην</a:t>
            </a:r>
            <a:r>
              <a:rPr lang="el-GR" sz="2000" dirty="0"/>
              <a:t> </a:t>
            </a:r>
            <a:r>
              <a:rPr lang="el-GR" sz="2000" dirty="0" err="1"/>
              <a:t>εφαρμογή</a:t>
            </a:r>
            <a:r>
              <a:rPr lang="el-GR" sz="2000" dirty="0"/>
              <a:t>  </a:t>
            </a:r>
            <a:r>
              <a:rPr lang="el-GR" sz="2000" dirty="0" err="1"/>
              <a:t>της</a:t>
            </a:r>
            <a:r>
              <a:rPr lang="el-GR" sz="2000" dirty="0"/>
              <a:t> </a:t>
            </a:r>
            <a:r>
              <a:rPr lang="el-GR" sz="2000" dirty="0" smtClean="0"/>
              <a:t>αρχής</a:t>
            </a:r>
            <a:r>
              <a:rPr lang="de-DE" sz="2000" dirty="0" smtClean="0"/>
              <a:t> </a:t>
            </a:r>
            <a:r>
              <a:rPr lang="el-GR" sz="2000" dirty="0" smtClean="0"/>
              <a:t>«</a:t>
            </a:r>
            <a:r>
              <a:rPr lang="de-DE" sz="2000" dirty="0"/>
              <a:t>o </a:t>
            </a:r>
            <a:r>
              <a:rPr lang="el-GR" sz="2000" dirty="0" err="1"/>
              <a:t>ρυπαίνων</a:t>
            </a:r>
            <a:r>
              <a:rPr lang="el-GR" sz="2000" dirty="0"/>
              <a:t> </a:t>
            </a:r>
            <a:r>
              <a:rPr lang="el-GR" sz="2000" dirty="0" err="1" smtClean="0"/>
              <a:t>πληρώνει</a:t>
            </a:r>
            <a:r>
              <a:rPr lang="el-GR" sz="2000" dirty="0" smtClean="0"/>
              <a:t>»</a:t>
            </a:r>
            <a:endParaRPr lang="de-DE" sz="2000" dirty="0" smtClean="0"/>
          </a:p>
          <a:p>
            <a:r>
              <a:rPr lang="el-GR" sz="2000" dirty="0" err="1" smtClean="0"/>
              <a:t>σ</a:t>
            </a:r>
            <a:r>
              <a:rPr lang="el-GR" sz="2000" dirty="0" err="1" smtClean="0"/>
              <a:t>το</a:t>
            </a:r>
            <a:r>
              <a:rPr lang="el-GR" sz="2000" dirty="0" smtClean="0"/>
              <a:t> </a:t>
            </a:r>
            <a:r>
              <a:rPr lang="el-GR" sz="2000" dirty="0" err="1" smtClean="0"/>
              <a:t>ευρωπαϊκό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πλαίσιο</a:t>
            </a:r>
            <a:endParaRPr lang="el-GR" sz="2000" dirty="0" smtClean="0"/>
          </a:p>
          <a:p>
            <a:r>
              <a:rPr lang="en-US" sz="2000" dirty="0" smtClean="0"/>
              <a:t> </a:t>
            </a:r>
            <a:endParaRPr lang="el-GR" sz="2000" dirty="0" smtClean="0"/>
          </a:p>
          <a:p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6395886" y="5820513"/>
            <a:ext cx="2481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err="1" smtClean="0"/>
              <a:t>Παντελίτσα</a:t>
            </a:r>
            <a:r>
              <a:rPr lang="el-GR" dirty="0" smtClean="0"/>
              <a:t> </a:t>
            </a:r>
            <a:r>
              <a:rPr lang="el-GR" dirty="0" err="1" smtClean="0"/>
              <a:t>Σφηνιαδάκη</a:t>
            </a:r>
            <a:endParaRPr lang="el-GR" dirty="0" smtClean="0"/>
          </a:p>
          <a:p>
            <a:r>
              <a:rPr lang="el-GR" dirty="0" smtClean="0"/>
              <a:t>09-09-2017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603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Όμως</a:t>
            </a:r>
            <a:r>
              <a:rPr lang="de-DE" dirty="0" smtClean="0"/>
              <a:t>: </a:t>
            </a:r>
            <a:r>
              <a:rPr lang="el-GR" dirty="0" err="1" smtClean="0"/>
              <a:t>Επαλήθευση</a:t>
            </a:r>
            <a:r>
              <a:rPr lang="el-GR" dirty="0" smtClean="0"/>
              <a:t> </a:t>
            </a:r>
            <a:r>
              <a:rPr lang="el-GR" dirty="0" err="1" smtClean="0"/>
              <a:t>αναφορών</a:t>
            </a:r>
            <a:r>
              <a:rPr lang="el-GR" dirty="0" smtClean="0"/>
              <a:t> </a:t>
            </a:r>
            <a:r>
              <a:rPr lang="el-GR" dirty="0" err="1" smtClean="0"/>
              <a:t>βιωσιμότητας</a:t>
            </a:r>
            <a:r>
              <a:rPr lang="el-GR" dirty="0" smtClean="0"/>
              <a:t>;</a:t>
            </a:r>
          </a:p>
          <a:p>
            <a:r>
              <a:rPr lang="el-GR" dirty="0" err="1" smtClean="0"/>
              <a:t>Υποχρεωτικός</a:t>
            </a:r>
            <a:r>
              <a:rPr lang="el-GR" dirty="0" smtClean="0"/>
              <a:t> </a:t>
            </a:r>
            <a:r>
              <a:rPr lang="el-GR" dirty="0" err="1" smtClean="0"/>
              <a:t>μόνο</a:t>
            </a:r>
            <a:r>
              <a:rPr lang="el-GR" dirty="0" smtClean="0"/>
              <a:t> </a:t>
            </a:r>
            <a:r>
              <a:rPr lang="el-GR" dirty="0" err="1" smtClean="0"/>
              <a:t>ο</a:t>
            </a:r>
            <a:r>
              <a:rPr lang="el-GR" dirty="0" smtClean="0"/>
              <a:t> </a:t>
            </a:r>
            <a:r>
              <a:rPr lang="el-GR" b="1" dirty="0" err="1" smtClean="0"/>
              <a:t>έλεγχος</a:t>
            </a:r>
            <a:r>
              <a:rPr lang="el-GR" b="1" dirty="0" smtClean="0"/>
              <a:t> </a:t>
            </a:r>
            <a:r>
              <a:rPr lang="el-GR" b="1" dirty="0" err="1" smtClean="0"/>
              <a:t>ύπαρξης</a:t>
            </a:r>
            <a:endParaRPr lang="el-GR" dirty="0" smtClean="0"/>
          </a:p>
          <a:p>
            <a:r>
              <a:rPr lang="de-DE" dirty="0" smtClean="0"/>
              <a:t>Reporting= </a:t>
            </a:r>
            <a:r>
              <a:rPr lang="de-DE" dirty="0" err="1" smtClean="0"/>
              <a:t>greenwashing</a:t>
            </a:r>
            <a:r>
              <a:rPr lang="de-DE" dirty="0" smtClean="0"/>
              <a:t>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5588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Γ</a:t>
            </a:r>
            <a:r>
              <a:rPr lang="el-GR" dirty="0" smtClean="0"/>
              <a:t>. </a:t>
            </a:r>
            <a:r>
              <a:rPr lang="el-GR" dirty="0" err="1" smtClean="0"/>
              <a:t>Συμπεράσματα</a:t>
            </a:r>
            <a:r>
              <a:rPr lang="el-GR" dirty="0" smtClean="0"/>
              <a:t>, </a:t>
            </a:r>
            <a:r>
              <a:rPr lang="el-GR" dirty="0" err="1" smtClean="0"/>
              <a:t>προτάσεις</a:t>
            </a:r>
            <a:r>
              <a:rPr lang="el-GR" dirty="0" smtClean="0"/>
              <a:t>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αμφισημία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r>
              <a:rPr lang="el-GR" dirty="0" smtClean="0"/>
              <a:t> ΕΚΕ </a:t>
            </a:r>
            <a:r>
              <a:rPr lang="el-GR" dirty="0" err="1" smtClean="0"/>
              <a:t>τόσο</a:t>
            </a:r>
            <a:r>
              <a:rPr lang="el-GR" dirty="0" smtClean="0"/>
              <a:t> </a:t>
            </a:r>
            <a:r>
              <a:rPr lang="el-GR" dirty="0" err="1" smtClean="0"/>
              <a:t>όσον</a:t>
            </a:r>
            <a:r>
              <a:rPr lang="el-GR" dirty="0" smtClean="0"/>
              <a:t> </a:t>
            </a:r>
            <a:r>
              <a:rPr lang="el-GR" dirty="0" err="1" smtClean="0"/>
              <a:t>αφορά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 err="1" smtClean="0"/>
              <a:t>προστασία</a:t>
            </a:r>
            <a:r>
              <a:rPr lang="el-GR" dirty="0" smtClean="0"/>
              <a:t> του </a:t>
            </a:r>
            <a:r>
              <a:rPr lang="el-GR" dirty="0" err="1" smtClean="0"/>
              <a:t>περιβάλλοντος</a:t>
            </a:r>
            <a:r>
              <a:rPr lang="el-GR" dirty="0" smtClean="0"/>
              <a:t>, </a:t>
            </a:r>
            <a:r>
              <a:rPr lang="el-GR" dirty="0" err="1" smtClean="0"/>
              <a:t>όσο</a:t>
            </a:r>
            <a:r>
              <a:rPr lang="el-GR" dirty="0" smtClean="0"/>
              <a:t> </a:t>
            </a:r>
            <a:r>
              <a:rPr lang="el-GR" dirty="0" err="1" smtClean="0"/>
              <a:t>και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 err="1" smtClean="0"/>
              <a:t>προώθηση</a:t>
            </a:r>
            <a:r>
              <a:rPr lang="el-GR" dirty="0" smtClean="0"/>
              <a:t> </a:t>
            </a:r>
            <a:r>
              <a:rPr lang="el-GR" dirty="0" err="1" smtClean="0"/>
              <a:t>ενός</a:t>
            </a:r>
            <a:r>
              <a:rPr lang="el-GR" dirty="0" smtClean="0"/>
              <a:t> </a:t>
            </a:r>
            <a:r>
              <a:rPr lang="el-GR" dirty="0" err="1" smtClean="0"/>
              <a:t>υγιούς</a:t>
            </a:r>
            <a:r>
              <a:rPr lang="el-GR" dirty="0" smtClean="0"/>
              <a:t>,  </a:t>
            </a:r>
            <a:r>
              <a:rPr lang="el-GR" dirty="0" err="1" smtClean="0"/>
              <a:t>φιλοπεριβαλλοντικού</a:t>
            </a:r>
            <a:r>
              <a:rPr lang="el-GR" dirty="0" smtClean="0"/>
              <a:t> </a:t>
            </a:r>
            <a:r>
              <a:rPr lang="el-GR" dirty="0" err="1" smtClean="0"/>
              <a:t>ανταγωνισμού</a:t>
            </a:r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92171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Προτάσεις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5925" y="2756646"/>
            <a:ext cx="8619433" cy="349175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l-GR" dirty="0" smtClean="0"/>
              <a:t>Μεγαλύτερη </a:t>
            </a:r>
            <a:r>
              <a:rPr lang="el-GR" dirty="0"/>
              <a:t>διείσδυση του δικαίου στο πεδίο της </a:t>
            </a:r>
            <a:r>
              <a:rPr lang="el-GR" dirty="0" smtClean="0"/>
              <a:t>ΕΚΕ, ώστε να καταπολεμηθεί το φαινόμενο του πράσινου ξεπλύματος  </a:t>
            </a:r>
          </a:p>
          <a:p>
            <a:pPr marL="0" indent="0">
              <a:buNone/>
            </a:pPr>
            <a:r>
              <a:rPr lang="el-GR" dirty="0" smtClean="0"/>
              <a:t>        Οφέλη</a:t>
            </a:r>
            <a:r>
              <a:rPr lang="de-DE" dirty="0" smtClean="0"/>
              <a:t>: </a:t>
            </a:r>
            <a:r>
              <a:rPr lang="el-GR" dirty="0" err="1" smtClean="0"/>
              <a:t>Περιβαλλοντικά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Στο πεδίο του ανταγωνισμού</a:t>
            </a:r>
          </a:p>
          <a:p>
            <a:pPr marL="0" indent="0">
              <a:buNone/>
            </a:pPr>
            <a:r>
              <a:rPr lang="el-GR" dirty="0" smtClean="0"/>
              <a:t>                  </a:t>
            </a:r>
            <a:r>
              <a:rPr lang="el-GR" dirty="0"/>
              <a:t> </a:t>
            </a:r>
            <a:r>
              <a:rPr lang="el-GR" dirty="0" smtClean="0"/>
              <a:t>   Λιγότερες οικονομικές ζημίες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 smtClean="0"/>
              <a:t>                      Μεγαλύτερα κέρδη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9989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5925" y="2599765"/>
            <a:ext cx="8537952" cy="3491753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271463" indent="-271463">
              <a:buNone/>
            </a:pPr>
            <a:r>
              <a:rPr lang="el-GR" dirty="0" smtClean="0"/>
              <a:t>2. Η ΕΚΕ ωστόσο δεν μπορεί να αναπληρώσει τυχόν αδυναμίες του Δικαίου  Περιβάλλοντος</a:t>
            </a:r>
            <a:endParaRPr lang="de-DE" dirty="0" smtClean="0"/>
          </a:p>
          <a:p>
            <a:pPr marL="0" indent="0">
              <a:buNone/>
            </a:pPr>
            <a:r>
              <a:rPr lang="el-GR" dirty="0" smtClean="0"/>
              <a:t>   </a:t>
            </a:r>
            <a:r>
              <a:rPr lang="de-DE" dirty="0" smtClean="0"/>
              <a:t>-</a:t>
            </a:r>
            <a:r>
              <a:rPr lang="el-GR" dirty="0" smtClean="0"/>
              <a:t> Η ΕΚΕ αφορά κατά κύριο λόγο </a:t>
            </a:r>
            <a:r>
              <a:rPr lang="el-GR" b="1" dirty="0" smtClean="0"/>
              <a:t>μόνο </a:t>
            </a:r>
            <a:r>
              <a:rPr lang="el-GR" dirty="0" smtClean="0"/>
              <a:t>την πρόληψη (εξαίρεση</a:t>
            </a:r>
            <a:r>
              <a:rPr lang="de-DE" dirty="0" smtClean="0"/>
              <a:t>: ISO 26000</a:t>
            </a:r>
            <a:r>
              <a:rPr lang="el-GR" dirty="0" smtClean="0"/>
              <a:t>)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- Τα μέτρα πρόληψης σύμφωνα με την ΕΚΕ δεν </a:t>
            </a:r>
            <a:r>
              <a:rPr lang="el-GR" dirty="0" err="1" smtClean="0"/>
              <a:t>είναι</a:t>
            </a:r>
            <a:r>
              <a:rPr lang="el-GR" dirty="0" smtClean="0"/>
              <a:t> </a:t>
            </a:r>
            <a:r>
              <a:rPr lang="el-GR" dirty="0" err="1" smtClean="0"/>
              <a:t>υποχρεωτικά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539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Η</a:t>
            </a:r>
            <a:r>
              <a:rPr lang="el-GR" dirty="0"/>
              <a:t> ΕΚΕ </a:t>
            </a:r>
            <a:r>
              <a:rPr lang="el-GR" dirty="0" err="1"/>
              <a:t>δεν</a:t>
            </a:r>
            <a:r>
              <a:rPr lang="el-GR" dirty="0"/>
              <a:t> </a:t>
            </a:r>
            <a:r>
              <a:rPr lang="el-GR" dirty="0" err="1"/>
              <a:t>μπορεί</a:t>
            </a:r>
            <a:r>
              <a:rPr lang="el-GR" dirty="0"/>
              <a:t> </a:t>
            </a:r>
            <a:r>
              <a:rPr lang="el-GR" dirty="0" err="1"/>
              <a:t>να</a:t>
            </a:r>
            <a:r>
              <a:rPr lang="el-GR" dirty="0"/>
              <a:t> </a:t>
            </a:r>
            <a:r>
              <a:rPr lang="el-GR" dirty="0" err="1"/>
              <a:t>αντικαταστήσει</a:t>
            </a:r>
            <a:r>
              <a:rPr lang="el-GR" dirty="0"/>
              <a:t> </a:t>
            </a:r>
            <a:r>
              <a:rPr lang="el-GR" dirty="0" err="1"/>
              <a:t>ή</a:t>
            </a:r>
            <a:r>
              <a:rPr lang="el-GR" dirty="0"/>
              <a:t> </a:t>
            </a:r>
            <a:r>
              <a:rPr lang="el-GR" dirty="0" err="1"/>
              <a:t>να</a:t>
            </a:r>
            <a:r>
              <a:rPr lang="el-GR" dirty="0"/>
              <a:t> </a:t>
            </a:r>
            <a:r>
              <a:rPr lang="el-GR" dirty="0" err="1"/>
              <a:t>αναπληρώσει</a:t>
            </a:r>
            <a:r>
              <a:rPr lang="el-GR" dirty="0"/>
              <a:t> </a:t>
            </a:r>
            <a:r>
              <a:rPr lang="el-GR" dirty="0" err="1"/>
              <a:t>το</a:t>
            </a:r>
            <a:r>
              <a:rPr lang="el-GR" dirty="0"/>
              <a:t> </a:t>
            </a:r>
            <a:r>
              <a:rPr lang="el-GR" dirty="0" err="1" smtClean="0"/>
              <a:t>Δίκαιο</a:t>
            </a:r>
            <a:r>
              <a:rPr lang="el-GR" dirty="0" smtClean="0"/>
              <a:t> </a:t>
            </a:r>
            <a:endParaRPr lang="el-GR" dirty="0"/>
          </a:p>
          <a:p>
            <a:r>
              <a:rPr lang="el-GR" dirty="0" err="1"/>
              <a:t>Μπορεί</a:t>
            </a:r>
            <a:r>
              <a:rPr lang="el-GR" dirty="0"/>
              <a:t> </a:t>
            </a:r>
            <a:r>
              <a:rPr lang="el-GR" dirty="0" err="1"/>
              <a:t>όμως</a:t>
            </a:r>
            <a:r>
              <a:rPr lang="el-GR" dirty="0"/>
              <a:t> </a:t>
            </a:r>
            <a:r>
              <a:rPr lang="el-GR" dirty="0" err="1"/>
              <a:t>να</a:t>
            </a:r>
            <a:r>
              <a:rPr lang="el-GR" dirty="0"/>
              <a:t> </a:t>
            </a:r>
            <a:r>
              <a:rPr lang="el-GR" dirty="0" err="1"/>
              <a:t>δράσει</a:t>
            </a:r>
            <a:r>
              <a:rPr lang="el-GR" dirty="0"/>
              <a:t> </a:t>
            </a:r>
            <a:r>
              <a:rPr lang="el-GR" dirty="0" err="1" smtClean="0"/>
              <a:t>συμπληρωματικά</a:t>
            </a:r>
            <a:r>
              <a:rPr lang="el-GR" dirty="0" smtClean="0"/>
              <a:t> </a:t>
            </a:r>
            <a:endParaRPr lang="el-GR" dirty="0"/>
          </a:p>
          <a:p>
            <a:r>
              <a:rPr lang="el-GR" dirty="0" err="1"/>
              <a:t>Μέσω</a:t>
            </a:r>
            <a:r>
              <a:rPr lang="el-GR" dirty="0"/>
              <a:t> </a:t>
            </a:r>
            <a:r>
              <a:rPr lang="el-GR" dirty="0" err="1"/>
              <a:t>μίας</a:t>
            </a:r>
            <a:r>
              <a:rPr lang="el-GR" dirty="0"/>
              <a:t> </a:t>
            </a:r>
            <a:r>
              <a:rPr lang="el-GR" dirty="0" err="1"/>
              <a:t>καλύτερης</a:t>
            </a:r>
            <a:r>
              <a:rPr lang="el-GR" dirty="0"/>
              <a:t> </a:t>
            </a:r>
            <a:r>
              <a:rPr lang="el-GR" dirty="0" err="1"/>
              <a:t>ρύθμισης</a:t>
            </a:r>
            <a:r>
              <a:rPr lang="el-GR" dirty="0"/>
              <a:t> </a:t>
            </a:r>
            <a:r>
              <a:rPr lang="el-GR" dirty="0" err="1"/>
              <a:t>της</a:t>
            </a:r>
            <a:r>
              <a:rPr lang="el-GR" dirty="0"/>
              <a:t> ΕΚΕ </a:t>
            </a:r>
            <a:r>
              <a:rPr lang="el-GR" dirty="0" err="1"/>
              <a:t>συμμόρφωση</a:t>
            </a:r>
            <a:r>
              <a:rPr lang="el-GR" dirty="0"/>
              <a:t> </a:t>
            </a:r>
            <a:r>
              <a:rPr lang="el-GR" dirty="0" err="1"/>
              <a:t>επιχειρήσεων</a:t>
            </a:r>
            <a:r>
              <a:rPr lang="el-GR" dirty="0"/>
              <a:t> </a:t>
            </a:r>
            <a:r>
              <a:rPr lang="el-GR" dirty="0" err="1"/>
              <a:t>όχι</a:t>
            </a:r>
            <a:r>
              <a:rPr lang="el-GR" dirty="0"/>
              <a:t> </a:t>
            </a:r>
            <a:r>
              <a:rPr lang="el-GR" dirty="0" err="1"/>
              <a:t>μόνο</a:t>
            </a:r>
            <a:r>
              <a:rPr lang="el-GR" dirty="0"/>
              <a:t> </a:t>
            </a:r>
            <a:r>
              <a:rPr lang="el-GR" dirty="0" err="1"/>
              <a:t>με</a:t>
            </a:r>
            <a:r>
              <a:rPr lang="el-GR" dirty="0"/>
              <a:t> </a:t>
            </a:r>
            <a:r>
              <a:rPr lang="el-GR" dirty="0" err="1"/>
              <a:t>γράμμα</a:t>
            </a:r>
            <a:r>
              <a:rPr lang="el-GR" dirty="0"/>
              <a:t>, </a:t>
            </a:r>
            <a:r>
              <a:rPr lang="el-GR" dirty="0" err="1"/>
              <a:t>αλλά</a:t>
            </a:r>
            <a:r>
              <a:rPr lang="el-GR" dirty="0"/>
              <a:t> </a:t>
            </a:r>
            <a:r>
              <a:rPr lang="el-GR" dirty="0" err="1"/>
              <a:t>και</a:t>
            </a:r>
            <a:r>
              <a:rPr lang="el-GR" dirty="0"/>
              <a:t> </a:t>
            </a:r>
            <a:r>
              <a:rPr lang="el-GR" dirty="0" err="1"/>
              <a:t>με</a:t>
            </a:r>
            <a:r>
              <a:rPr lang="el-GR" dirty="0"/>
              <a:t> </a:t>
            </a:r>
            <a:r>
              <a:rPr lang="el-GR" dirty="0" err="1"/>
              <a:t>πνεύμα</a:t>
            </a:r>
            <a:r>
              <a:rPr lang="el-GR" dirty="0"/>
              <a:t> </a:t>
            </a:r>
            <a:r>
              <a:rPr lang="el-GR" dirty="0" err="1"/>
              <a:t>Ν</a:t>
            </a:r>
            <a:r>
              <a:rPr lang="el-GR" smtClean="0"/>
              <a:t>όμου</a:t>
            </a:r>
            <a:endParaRPr lang="el-GR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4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Ορισμός</a:t>
            </a:r>
            <a:r>
              <a:rPr lang="el-GR" dirty="0" smtClean="0"/>
              <a:t> </a:t>
            </a:r>
            <a:r>
              <a:rPr lang="el-GR" dirty="0" err="1" smtClean="0"/>
              <a:t>Εταιρικής</a:t>
            </a:r>
            <a:r>
              <a:rPr lang="el-GR" dirty="0" smtClean="0"/>
              <a:t> </a:t>
            </a:r>
            <a:r>
              <a:rPr lang="el-GR" dirty="0" err="1" smtClean="0"/>
              <a:t>Κοινωνικής</a:t>
            </a:r>
            <a:r>
              <a:rPr lang="el-GR" dirty="0" smtClean="0"/>
              <a:t> </a:t>
            </a:r>
            <a:r>
              <a:rPr lang="el-GR" dirty="0" err="1" smtClean="0"/>
              <a:t>Ευθύνης</a:t>
            </a:r>
            <a:r>
              <a:rPr lang="el-GR" dirty="0" smtClean="0"/>
              <a:t> (ΕΚΕ)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err="1" smtClean="0"/>
              <a:t>Πράσινη</a:t>
            </a:r>
            <a:r>
              <a:rPr lang="el-GR" dirty="0" smtClean="0"/>
              <a:t> </a:t>
            </a:r>
            <a:r>
              <a:rPr lang="el-GR" dirty="0" err="1" smtClean="0"/>
              <a:t>Βίβλος</a:t>
            </a:r>
            <a:r>
              <a:rPr lang="el-GR" dirty="0" smtClean="0"/>
              <a:t>, </a:t>
            </a:r>
            <a:r>
              <a:rPr lang="el-GR" dirty="0" err="1" smtClean="0"/>
              <a:t>Ευρωπαϊκή</a:t>
            </a:r>
            <a:r>
              <a:rPr lang="el-GR" dirty="0" smtClean="0"/>
              <a:t> </a:t>
            </a:r>
            <a:r>
              <a:rPr lang="el-GR" dirty="0" err="1" smtClean="0"/>
              <a:t>Επιτροπή</a:t>
            </a:r>
            <a:r>
              <a:rPr lang="el-GR" dirty="0" smtClean="0"/>
              <a:t> (2001)</a:t>
            </a:r>
            <a:r>
              <a:rPr lang="de-DE" dirty="0" smtClean="0"/>
              <a:t>:</a:t>
            </a: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«</a:t>
            </a:r>
            <a:r>
              <a:rPr lang="el-GR" dirty="0" err="1" smtClean="0"/>
              <a:t>Εταιρική</a:t>
            </a:r>
            <a:r>
              <a:rPr lang="el-GR" dirty="0" smtClean="0"/>
              <a:t> </a:t>
            </a:r>
            <a:r>
              <a:rPr lang="el-GR" dirty="0" err="1" smtClean="0"/>
              <a:t>Ευθύνη</a:t>
            </a:r>
            <a:r>
              <a:rPr lang="el-GR" dirty="0" smtClean="0"/>
              <a:t> </a:t>
            </a:r>
            <a:r>
              <a:rPr lang="el-GR" dirty="0" err="1" smtClean="0"/>
              <a:t>είναι</a:t>
            </a:r>
            <a:r>
              <a:rPr lang="el-GR" dirty="0" smtClean="0"/>
              <a:t> </a:t>
            </a:r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έννοια</a:t>
            </a:r>
            <a:r>
              <a:rPr lang="el-GR" dirty="0" smtClean="0"/>
              <a:t> </a:t>
            </a:r>
            <a:r>
              <a:rPr lang="el-GR" dirty="0" err="1" smtClean="0"/>
              <a:t>σύμφωνα</a:t>
            </a:r>
            <a:r>
              <a:rPr lang="el-GR" dirty="0" smtClean="0"/>
              <a:t> </a:t>
            </a:r>
            <a:r>
              <a:rPr lang="el-GR" dirty="0" err="1" smtClean="0"/>
              <a:t>με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 err="1" smtClean="0"/>
              <a:t>οποία</a:t>
            </a:r>
            <a:r>
              <a:rPr lang="el-GR" dirty="0" smtClean="0"/>
              <a:t> </a:t>
            </a:r>
            <a:r>
              <a:rPr lang="el-GR" dirty="0" err="1" smtClean="0"/>
              <a:t>οι</a:t>
            </a:r>
            <a:r>
              <a:rPr lang="el-GR" dirty="0" smtClean="0"/>
              <a:t> </a:t>
            </a:r>
            <a:r>
              <a:rPr lang="el-GR" dirty="0" err="1" smtClean="0"/>
              <a:t>επιχειρήσεις</a:t>
            </a:r>
            <a:r>
              <a:rPr lang="el-GR" dirty="0" smtClean="0"/>
              <a:t> </a:t>
            </a:r>
            <a:r>
              <a:rPr lang="el-GR" dirty="0" err="1" smtClean="0"/>
              <a:t>ενσωματώνουν</a:t>
            </a:r>
            <a:r>
              <a:rPr lang="el-GR" dirty="0" smtClean="0"/>
              <a:t> </a:t>
            </a:r>
            <a:r>
              <a:rPr lang="el-GR" dirty="0" err="1" smtClean="0"/>
              <a:t>σε</a:t>
            </a:r>
            <a:r>
              <a:rPr lang="el-GR" dirty="0" smtClean="0"/>
              <a:t> </a:t>
            </a:r>
            <a:r>
              <a:rPr lang="el-GR" dirty="0" err="1" smtClean="0"/>
              <a:t>εθελοντική</a:t>
            </a:r>
            <a:r>
              <a:rPr lang="el-GR" dirty="0" smtClean="0"/>
              <a:t> </a:t>
            </a:r>
            <a:r>
              <a:rPr lang="el-GR" dirty="0" err="1" smtClean="0"/>
              <a:t>βάση</a:t>
            </a:r>
            <a:r>
              <a:rPr lang="el-GR" dirty="0" smtClean="0"/>
              <a:t> </a:t>
            </a:r>
            <a:r>
              <a:rPr lang="el-GR" dirty="0" err="1" smtClean="0"/>
              <a:t>κοινωνικούς</a:t>
            </a:r>
            <a:r>
              <a:rPr lang="el-GR" dirty="0"/>
              <a:t> </a:t>
            </a:r>
            <a:r>
              <a:rPr lang="el-GR" dirty="0" err="1" smtClean="0"/>
              <a:t>και</a:t>
            </a:r>
            <a:r>
              <a:rPr lang="el-GR" dirty="0" smtClean="0"/>
              <a:t> </a:t>
            </a:r>
            <a:r>
              <a:rPr lang="el-GR" dirty="0" err="1" smtClean="0"/>
              <a:t>περιβαλλοντικούς</a:t>
            </a:r>
            <a:r>
              <a:rPr lang="el-GR" dirty="0" smtClean="0"/>
              <a:t> </a:t>
            </a:r>
            <a:r>
              <a:rPr lang="el-GR" dirty="0" err="1" smtClean="0"/>
              <a:t>προβληματισμούς</a:t>
            </a:r>
            <a:r>
              <a:rPr lang="el-GR" dirty="0" smtClean="0"/>
              <a:t> </a:t>
            </a:r>
            <a:r>
              <a:rPr lang="el-GR" dirty="0" err="1" smtClean="0"/>
              <a:t>στις</a:t>
            </a:r>
            <a:r>
              <a:rPr lang="el-GR" dirty="0" smtClean="0"/>
              <a:t> </a:t>
            </a:r>
            <a:r>
              <a:rPr lang="el-GR" dirty="0" err="1" smtClean="0"/>
              <a:t>επιχειρηματικές</a:t>
            </a:r>
            <a:r>
              <a:rPr lang="el-GR" dirty="0" smtClean="0"/>
              <a:t> </a:t>
            </a:r>
            <a:r>
              <a:rPr lang="el-GR" dirty="0" err="1" smtClean="0"/>
              <a:t>δραστηριότητες</a:t>
            </a:r>
            <a:r>
              <a:rPr lang="el-GR" dirty="0" smtClean="0"/>
              <a:t> </a:t>
            </a:r>
            <a:r>
              <a:rPr lang="el-GR" dirty="0" err="1" smtClean="0"/>
              <a:t>και</a:t>
            </a:r>
            <a:r>
              <a:rPr lang="el-GR" dirty="0" smtClean="0"/>
              <a:t> </a:t>
            </a:r>
            <a:r>
              <a:rPr lang="el-GR" dirty="0" err="1" smtClean="0"/>
              <a:t>στις</a:t>
            </a:r>
            <a:r>
              <a:rPr lang="el-GR" dirty="0" smtClean="0"/>
              <a:t> </a:t>
            </a:r>
            <a:r>
              <a:rPr lang="el-GR" dirty="0" err="1" smtClean="0"/>
              <a:t>επαφές</a:t>
            </a:r>
            <a:r>
              <a:rPr lang="el-GR" dirty="0" smtClean="0"/>
              <a:t> </a:t>
            </a:r>
            <a:r>
              <a:rPr lang="el-GR" dirty="0" err="1" smtClean="0"/>
              <a:t>τους</a:t>
            </a:r>
            <a:r>
              <a:rPr lang="el-GR" dirty="0" smtClean="0"/>
              <a:t> </a:t>
            </a:r>
            <a:r>
              <a:rPr lang="el-GR" dirty="0" err="1" smtClean="0"/>
              <a:t>με</a:t>
            </a:r>
            <a:r>
              <a:rPr lang="el-GR" dirty="0" smtClean="0"/>
              <a:t> </a:t>
            </a:r>
            <a:r>
              <a:rPr lang="el-GR" dirty="0" err="1" smtClean="0"/>
              <a:t>άλλα</a:t>
            </a:r>
            <a:r>
              <a:rPr lang="el-GR" dirty="0" smtClean="0"/>
              <a:t> </a:t>
            </a:r>
            <a:r>
              <a:rPr lang="el-GR" dirty="0" err="1" smtClean="0"/>
              <a:t>ενδιαφερόμενα</a:t>
            </a:r>
            <a:r>
              <a:rPr lang="el-GR" dirty="0" smtClean="0"/>
              <a:t> </a:t>
            </a:r>
            <a:r>
              <a:rPr lang="el-GR" dirty="0" err="1" smtClean="0"/>
              <a:t>μέλη</a:t>
            </a:r>
            <a:r>
              <a:rPr lang="el-GR" dirty="0" smtClean="0"/>
              <a:t>, </a:t>
            </a:r>
            <a:r>
              <a:rPr lang="el-GR" dirty="0" err="1" smtClean="0"/>
              <a:t>καθώς</a:t>
            </a:r>
            <a:r>
              <a:rPr lang="el-GR" dirty="0" smtClean="0"/>
              <a:t> </a:t>
            </a:r>
            <a:r>
              <a:rPr lang="el-GR" dirty="0" err="1" smtClean="0"/>
              <a:t>αντιλαμβάνονται</a:t>
            </a:r>
            <a:r>
              <a:rPr lang="el-GR" dirty="0" smtClean="0"/>
              <a:t> </a:t>
            </a:r>
            <a:r>
              <a:rPr lang="el-GR" dirty="0" err="1" smtClean="0"/>
              <a:t>ότι</a:t>
            </a:r>
            <a:r>
              <a:rPr lang="el-GR" dirty="0" smtClean="0"/>
              <a:t> </a:t>
            </a:r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υπεύθυνη</a:t>
            </a:r>
            <a:r>
              <a:rPr lang="el-GR" dirty="0" smtClean="0"/>
              <a:t> </a:t>
            </a:r>
            <a:r>
              <a:rPr lang="el-GR" dirty="0" err="1" smtClean="0"/>
              <a:t>συμπεριφορά</a:t>
            </a:r>
            <a:r>
              <a:rPr lang="el-GR" dirty="0" smtClean="0"/>
              <a:t> </a:t>
            </a:r>
            <a:r>
              <a:rPr lang="el-GR" dirty="0" err="1" smtClean="0"/>
              <a:t>οδηγεί</a:t>
            </a:r>
            <a:r>
              <a:rPr lang="el-GR" dirty="0" smtClean="0"/>
              <a:t> </a:t>
            </a:r>
            <a:r>
              <a:rPr lang="el-GR" dirty="0" err="1" smtClean="0"/>
              <a:t>στην</a:t>
            </a:r>
            <a:r>
              <a:rPr lang="el-GR" dirty="0" smtClean="0"/>
              <a:t> </a:t>
            </a:r>
            <a:r>
              <a:rPr lang="el-GR" dirty="0" err="1" smtClean="0"/>
              <a:t>αειφόρο</a:t>
            </a:r>
            <a:r>
              <a:rPr lang="el-GR" dirty="0" smtClean="0"/>
              <a:t> </a:t>
            </a:r>
            <a:r>
              <a:rPr lang="el-GR" dirty="0" err="1" smtClean="0"/>
              <a:t>επιχειρηματική</a:t>
            </a:r>
            <a:r>
              <a:rPr lang="el-GR" dirty="0" smtClean="0"/>
              <a:t> </a:t>
            </a:r>
            <a:r>
              <a:rPr lang="el-GR" dirty="0" err="1" smtClean="0"/>
              <a:t>δραστηριότητα</a:t>
            </a:r>
            <a:r>
              <a:rPr lang="el-GR" dirty="0"/>
              <a:t>»</a:t>
            </a:r>
            <a:r>
              <a:rPr lang="en-US" dirty="0"/>
              <a:t> 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9384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ΕΚΕ</a:t>
            </a:r>
            <a:r>
              <a:rPr lang="de-DE" dirty="0" smtClean="0"/>
              <a:t>:</a:t>
            </a:r>
            <a:r>
              <a:rPr lang="el-GR" dirty="0" smtClean="0"/>
              <a:t> </a:t>
            </a:r>
            <a:r>
              <a:rPr lang="el-GR" dirty="0" err="1" smtClean="0"/>
              <a:t>αποτέλεσμα</a:t>
            </a:r>
            <a:r>
              <a:rPr lang="el-GR" dirty="0" smtClean="0"/>
              <a:t> </a:t>
            </a:r>
            <a:r>
              <a:rPr lang="el-GR" dirty="0" err="1"/>
              <a:t>της</a:t>
            </a:r>
            <a:r>
              <a:rPr lang="el-GR" dirty="0"/>
              <a:t> </a:t>
            </a:r>
            <a:r>
              <a:rPr lang="el-GR" dirty="0" err="1"/>
              <a:t>πιέσεως</a:t>
            </a:r>
            <a:r>
              <a:rPr lang="el-GR" dirty="0"/>
              <a:t> </a:t>
            </a:r>
            <a:r>
              <a:rPr lang="el-GR" dirty="0" err="1"/>
              <a:t>των</a:t>
            </a:r>
            <a:r>
              <a:rPr lang="el-GR" dirty="0"/>
              <a:t> ΜΚΟ </a:t>
            </a:r>
            <a:r>
              <a:rPr lang="el-GR" dirty="0" err="1"/>
              <a:t>και</a:t>
            </a:r>
            <a:r>
              <a:rPr lang="el-GR" dirty="0"/>
              <a:t> </a:t>
            </a:r>
            <a:r>
              <a:rPr lang="el-GR" dirty="0" err="1"/>
              <a:t>της</a:t>
            </a:r>
            <a:r>
              <a:rPr lang="el-GR" dirty="0"/>
              <a:t> </a:t>
            </a:r>
            <a:r>
              <a:rPr lang="el-GR" dirty="0" err="1"/>
              <a:t>κοινωνίας</a:t>
            </a:r>
            <a:r>
              <a:rPr lang="el-GR" dirty="0"/>
              <a:t> </a:t>
            </a:r>
            <a:r>
              <a:rPr lang="el-GR" dirty="0" err="1"/>
              <a:t>των</a:t>
            </a:r>
            <a:r>
              <a:rPr lang="el-GR" dirty="0"/>
              <a:t> </a:t>
            </a:r>
            <a:r>
              <a:rPr lang="el-GR" dirty="0" err="1" smtClean="0"/>
              <a:t>πολιτών</a:t>
            </a:r>
            <a:endParaRPr lang="el-GR" dirty="0" smtClean="0"/>
          </a:p>
          <a:p>
            <a:pPr>
              <a:lnSpc>
                <a:spcPct val="50000"/>
              </a:lnSpc>
            </a:pPr>
            <a:r>
              <a:rPr lang="el-GR" dirty="0" err="1"/>
              <a:t>Η</a:t>
            </a:r>
            <a:r>
              <a:rPr lang="el-GR" dirty="0"/>
              <a:t> ΕΚΕ </a:t>
            </a:r>
            <a:r>
              <a:rPr lang="el-GR" dirty="0" err="1"/>
              <a:t>αφορά</a:t>
            </a:r>
            <a:r>
              <a:rPr lang="el-GR" dirty="0"/>
              <a:t> </a:t>
            </a:r>
            <a:r>
              <a:rPr lang="el-GR" dirty="0" err="1"/>
              <a:t>τόσο</a:t>
            </a:r>
            <a:r>
              <a:rPr lang="el-GR" dirty="0"/>
              <a:t> </a:t>
            </a:r>
            <a:r>
              <a:rPr lang="el-GR" dirty="0" err="1"/>
              <a:t>την</a:t>
            </a:r>
            <a:r>
              <a:rPr lang="el-GR" dirty="0"/>
              <a:t> </a:t>
            </a:r>
            <a:r>
              <a:rPr lang="el-GR" dirty="0" err="1"/>
              <a:t>κοινωνία</a:t>
            </a:r>
            <a:r>
              <a:rPr lang="el-GR" dirty="0"/>
              <a:t>, </a:t>
            </a:r>
            <a:r>
              <a:rPr lang="el-GR" dirty="0" err="1"/>
              <a:t>όσο</a:t>
            </a:r>
            <a:r>
              <a:rPr lang="el-GR" dirty="0"/>
              <a:t> </a:t>
            </a:r>
            <a:r>
              <a:rPr lang="el-GR" dirty="0" err="1"/>
              <a:t>και</a:t>
            </a:r>
            <a:r>
              <a:rPr lang="el-GR" dirty="0"/>
              <a:t> </a:t>
            </a:r>
            <a:r>
              <a:rPr lang="el-GR" dirty="0" err="1"/>
              <a:t>το</a:t>
            </a:r>
            <a:r>
              <a:rPr lang="el-GR" dirty="0"/>
              <a:t> </a:t>
            </a:r>
            <a:r>
              <a:rPr lang="el-GR" dirty="0" err="1" smtClean="0"/>
              <a:t>περιβάλλον</a:t>
            </a:r>
            <a:r>
              <a:rPr lang="de-DE" dirty="0" smtClean="0"/>
              <a:t>: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de-DE" dirty="0" smtClean="0"/>
              <a:t>    Triple </a:t>
            </a:r>
            <a:r>
              <a:rPr lang="de-DE" dirty="0" err="1"/>
              <a:t>bottom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(</a:t>
            </a:r>
            <a:r>
              <a:rPr lang="el-GR" dirty="0" err="1"/>
              <a:t>τριπλό</a:t>
            </a:r>
            <a:r>
              <a:rPr lang="el-GR" dirty="0"/>
              <a:t> </a:t>
            </a:r>
            <a:r>
              <a:rPr lang="el-GR" dirty="0" err="1"/>
              <a:t>αποτέλεσμα</a:t>
            </a:r>
            <a:r>
              <a:rPr lang="el-GR" dirty="0"/>
              <a:t>)</a:t>
            </a:r>
            <a:r>
              <a:rPr lang="de-DE" dirty="0"/>
              <a:t>: </a:t>
            </a:r>
            <a:r>
              <a:rPr lang="el-GR" dirty="0" err="1"/>
              <a:t>Άνθρωπος</a:t>
            </a:r>
            <a:r>
              <a:rPr lang="el-GR" dirty="0"/>
              <a:t>, </a:t>
            </a:r>
            <a:r>
              <a:rPr lang="el-GR" dirty="0" err="1"/>
              <a:t>Πλανήτης</a:t>
            </a:r>
            <a:r>
              <a:rPr lang="el-GR" dirty="0"/>
              <a:t>, </a:t>
            </a:r>
            <a:r>
              <a:rPr lang="el-GR" dirty="0" err="1"/>
              <a:t>Κέρδος</a:t>
            </a:r>
            <a:endParaRPr lang="el-GR" dirty="0" smtClean="0"/>
          </a:p>
          <a:p>
            <a:r>
              <a:rPr lang="de-DE" dirty="0" err="1"/>
              <a:t>Stakeholders</a:t>
            </a:r>
            <a:r>
              <a:rPr lang="de-DE" dirty="0"/>
              <a:t> (</a:t>
            </a:r>
            <a:r>
              <a:rPr lang="el-GR" dirty="0" err="1"/>
              <a:t>ενδιαφερόμενα</a:t>
            </a:r>
            <a:r>
              <a:rPr lang="el-GR" dirty="0"/>
              <a:t> </a:t>
            </a:r>
            <a:r>
              <a:rPr lang="el-GR" dirty="0" err="1"/>
              <a:t>μέλη</a:t>
            </a:r>
            <a:r>
              <a:rPr lang="el-GR" dirty="0"/>
              <a:t>)</a:t>
            </a:r>
            <a:r>
              <a:rPr lang="de-DE" dirty="0"/>
              <a:t>: </a:t>
            </a:r>
            <a:r>
              <a:rPr lang="el-GR" dirty="0" err="1" smtClean="0"/>
              <a:t>Επενδυτές</a:t>
            </a:r>
            <a:r>
              <a:rPr lang="el-GR" dirty="0"/>
              <a:t>,</a:t>
            </a:r>
            <a:r>
              <a:rPr lang="el-GR" dirty="0" smtClean="0"/>
              <a:t> </a:t>
            </a:r>
            <a:r>
              <a:rPr lang="el-GR" dirty="0" err="1" smtClean="0"/>
              <a:t>ιδιοκτήτες</a:t>
            </a:r>
            <a:r>
              <a:rPr lang="el-GR" dirty="0" smtClean="0"/>
              <a:t>, </a:t>
            </a:r>
            <a:r>
              <a:rPr lang="el-GR" dirty="0" err="1" smtClean="0"/>
              <a:t>πιστωτές</a:t>
            </a:r>
            <a:r>
              <a:rPr lang="el-GR" dirty="0" smtClean="0"/>
              <a:t> , </a:t>
            </a:r>
            <a:r>
              <a:rPr lang="el-GR" dirty="0" err="1" smtClean="0"/>
              <a:t>εργαζόμενοι</a:t>
            </a:r>
            <a:r>
              <a:rPr lang="el-GR" dirty="0" smtClean="0"/>
              <a:t> </a:t>
            </a:r>
            <a:r>
              <a:rPr lang="el-GR" dirty="0" err="1" smtClean="0"/>
              <a:t>επιχείρ</a:t>
            </a:r>
            <a:r>
              <a:rPr lang="el-GR" dirty="0" err="1"/>
              <a:t>η</a:t>
            </a:r>
            <a:r>
              <a:rPr lang="el-GR" dirty="0" err="1" smtClean="0"/>
              <a:t>σης</a:t>
            </a:r>
            <a:r>
              <a:rPr lang="el-GR" dirty="0"/>
              <a:t>, </a:t>
            </a:r>
            <a:r>
              <a:rPr lang="el-GR" dirty="0" smtClean="0"/>
              <a:t>ΜΚΟ, </a:t>
            </a:r>
            <a:r>
              <a:rPr lang="el-GR" dirty="0" err="1" smtClean="0"/>
              <a:t>κοινωνία</a:t>
            </a:r>
            <a:r>
              <a:rPr lang="el-GR" dirty="0" smtClean="0"/>
              <a:t> </a:t>
            </a:r>
            <a:r>
              <a:rPr lang="el-GR" dirty="0" err="1" smtClean="0"/>
              <a:t>πολιτών</a:t>
            </a:r>
            <a:r>
              <a:rPr lang="el-GR" dirty="0" smtClean="0"/>
              <a:t>, </a:t>
            </a:r>
            <a:r>
              <a:rPr lang="el-GR" dirty="0" err="1"/>
              <a:t>καταναλωτές</a:t>
            </a:r>
            <a:r>
              <a:rPr lang="el-GR" dirty="0"/>
              <a:t>, </a:t>
            </a:r>
            <a:r>
              <a:rPr lang="el-GR" dirty="0" err="1" smtClean="0"/>
              <a:t>κυβερνήσεις</a:t>
            </a:r>
            <a:endParaRPr lang="el-GR" dirty="0" smtClean="0"/>
          </a:p>
          <a:p>
            <a:r>
              <a:rPr lang="el-GR" dirty="0" err="1" smtClean="0"/>
              <a:t>Δράσεις</a:t>
            </a:r>
            <a:r>
              <a:rPr lang="el-GR" dirty="0" smtClean="0"/>
              <a:t> </a:t>
            </a:r>
            <a:r>
              <a:rPr lang="el-GR" dirty="0" err="1" smtClean="0"/>
              <a:t>σε</a:t>
            </a:r>
            <a:r>
              <a:rPr lang="el-GR" dirty="0" smtClean="0"/>
              <a:t> </a:t>
            </a:r>
            <a:r>
              <a:rPr lang="el-GR" dirty="0" err="1" smtClean="0"/>
              <a:t>εθελοντική</a:t>
            </a:r>
            <a:r>
              <a:rPr lang="el-GR" dirty="0"/>
              <a:t> </a:t>
            </a:r>
            <a:r>
              <a:rPr lang="el-GR" dirty="0" err="1" smtClean="0"/>
              <a:t>βάση</a:t>
            </a:r>
            <a:r>
              <a:rPr lang="de-DE" dirty="0" smtClean="0"/>
              <a:t> </a:t>
            </a:r>
            <a:r>
              <a:rPr lang="el-GR" dirty="0" smtClean="0"/>
              <a:t>- </a:t>
            </a:r>
            <a:r>
              <a:rPr lang="el-GR" dirty="0" err="1" smtClean="0"/>
              <a:t>αυτορρύθμιση</a:t>
            </a:r>
            <a:r>
              <a:rPr lang="el-GR" dirty="0" smtClean="0"/>
              <a:t> </a:t>
            </a:r>
            <a:r>
              <a:rPr lang="el-GR" dirty="0" err="1" smtClean="0"/>
              <a:t>των</a:t>
            </a:r>
            <a:r>
              <a:rPr lang="el-GR" dirty="0" smtClean="0"/>
              <a:t> </a:t>
            </a:r>
            <a:r>
              <a:rPr lang="el-GR" dirty="0" err="1" smtClean="0"/>
              <a:t>επιχειρήσεων</a:t>
            </a:r>
            <a:r>
              <a:rPr lang="el-GR" dirty="0" smtClean="0"/>
              <a:t>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143252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Πλεονεκτήματα</a:t>
            </a:r>
            <a:r>
              <a:rPr lang="el-GR" dirty="0" smtClean="0"/>
              <a:t> ΕΚΕ</a:t>
            </a:r>
            <a:r>
              <a:rPr lang="de-DE" dirty="0" smtClean="0"/>
              <a:t>: </a:t>
            </a:r>
            <a:br>
              <a:rPr lang="de-DE" dirty="0" smtClean="0"/>
            </a:br>
            <a:r>
              <a:rPr lang="de-DE" dirty="0" smtClean="0"/>
              <a:t>T</a:t>
            </a:r>
            <a:r>
              <a:rPr lang="el-GR" dirty="0" err="1" smtClean="0"/>
              <a:t>α</a:t>
            </a:r>
            <a:r>
              <a:rPr lang="el-GR" dirty="0" smtClean="0"/>
              <a:t> </a:t>
            </a:r>
            <a:r>
              <a:rPr lang="el-GR" dirty="0" err="1" smtClean="0"/>
              <a:t>πολλαπλά</a:t>
            </a:r>
            <a:r>
              <a:rPr lang="el-GR" dirty="0" smtClean="0"/>
              <a:t> </a:t>
            </a:r>
            <a:r>
              <a:rPr lang="el-GR" dirty="0" err="1" smtClean="0"/>
              <a:t>οφέλη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r>
              <a:rPr lang="el-GR" dirty="0" smtClean="0"/>
              <a:t> ΕΚΕ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 err="1" smtClean="0"/>
              <a:t>Σε</a:t>
            </a:r>
            <a:r>
              <a:rPr lang="el-GR" b="1" dirty="0" smtClean="0"/>
              <a:t> </a:t>
            </a:r>
            <a:r>
              <a:rPr lang="el-GR" b="1" dirty="0" err="1" smtClean="0"/>
              <a:t>σχέση</a:t>
            </a:r>
            <a:r>
              <a:rPr lang="el-GR" b="1" dirty="0" smtClean="0"/>
              <a:t> </a:t>
            </a:r>
            <a:r>
              <a:rPr lang="el-GR" b="1" dirty="0" err="1" smtClean="0"/>
              <a:t>με</a:t>
            </a:r>
            <a:r>
              <a:rPr lang="el-GR" b="1" dirty="0" smtClean="0"/>
              <a:t> </a:t>
            </a:r>
            <a:r>
              <a:rPr lang="el-GR" b="1" dirty="0" err="1" smtClean="0"/>
              <a:t>το</a:t>
            </a:r>
            <a:r>
              <a:rPr lang="el-GR" b="1" dirty="0" smtClean="0"/>
              <a:t> </a:t>
            </a:r>
            <a:r>
              <a:rPr lang="el-GR" b="1" dirty="0" err="1" smtClean="0"/>
              <a:t>περιβάλλον</a:t>
            </a:r>
            <a:r>
              <a:rPr lang="el-GR" b="1" dirty="0" smtClean="0"/>
              <a:t> </a:t>
            </a:r>
            <a:r>
              <a:rPr lang="el-GR" dirty="0" err="1" smtClean="0"/>
              <a:t>και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 err="1" smtClean="0"/>
              <a:t>οδηγία</a:t>
            </a:r>
            <a:r>
              <a:rPr lang="el-GR" dirty="0" smtClean="0"/>
              <a:t> 2004/35/ΕΚ </a:t>
            </a:r>
            <a:r>
              <a:rPr lang="el-GR" dirty="0" err="1" smtClean="0"/>
              <a:t>για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 err="1" smtClean="0"/>
              <a:t>εφαρμογή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r>
              <a:rPr lang="el-GR" dirty="0" smtClean="0"/>
              <a:t> αρχής «</a:t>
            </a:r>
            <a:r>
              <a:rPr lang="de-DE" dirty="0" smtClean="0"/>
              <a:t>o </a:t>
            </a:r>
            <a:r>
              <a:rPr lang="el-GR" dirty="0" err="1" smtClean="0"/>
              <a:t>ρυπαίνων</a:t>
            </a:r>
            <a:r>
              <a:rPr lang="el-GR" dirty="0" smtClean="0"/>
              <a:t> </a:t>
            </a:r>
            <a:r>
              <a:rPr lang="el-GR" dirty="0" err="1" smtClean="0"/>
              <a:t>πληρώνει</a:t>
            </a:r>
            <a:r>
              <a:rPr lang="el-GR" dirty="0" smtClean="0"/>
              <a:t>»</a:t>
            </a:r>
            <a:r>
              <a:rPr lang="de-DE" dirty="0" smtClean="0"/>
              <a:t>:</a:t>
            </a:r>
            <a:r>
              <a:rPr lang="en-US" dirty="0" smtClean="0"/>
              <a:t> </a:t>
            </a:r>
            <a:endParaRPr lang="de-DE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de-DE" dirty="0" smtClean="0"/>
              <a:t>H EKE </a:t>
            </a:r>
            <a:r>
              <a:rPr lang="el-GR" dirty="0" err="1" smtClean="0"/>
              <a:t>προτρέπει</a:t>
            </a:r>
            <a:r>
              <a:rPr lang="el-GR" dirty="0" smtClean="0"/>
              <a:t> </a:t>
            </a:r>
            <a:r>
              <a:rPr lang="el-GR" dirty="0" err="1" smtClean="0"/>
              <a:t>σε</a:t>
            </a:r>
            <a:r>
              <a:rPr lang="el-GR" dirty="0" smtClean="0"/>
              <a:t> </a:t>
            </a:r>
            <a:r>
              <a:rPr lang="el-GR" dirty="0" err="1" smtClean="0"/>
              <a:t>προληπτικά</a:t>
            </a:r>
            <a:r>
              <a:rPr lang="el-GR" dirty="0" smtClean="0"/>
              <a:t> </a:t>
            </a:r>
            <a:r>
              <a:rPr lang="el-GR" dirty="0" err="1" smtClean="0"/>
              <a:t>μέτρα</a:t>
            </a:r>
            <a:r>
              <a:rPr lang="el-GR" dirty="0" smtClean="0"/>
              <a:t> </a:t>
            </a:r>
            <a:r>
              <a:rPr lang="el-GR" dirty="0" err="1" smtClean="0"/>
              <a:t>για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 err="1" smtClean="0"/>
              <a:t>προστασία</a:t>
            </a:r>
            <a:r>
              <a:rPr lang="el-GR" dirty="0" smtClean="0"/>
              <a:t> του </a:t>
            </a:r>
            <a:r>
              <a:rPr lang="el-GR" dirty="0" err="1" smtClean="0"/>
              <a:t>περιβάλλοντος</a:t>
            </a:r>
            <a:r>
              <a:rPr lang="el-GR" dirty="0" smtClean="0"/>
              <a:t> (</a:t>
            </a:r>
            <a:r>
              <a:rPr lang="el-GR" dirty="0" err="1" smtClean="0"/>
              <a:t>κοινό</a:t>
            </a:r>
            <a:r>
              <a:rPr lang="el-GR" dirty="0" smtClean="0"/>
              <a:t> </a:t>
            </a:r>
            <a:r>
              <a:rPr lang="el-GR" dirty="0" err="1" smtClean="0"/>
              <a:t>σημείο</a:t>
            </a:r>
            <a:r>
              <a:rPr lang="el-GR" dirty="0" smtClean="0"/>
              <a:t> </a:t>
            </a:r>
            <a:r>
              <a:rPr lang="el-GR" dirty="0" err="1" smtClean="0"/>
              <a:t>με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/>
              <a:t>αρχή </a:t>
            </a:r>
            <a:r>
              <a:rPr lang="el-GR" dirty="0" smtClean="0"/>
              <a:t>«</a:t>
            </a:r>
            <a:r>
              <a:rPr lang="de-DE" dirty="0" smtClean="0"/>
              <a:t>o </a:t>
            </a:r>
            <a:r>
              <a:rPr lang="el-GR" dirty="0" err="1"/>
              <a:t>ρυπαίνων</a:t>
            </a:r>
            <a:r>
              <a:rPr lang="el-GR" dirty="0"/>
              <a:t> </a:t>
            </a:r>
            <a:r>
              <a:rPr lang="el-GR" dirty="0" err="1"/>
              <a:t>πληρώνει</a:t>
            </a:r>
            <a:r>
              <a:rPr lang="el-GR" dirty="0" smtClean="0"/>
              <a:t>»)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Η </a:t>
            </a:r>
            <a:r>
              <a:rPr lang="el-GR" dirty="0"/>
              <a:t>ΕΚΕ μπορεί να </a:t>
            </a:r>
            <a:r>
              <a:rPr lang="el-GR" dirty="0" smtClean="0"/>
              <a:t>αφορά </a:t>
            </a:r>
            <a:r>
              <a:rPr lang="el-GR" dirty="0"/>
              <a:t>αγαθά, πέρα από αυτά που περιλαμβάνονται στο προστατευτικό πεδίο </a:t>
            </a:r>
            <a:r>
              <a:rPr lang="el-GR" dirty="0" smtClean="0"/>
              <a:t>της οδηγίας 2004</a:t>
            </a:r>
            <a:r>
              <a:rPr lang="el-GR" dirty="0"/>
              <a:t>/35/ΕΚ </a:t>
            </a:r>
            <a:r>
              <a:rPr lang="el-GR" dirty="0" smtClean="0"/>
              <a:t>για την εφαρμογή της αρχής </a:t>
            </a:r>
            <a:r>
              <a:rPr lang="el-GR" dirty="0"/>
              <a:t>«</a:t>
            </a:r>
            <a:r>
              <a:rPr lang="de-DE" dirty="0"/>
              <a:t>o </a:t>
            </a:r>
            <a:r>
              <a:rPr lang="el-GR" dirty="0" err="1"/>
              <a:t>ρυπαίνων</a:t>
            </a:r>
            <a:r>
              <a:rPr lang="el-GR" dirty="0"/>
              <a:t> </a:t>
            </a:r>
            <a:r>
              <a:rPr lang="el-GR" dirty="0" err="1"/>
              <a:t>πληρώνει</a:t>
            </a:r>
            <a:r>
              <a:rPr lang="el-GR" dirty="0"/>
              <a:t>»</a:t>
            </a:r>
            <a:r>
              <a:rPr lang="en-US" dirty="0"/>
              <a:t> </a:t>
            </a:r>
            <a:r>
              <a:rPr lang="el-GR" dirty="0" smtClean="0"/>
              <a:t>(</a:t>
            </a:r>
            <a:r>
              <a:rPr lang="el-GR" dirty="0" err="1" smtClean="0"/>
              <a:t>γενική</a:t>
            </a:r>
            <a:r>
              <a:rPr lang="el-GR" dirty="0" smtClean="0"/>
              <a:t> </a:t>
            </a:r>
            <a:r>
              <a:rPr lang="el-GR" dirty="0" err="1" smtClean="0"/>
              <a:t>προστασία</a:t>
            </a:r>
            <a:r>
              <a:rPr lang="el-GR" dirty="0" smtClean="0"/>
              <a:t> </a:t>
            </a:r>
            <a:r>
              <a:rPr lang="el-GR" dirty="0" err="1" smtClean="0"/>
              <a:t>φύσης</a:t>
            </a:r>
            <a:r>
              <a:rPr lang="el-GR" dirty="0" smtClean="0"/>
              <a:t>, </a:t>
            </a:r>
            <a:r>
              <a:rPr lang="el-GR" dirty="0" err="1" smtClean="0"/>
              <a:t>υγεία</a:t>
            </a:r>
            <a:r>
              <a:rPr lang="el-GR" dirty="0" smtClean="0"/>
              <a:t> </a:t>
            </a:r>
            <a:r>
              <a:rPr lang="el-GR" dirty="0" err="1" smtClean="0"/>
              <a:t>και</a:t>
            </a:r>
            <a:r>
              <a:rPr lang="el-GR" dirty="0" smtClean="0"/>
              <a:t> </a:t>
            </a:r>
            <a:r>
              <a:rPr lang="el-GR" dirty="0" err="1" smtClean="0"/>
              <a:t>ασφάλεια</a:t>
            </a:r>
            <a:r>
              <a:rPr lang="el-GR" dirty="0" smtClean="0"/>
              <a:t>)</a:t>
            </a:r>
            <a:endParaRPr lang="el-GR" dirty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/>
              <a:t>ΕΚΕ </a:t>
            </a:r>
            <a:r>
              <a:rPr lang="el-GR" dirty="0" err="1"/>
              <a:t>φαίνεται</a:t>
            </a:r>
            <a:r>
              <a:rPr lang="el-GR" dirty="0"/>
              <a:t> </a:t>
            </a:r>
            <a:r>
              <a:rPr lang="el-GR" dirty="0" err="1"/>
              <a:t>να</a:t>
            </a:r>
            <a:r>
              <a:rPr lang="el-GR" dirty="0"/>
              <a:t> </a:t>
            </a:r>
            <a:r>
              <a:rPr lang="el-GR" dirty="0" err="1"/>
              <a:t>φέρει</a:t>
            </a:r>
            <a:r>
              <a:rPr lang="el-GR" dirty="0"/>
              <a:t> </a:t>
            </a:r>
            <a:r>
              <a:rPr lang="el-GR" dirty="0" err="1"/>
              <a:t>επιπλέον</a:t>
            </a:r>
            <a:r>
              <a:rPr lang="el-GR" dirty="0"/>
              <a:t> </a:t>
            </a:r>
            <a:r>
              <a:rPr lang="el-GR" dirty="0" err="1"/>
              <a:t>οφέλη</a:t>
            </a:r>
            <a:r>
              <a:rPr lang="el-GR" dirty="0"/>
              <a:t> </a:t>
            </a:r>
            <a:r>
              <a:rPr lang="el-GR" dirty="0" err="1"/>
              <a:t>για</a:t>
            </a:r>
            <a:r>
              <a:rPr lang="el-GR" dirty="0"/>
              <a:t> </a:t>
            </a:r>
            <a:r>
              <a:rPr lang="el-GR" dirty="0" err="1"/>
              <a:t>το</a:t>
            </a:r>
            <a:r>
              <a:rPr lang="el-GR" dirty="0"/>
              <a:t> </a:t>
            </a:r>
            <a:r>
              <a:rPr lang="el-GR" dirty="0" err="1"/>
              <a:t>περιβάλλον</a:t>
            </a:r>
            <a:r>
              <a:rPr lang="el-GR" dirty="0"/>
              <a:t> (</a:t>
            </a:r>
            <a:r>
              <a:rPr lang="el-GR" dirty="0" err="1" smtClean="0"/>
              <a:t>ενέργεια</a:t>
            </a:r>
            <a:r>
              <a:rPr lang="el-GR" dirty="0" smtClean="0"/>
              <a:t>)</a:t>
            </a:r>
            <a:endParaRPr lang="de-DE" dirty="0"/>
          </a:p>
          <a:p>
            <a:pPr marL="0" indent="0">
              <a:buNone/>
            </a:pP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32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err="1" smtClean="0"/>
              <a:t>Σε</a:t>
            </a:r>
            <a:r>
              <a:rPr lang="el-GR" dirty="0" smtClean="0"/>
              <a:t> </a:t>
            </a:r>
            <a:r>
              <a:rPr lang="el-GR" dirty="0" err="1" smtClean="0"/>
              <a:t>σχέση</a:t>
            </a:r>
            <a:r>
              <a:rPr lang="el-GR" dirty="0" smtClean="0"/>
              <a:t> </a:t>
            </a:r>
            <a:r>
              <a:rPr lang="el-GR" dirty="0" err="1" smtClean="0"/>
              <a:t>με</a:t>
            </a:r>
            <a:r>
              <a:rPr lang="el-GR" dirty="0" smtClean="0"/>
              <a:t> </a:t>
            </a:r>
            <a:r>
              <a:rPr lang="el-GR" dirty="0" err="1" smtClean="0"/>
              <a:t>τις</a:t>
            </a:r>
            <a:r>
              <a:rPr lang="el-GR" dirty="0" smtClean="0"/>
              <a:t> </a:t>
            </a:r>
            <a:r>
              <a:rPr lang="el-GR" dirty="0" err="1" smtClean="0"/>
              <a:t>επιχειρήσεις</a:t>
            </a:r>
            <a:r>
              <a:rPr lang="el-GR" dirty="0" smtClean="0"/>
              <a:t> </a:t>
            </a:r>
            <a:r>
              <a:rPr lang="el-GR" dirty="0" err="1" smtClean="0"/>
              <a:t>η</a:t>
            </a:r>
            <a:r>
              <a:rPr lang="el-GR" dirty="0" smtClean="0"/>
              <a:t> ΕΚΕ</a:t>
            </a:r>
            <a:r>
              <a:rPr lang="de-DE" dirty="0" smtClean="0"/>
              <a:t>:</a:t>
            </a:r>
            <a:endParaRPr lang="el-GR" dirty="0" smtClean="0"/>
          </a:p>
          <a:p>
            <a:pPr marL="457200" indent="-457200">
              <a:buAutoNum type="arabicPeriod"/>
            </a:pPr>
            <a:r>
              <a:rPr lang="de-DE" dirty="0" smtClean="0"/>
              <a:t>T</a:t>
            </a:r>
            <a:r>
              <a:rPr lang="el-GR" dirty="0" err="1" smtClean="0"/>
              <a:t>ις</a:t>
            </a:r>
            <a:r>
              <a:rPr lang="el-GR" dirty="0" smtClean="0"/>
              <a:t> </a:t>
            </a:r>
            <a:r>
              <a:rPr lang="el-GR" dirty="0" err="1" smtClean="0"/>
              <a:t>προστατεύει</a:t>
            </a:r>
            <a:r>
              <a:rPr lang="el-GR" dirty="0" smtClean="0"/>
              <a:t> </a:t>
            </a:r>
            <a:r>
              <a:rPr lang="el-GR" dirty="0" err="1" smtClean="0"/>
              <a:t>από</a:t>
            </a:r>
            <a:r>
              <a:rPr lang="el-GR" dirty="0" smtClean="0"/>
              <a:t> </a:t>
            </a:r>
            <a:r>
              <a:rPr lang="el-GR" dirty="0" err="1"/>
              <a:t>τις</a:t>
            </a:r>
            <a:r>
              <a:rPr lang="el-GR" dirty="0"/>
              <a:t> </a:t>
            </a:r>
            <a:r>
              <a:rPr lang="el-GR" dirty="0" err="1" smtClean="0"/>
              <a:t>συνέπειες</a:t>
            </a:r>
            <a:r>
              <a:rPr lang="el-GR" dirty="0" smtClean="0"/>
              <a:t> </a:t>
            </a:r>
            <a:r>
              <a:rPr lang="el-GR" dirty="0" err="1"/>
              <a:t>της</a:t>
            </a:r>
            <a:r>
              <a:rPr lang="el-GR" dirty="0"/>
              <a:t> </a:t>
            </a:r>
            <a:r>
              <a:rPr lang="el-GR" dirty="0" err="1"/>
              <a:t>εφαρμογής</a:t>
            </a:r>
            <a:r>
              <a:rPr lang="el-GR" dirty="0"/>
              <a:t> </a:t>
            </a:r>
            <a:r>
              <a:rPr lang="el-GR" dirty="0" err="1"/>
              <a:t>της</a:t>
            </a:r>
            <a:r>
              <a:rPr lang="el-GR" dirty="0"/>
              <a:t> </a:t>
            </a:r>
            <a:r>
              <a:rPr lang="el-GR" dirty="0" smtClean="0"/>
              <a:t>αρχής </a:t>
            </a:r>
            <a:r>
              <a:rPr lang="el-GR" dirty="0"/>
              <a:t>«</a:t>
            </a:r>
            <a:r>
              <a:rPr lang="de-DE" dirty="0"/>
              <a:t>o </a:t>
            </a:r>
            <a:r>
              <a:rPr lang="el-GR" dirty="0" err="1"/>
              <a:t>ρυπαίνων</a:t>
            </a:r>
            <a:r>
              <a:rPr lang="el-GR" dirty="0"/>
              <a:t> </a:t>
            </a:r>
            <a:r>
              <a:rPr lang="el-GR" dirty="0" err="1"/>
              <a:t>πληρώνει</a:t>
            </a:r>
            <a:r>
              <a:rPr lang="el-GR" dirty="0" smtClean="0"/>
              <a:t>» (</a:t>
            </a:r>
            <a:r>
              <a:rPr lang="el-GR" dirty="0" err="1" smtClean="0"/>
              <a:t>οι</a:t>
            </a:r>
            <a:r>
              <a:rPr lang="el-GR" dirty="0" smtClean="0"/>
              <a:t> </a:t>
            </a:r>
            <a:r>
              <a:rPr lang="el-GR" dirty="0" err="1" smtClean="0"/>
              <a:t>διαδικασίες</a:t>
            </a:r>
            <a:r>
              <a:rPr lang="el-GR" dirty="0" smtClean="0"/>
              <a:t> </a:t>
            </a:r>
            <a:r>
              <a:rPr lang="el-GR" dirty="0" err="1" smtClean="0"/>
              <a:t>δέουσας</a:t>
            </a:r>
            <a:r>
              <a:rPr lang="el-GR" dirty="0" smtClean="0"/>
              <a:t> </a:t>
            </a:r>
            <a:r>
              <a:rPr lang="el-GR" dirty="0" err="1" smtClean="0"/>
              <a:t>επιμέλειας</a:t>
            </a:r>
            <a:r>
              <a:rPr lang="de-DE" dirty="0" smtClean="0"/>
              <a:t>: </a:t>
            </a:r>
            <a:r>
              <a:rPr lang="el-GR" dirty="0" err="1" smtClean="0"/>
              <a:t>γραμμή</a:t>
            </a:r>
            <a:r>
              <a:rPr lang="el-GR" dirty="0" smtClean="0"/>
              <a:t> </a:t>
            </a:r>
            <a:r>
              <a:rPr lang="el-GR" dirty="0" err="1" smtClean="0"/>
              <a:t>άμυνας</a:t>
            </a:r>
            <a:r>
              <a:rPr lang="el-GR" dirty="0" smtClean="0"/>
              <a:t> </a:t>
            </a:r>
            <a:r>
              <a:rPr lang="el-GR" dirty="0" err="1" smtClean="0"/>
              <a:t>επιχειρήσεων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 </a:t>
            </a:r>
            <a:r>
              <a:rPr lang="el-GR" dirty="0" err="1" smtClean="0"/>
              <a:t>Μειώνει</a:t>
            </a:r>
            <a:r>
              <a:rPr lang="el-GR" dirty="0" smtClean="0"/>
              <a:t> </a:t>
            </a:r>
            <a:r>
              <a:rPr lang="el-GR" dirty="0" err="1" smtClean="0"/>
              <a:t>το</a:t>
            </a:r>
            <a:r>
              <a:rPr lang="el-GR" dirty="0" smtClean="0"/>
              <a:t> </a:t>
            </a:r>
            <a:r>
              <a:rPr lang="el-GR" dirty="0" err="1" smtClean="0"/>
              <a:t>κόστος</a:t>
            </a:r>
            <a:r>
              <a:rPr lang="el-GR" dirty="0" smtClean="0"/>
              <a:t> </a:t>
            </a:r>
            <a:r>
              <a:rPr lang="el-GR" dirty="0" err="1" smtClean="0"/>
              <a:t>λειτουργίας</a:t>
            </a:r>
            <a:r>
              <a:rPr lang="el-GR" dirty="0" smtClean="0"/>
              <a:t> </a:t>
            </a:r>
            <a:r>
              <a:rPr lang="el-GR" dirty="0" err="1" smtClean="0"/>
              <a:t>επιχειρήσεων</a:t>
            </a:r>
            <a:r>
              <a:rPr lang="el-GR" dirty="0" smtClean="0"/>
              <a:t> (</a:t>
            </a:r>
            <a:r>
              <a:rPr lang="el-GR" dirty="0" err="1" smtClean="0"/>
              <a:t>μείωση</a:t>
            </a:r>
            <a:r>
              <a:rPr lang="el-GR" dirty="0" smtClean="0"/>
              <a:t> </a:t>
            </a:r>
            <a:r>
              <a:rPr lang="el-GR" dirty="0" err="1" smtClean="0"/>
              <a:t>κατανάλωσης</a:t>
            </a:r>
            <a:r>
              <a:rPr lang="el-GR" dirty="0" smtClean="0"/>
              <a:t> </a:t>
            </a:r>
            <a:r>
              <a:rPr lang="el-GR" dirty="0" err="1" smtClean="0"/>
              <a:t>ενέργειας</a:t>
            </a:r>
            <a:r>
              <a:rPr lang="el-GR" dirty="0" smtClean="0"/>
              <a:t>)</a:t>
            </a:r>
          </a:p>
          <a:p>
            <a:pPr marL="457200" indent="-457200">
              <a:buAutoNum type="arabicPeriod"/>
            </a:pPr>
            <a:r>
              <a:rPr lang="el-GR" dirty="0" err="1" smtClean="0"/>
              <a:t>Θετικά</a:t>
            </a:r>
            <a:r>
              <a:rPr lang="el-GR" dirty="0" smtClean="0"/>
              <a:t> </a:t>
            </a:r>
            <a:r>
              <a:rPr lang="el-GR" dirty="0" err="1" smtClean="0"/>
              <a:t>οφέλη</a:t>
            </a:r>
            <a:r>
              <a:rPr lang="de-DE" dirty="0" smtClean="0"/>
              <a:t>: </a:t>
            </a:r>
            <a:r>
              <a:rPr lang="el-GR" dirty="0" err="1" smtClean="0"/>
              <a:t>Θετική</a:t>
            </a:r>
            <a:r>
              <a:rPr lang="el-GR" dirty="0" smtClean="0"/>
              <a:t> </a:t>
            </a:r>
            <a:r>
              <a:rPr lang="el-GR" dirty="0" err="1" smtClean="0"/>
              <a:t>διαφοροποίηση</a:t>
            </a:r>
            <a:r>
              <a:rPr lang="el-GR" dirty="0" smtClean="0"/>
              <a:t> </a:t>
            </a:r>
            <a:r>
              <a:rPr lang="el-GR" dirty="0" err="1" smtClean="0"/>
              <a:t>επιχείρησης</a:t>
            </a:r>
            <a:r>
              <a:rPr lang="el-GR" dirty="0" smtClean="0"/>
              <a:t>, </a:t>
            </a:r>
            <a:r>
              <a:rPr lang="el-GR" dirty="0" err="1" smtClean="0"/>
              <a:t>προώθηση</a:t>
            </a:r>
            <a:r>
              <a:rPr lang="el-GR" dirty="0" smtClean="0"/>
              <a:t> </a:t>
            </a:r>
            <a:r>
              <a:rPr lang="el-GR" dirty="0" err="1" smtClean="0"/>
              <a:t>αξίας</a:t>
            </a:r>
            <a:r>
              <a:rPr lang="el-GR" dirty="0" smtClean="0"/>
              <a:t> </a:t>
            </a:r>
            <a:r>
              <a:rPr lang="el-GR" dirty="0" err="1" smtClean="0"/>
              <a:t>σήματος</a:t>
            </a:r>
            <a:r>
              <a:rPr lang="el-GR" dirty="0" smtClean="0"/>
              <a:t>, </a:t>
            </a:r>
            <a:r>
              <a:rPr lang="el-GR" dirty="0" err="1" smtClean="0"/>
              <a:t>φήμης</a:t>
            </a:r>
            <a:r>
              <a:rPr lang="el-GR" dirty="0" smtClean="0"/>
              <a:t>, </a:t>
            </a:r>
            <a:r>
              <a:rPr lang="el-GR" dirty="0" err="1" smtClean="0"/>
              <a:t>βελτίωση</a:t>
            </a:r>
            <a:r>
              <a:rPr lang="el-GR" dirty="0" smtClean="0"/>
              <a:t> </a:t>
            </a:r>
            <a:r>
              <a:rPr lang="el-GR" dirty="0" err="1" smtClean="0"/>
              <a:t>εικόνας</a:t>
            </a:r>
            <a:r>
              <a:rPr lang="el-GR" dirty="0" smtClean="0"/>
              <a:t> </a:t>
            </a:r>
            <a:r>
              <a:rPr lang="el-GR" dirty="0" err="1" smtClean="0"/>
              <a:t>επιχείρησης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891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Μειονεκτήματα</a:t>
            </a:r>
            <a:r>
              <a:rPr lang="el-GR" dirty="0" smtClean="0"/>
              <a:t> ΕΚΕ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Φαινόμενο</a:t>
            </a:r>
            <a:r>
              <a:rPr lang="el-GR" dirty="0" smtClean="0"/>
              <a:t> </a:t>
            </a:r>
            <a:r>
              <a:rPr lang="el-GR" dirty="0" err="1" smtClean="0"/>
              <a:t>πράσινου</a:t>
            </a:r>
            <a:r>
              <a:rPr lang="el-GR" dirty="0" smtClean="0"/>
              <a:t> </a:t>
            </a:r>
            <a:r>
              <a:rPr lang="el-GR" dirty="0" err="1" smtClean="0"/>
              <a:t>ξεπλύματος</a:t>
            </a:r>
            <a:r>
              <a:rPr lang="el-GR" dirty="0" smtClean="0"/>
              <a:t>/</a:t>
            </a:r>
            <a:r>
              <a:rPr lang="el-GR" dirty="0" err="1" smtClean="0"/>
              <a:t>πλυντηρίου</a:t>
            </a:r>
            <a:r>
              <a:rPr lang="de-DE" dirty="0" smtClean="0"/>
              <a:t> (</a:t>
            </a:r>
            <a:r>
              <a:rPr lang="de-DE" dirty="0" err="1" smtClean="0"/>
              <a:t>greenwashing</a:t>
            </a:r>
            <a:r>
              <a:rPr lang="de-DE" dirty="0" smtClean="0"/>
              <a:t>):</a:t>
            </a:r>
            <a:endParaRPr lang="el-GR" dirty="0" smtClean="0"/>
          </a:p>
          <a:p>
            <a:pPr>
              <a:buFontTx/>
              <a:buChar char="-"/>
            </a:pPr>
            <a:r>
              <a:rPr lang="el-GR" dirty="0" err="1" smtClean="0"/>
              <a:t>Εμπόδιο</a:t>
            </a:r>
            <a:r>
              <a:rPr lang="el-GR" dirty="0" smtClean="0"/>
              <a:t> </a:t>
            </a:r>
            <a:r>
              <a:rPr lang="el-GR" dirty="0" err="1" smtClean="0"/>
              <a:t>σε</a:t>
            </a:r>
            <a:r>
              <a:rPr lang="el-GR" dirty="0" smtClean="0"/>
              <a:t> </a:t>
            </a:r>
            <a:r>
              <a:rPr lang="el-GR" dirty="0" err="1" smtClean="0"/>
              <a:t>έναν</a:t>
            </a:r>
            <a:r>
              <a:rPr lang="el-GR" dirty="0" smtClean="0"/>
              <a:t> </a:t>
            </a:r>
            <a:r>
              <a:rPr lang="el-GR" dirty="0" err="1" smtClean="0"/>
              <a:t>υγιή</a:t>
            </a:r>
            <a:r>
              <a:rPr lang="el-GR" dirty="0" smtClean="0"/>
              <a:t>, </a:t>
            </a:r>
            <a:r>
              <a:rPr lang="el-GR" dirty="0" err="1" smtClean="0"/>
              <a:t>περιβαλλοντικά</a:t>
            </a:r>
            <a:r>
              <a:rPr lang="el-GR" dirty="0" smtClean="0"/>
              <a:t> </a:t>
            </a:r>
            <a:r>
              <a:rPr lang="el-GR" dirty="0" err="1" smtClean="0"/>
              <a:t>θετικό</a:t>
            </a:r>
            <a:r>
              <a:rPr lang="el-GR" dirty="0" smtClean="0"/>
              <a:t> </a:t>
            </a:r>
            <a:r>
              <a:rPr lang="el-GR" dirty="0" err="1" smtClean="0"/>
              <a:t>ανταγωνισμό</a:t>
            </a:r>
            <a:endParaRPr lang="el-GR" dirty="0" smtClean="0"/>
          </a:p>
          <a:p>
            <a:pPr>
              <a:buFontTx/>
              <a:buChar char="-"/>
            </a:pPr>
            <a:r>
              <a:rPr lang="el-GR" dirty="0" err="1" smtClean="0"/>
              <a:t>Παραπλάνηση</a:t>
            </a:r>
            <a:r>
              <a:rPr lang="el-GR" dirty="0" smtClean="0"/>
              <a:t> </a:t>
            </a:r>
            <a:r>
              <a:rPr lang="el-GR" dirty="0" err="1" smtClean="0"/>
              <a:t>καταναλωτών</a:t>
            </a:r>
            <a:endParaRPr lang="el-GR" dirty="0" smtClean="0"/>
          </a:p>
          <a:p>
            <a:pPr>
              <a:buFontTx/>
              <a:buChar char="-"/>
            </a:pPr>
            <a:r>
              <a:rPr lang="el-GR" dirty="0" err="1" smtClean="0"/>
              <a:t>Η</a:t>
            </a:r>
            <a:r>
              <a:rPr lang="el-GR" dirty="0" smtClean="0"/>
              <a:t> ΕΚΕ </a:t>
            </a:r>
            <a:r>
              <a:rPr lang="el-GR" dirty="0" err="1" smtClean="0"/>
              <a:t>χάνει</a:t>
            </a:r>
            <a:r>
              <a:rPr lang="el-GR" dirty="0" smtClean="0"/>
              <a:t> </a:t>
            </a:r>
            <a:r>
              <a:rPr lang="el-GR" dirty="0" err="1" smtClean="0"/>
              <a:t>τη</a:t>
            </a:r>
            <a:r>
              <a:rPr lang="el-GR" dirty="0" smtClean="0"/>
              <a:t> </a:t>
            </a:r>
            <a:r>
              <a:rPr lang="el-GR" dirty="0" err="1" smtClean="0"/>
              <a:t>φιλοπεριβαλλοντική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r>
              <a:rPr lang="el-GR" dirty="0" smtClean="0"/>
              <a:t> </a:t>
            </a:r>
            <a:r>
              <a:rPr lang="el-GR" dirty="0" err="1" smtClean="0"/>
              <a:t>δράση</a:t>
            </a:r>
            <a:endParaRPr lang="el-GR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5455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Ανάγκη</a:t>
            </a:r>
            <a:r>
              <a:rPr lang="el-GR" dirty="0" smtClean="0"/>
              <a:t> </a:t>
            </a:r>
            <a:r>
              <a:rPr lang="el-GR" dirty="0" err="1"/>
              <a:t>διείσδυσης</a:t>
            </a:r>
            <a:r>
              <a:rPr lang="el-GR" dirty="0"/>
              <a:t> </a:t>
            </a:r>
            <a:r>
              <a:rPr lang="el-GR" dirty="0" err="1"/>
              <a:t>δικαίου</a:t>
            </a:r>
            <a:r>
              <a:rPr lang="el-GR" dirty="0"/>
              <a:t> </a:t>
            </a:r>
            <a:r>
              <a:rPr lang="el-GR" dirty="0" err="1"/>
              <a:t>στο</a:t>
            </a:r>
            <a:r>
              <a:rPr lang="el-GR" dirty="0"/>
              <a:t> </a:t>
            </a:r>
            <a:r>
              <a:rPr lang="el-GR" dirty="0" err="1"/>
              <a:t>πεδίο</a:t>
            </a:r>
            <a:r>
              <a:rPr lang="el-GR" dirty="0"/>
              <a:t> ΕΚΕ </a:t>
            </a:r>
            <a:r>
              <a:rPr lang="el-GR" dirty="0" err="1"/>
              <a:t>για</a:t>
            </a:r>
            <a:r>
              <a:rPr lang="el-GR" dirty="0"/>
              <a:t> </a:t>
            </a:r>
            <a:r>
              <a:rPr lang="el-GR" dirty="0" err="1"/>
              <a:t>τη</a:t>
            </a:r>
            <a:r>
              <a:rPr lang="el-GR" dirty="0"/>
              <a:t> </a:t>
            </a:r>
            <a:r>
              <a:rPr lang="el-GR" dirty="0" err="1"/>
              <a:t>ρύθμιση</a:t>
            </a:r>
            <a:r>
              <a:rPr lang="el-GR" dirty="0"/>
              <a:t> </a:t>
            </a:r>
            <a:r>
              <a:rPr lang="el-GR" dirty="0" err="1" smtClean="0"/>
              <a:t>και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</a:t>
            </a:r>
            <a:r>
              <a:rPr lang="el-GR" dirty="0" err="1" smtClean="0"/>
              <a:t>επαληθευσιμότητα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endParaRPr lang="de-DE" dirty="0" smtClean="0"/>
          </a:p>
          <a:p>
            <a:r>
              <a:rPr lang="el-GR" dirty="0" err="1" smtClean="0"/>
              <a:t>Η</a:t>
            </a:r>
            <a:r>
              <a:rPr lang="el-GR" dirty="0" smtClean="0"/>
              <a:t> ΕΕ </a:t>
            </a:r>
            <a:r>
              <a:rPr lang="el-GR" dirty="0" err="1" smtClean="0"/>
              <a:t>προωθεί</a:t>
            </a:r>
            <a:r>
              <a:rPr lang="el-GR" dirty="0" smtClean="0"/>
              <a:t> </a:t>
            </a:r>
            <a:r>
              <a:rPr lang="el-GR" dirty="0" err="1" smtClean="0"/>
              <a:t>τις</a:t>
            </a:r>
            <a:r>
              <a:rPr lang="el-GR" dirty="0" smtClean="0"/>
              <a:t> </a:t>
            </a:r>
            <a:r>
              <a:rPr lang="el-GR" dirty="0" err="1" smtClean="0"/>
              <a:t>διεθνείς</a:t>
            </a:r>
            <a:r>
              <a:rPr lang="el-GR" dirty="0" smtClean="0"/>
              <a:t> </a:t>
            </a:r>
            <a:r>
              <a:rPr lang="el-GR" dirty="0" err="1" smtClean="0"/>
              <a:t>αναγνωρισμένες</a:t>
            </a:r>
            <a:r>
              <a:rPr lang="el-GR" dirty="0" smtClean="0"/>
              <a:t> </a:t>
            </a:r>
            <a:r>
              <a:rPr lang="el-GR" dirty="0" err="1" smtClean="0"/>
              <a:t>αρχές</a:t>
            </a:r>
            <a:r>
              <a:rPr lang="el-GR" dirty="0" smtClean="0"/>
              <a:t> </a:t>
            </a:r>
            <a:r>
              <a:rPr lang="el-GR" dirty="0" err="1" smtClean="0"/>
              <a:t>και</a:t>
            </a:r>
            <a:r>
              <a:rPr lang="el-GR" dirty="0" smtClean="0"/>
              <a:t> </a:t>
            </a:r>
            <a:r>
              <a:rPr lang="el-GR" dirty="0" err="1" smtClean="0"/>
              <a:t>οδηγιες</a:t>
            </a:r>
            <a:r>
              <a:rPr lang="el-GR" dirty="0" smtClean="0"/>
              <a:t> </a:t>
            </a:r>
            <a:r>
              <a:rPr lang="el-GR" dirty="0" err="1" smtClean="0"/>
              <a:t>για</a:t>
            </a:r>
            <a:r>
              <a:rPr lang="el-GR" dirty="0" smtClean="0"/>
              <a:t> </a:t>
            </a:r>
            <a:r>
              <a:rPr lang="el-GR" dirty="0" err="1" smtClean="0"/>
              <a:t>την</a:t>
            </a:r>
            <a:r>
              <a:rPr lang="el-GR" dirty="0" smtClean="0"/>
              <a:t> ΕΚΕ</a:t>
            </a:r>
            <a:r>
              <a:rPr lang="de-DE" dirty="0" smtClean="0"/>
              <a:t>:</a:t>
            </a:r>
            <a:endParaRPr lang="el-GR" dirty="0"/>
          </a:p>
          <a:p>
            <a:pPr marL="625475" indent="-444500">
              <a:buFont typeface="+mj-lt"/>
              <a:buAutoNum type="arabicPeriod"/>
            </a:pPr>
            <a:r>
              <a:rPr lang="el-GR" dirty="0" err="1" smtClean="0"/>
              <a:t>Κατευθυντήριες</a:t>
            </a:r>
            <a:r>
              <a:rPr lang="el-GR" dirty="0" smtClean="0"/>
              <a:t> </a:t>
            </a:r>
            <a:r>
              <a:rPr lang="el-GR" dirty="0" err="1" smtClean="0"/>
              <a:t>γραμμές</a:t>
            </a:r>
            <a:r>
              <a:rPr lang="el-GR" dirty="0" smtClean="0"/>
              <a:t> του ΟΟΣΑ </a:t>
            </a:r>
          </a:p>
          <a:p>
            <a:pPr marL="625475" indent="-444500">
              <a:buFont typeface="+mj-lt"/>
              <a:buAutoNum type="arabicPeriod"/>
            </a:pPr>
            <a:r>
              <a:rPr lang="el-GR" dirty="0" smtClean="0"/>
              <a:t>Κατευθυντήριες γραμμές για την ΕΚΕ του Διεθνούς Οργανισμού Τυποποίησης (</a:t>
            </a:r>
            <a:r>
              <a:rPr lang="de-DE" dirty="0" smtClean="0"/>
              <a:t>ISO 26000)</a:t>
            </a:r>
          </a:p>
          <a:p>
            <a:pPr marL="625475" indent="-444500">
              <a:buFont typeface="+mj-lt"/>
              <a:buAutoNum type="arabicPeriod"/>
            </a:pPr>
            <a:r>
              <a:rPr lang="el-GR" dirty="0" smtClean="0"/>
              <a:t>Σύστημα Οικολογικής διαχείρισης και ελέγχου της ΕΕ (</a:t>
            </a:r>
            <a:r>
              <a:rPr lang="de-DE" dirty="0" smtClean="0"/>
              <a:t>EMAS)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583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Κοινά</a:t>
            </a:r>
            <a:r>
              <a:rPr lang="el-GR" dirty="0" smtClean="0"/>
              <a:t> </a:t>
            </a:r>
            <a:r>
              <a:rPr lang="el-GR" dirty="0" err="1" smtClean="0"/>
              <a:t>τους</a:t>
            </a:r>
            <a:r>
              <a:rPr lang="el-GR" dirty="0" smtClean="0"/>
              <a:t> </a:t>
            </a:r>
            <a:r>
              <a:rPr lang="el-GR" dirty="0" err="1" smtClean="0"/>
              <a:t>χαραχτηριστικά</a:t>
            </a:r>
            <a:r>
              <a:rPr lang="de-DE" dirty="0" smtClean="0"/>
              <a:t>:</a:t>
            </a:r>
          </a:p>
          <a:p>
            <a:pPr marL="533400" indent="-352425">
              <a:buAutoNum type="arabicPeriod"/>
            </a:pPr>
            <a:r>
              <a:rPr lang="el-GR" dirty="0" err="1" smtClean="0"/>
              <a:t>Προώθηση</a:t>
            </a:r>
            <a:r>
              <a:rPr lang="el-GR" dirty="0" smtClean="0"/>
              <a:t> </a:t>
            </a:r>
            <a:r>
              <a:rPr lang="el-GR" dirty="0" err="1" smtClean="0"/>
              <a:t>τυποποίησης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r>
              <a:rPr lang="el-GR" dirty="0" smtClean="0"/>
              <a:t> ΕΚΕ</a:t>
            </a:r>
          </a:p>
          <a:p>
            <a:pPr marL="533400" indent="-352425">
              <a:buAutoNum type="arabicPeriod"/>
            </a:pPr>
            <a:r>
              <a:rPr lang="el-GR" dirty="0" err="1" smtClean="0"/>
              <a:t>Εθελοντική</a:t>
            </a:r>
            <a:r>
              <a:rPr lang="el-GR" dirty="0" smtClean="0"/>
              <a:t> </a:t>
            </a:r>
            <a:r>
              <a:rPr lang="el-GR" dirty="0" err="1" smtClean="0"/>
              <a:t>υιοθέτηση</a:t>
            </a:r>
            <a:r>
              <a:rPr lang="el-GR" dirty="0" smtClean="0"/>
              <a:t> </a:t>
            </a:r>
          </a:p>
          <a:p>
            <a:pPr marL="533400" indent="-352425">
              <a:buFont typeface="Wingdings" pitchFamily="2" charset="2"/>
              <a:buAutoNum type="arabicPeriod"/>
            </a:pPr>
            <a:r>
              <a:rPr lang="el-GR" dirty="0" err="1" smtClean="0"/>
              <a:t>Μη</a:t>
            </a:r>
            <a:r>
              <a:rPr lang="el-GR" dirty="0" smtClean="0"/>
              <a:t> </a:t>
            </a:r>
            <a:r>
              <a:rPr lang="el-GR" dirty="0" err="1" smtClean="0"/>
              <a:t>υποχρέωση</a:t>
            </a:r>
            <a:r>
              <a:rPr lang="el-GR" dirty="0" smtClean="0"/>
              <a:t> </a:t>
            </a:r>
            <a:r>
              <a:rPr lang="el-GR" dirty="0" err="1" smtClean="0"/>
              <a:t>επαλήθευσης</a:t>
            </a:r>
            <a:r>
              <a:rPr lang="el-GR" dirty="0" smtClean="0"/>
              <a:t> (</a:t>
            </a:r>
            <a:r>
              <a:rPr lang="el-GR" dirty="0" err="1" smtClean="0"/>
              <a:t>με</a:t>
            </a:r>
            <a:r>
              <a:rPr lang="el-GR" dirty="0" smtClean="0"/>
              <a:t> εξαίρεση </a:t>
            </a:r>
            <a:r>
              <a:rPr lang="el-GR" dirty="0" err="1" smtClean="0"/>
              <a:t>το</a:t>
            </a:r>
            <a:r>
              <a:rPr lang="el-GR" dirty="0" smtClean="0"/>
              <a:t> </a:t>
            </a:r>
            <a:r>
              <a:rPr lang="el-GR" dirty="0" err="1" smtClean="0"/>
              <a:t>Σύστημα</a:t>
            </a:r>
            <a:r>
              <a:rPr lang="el-GR" dirty="0" smtClean="0"/>
              <a:t> </a:t>
            </a:r>
            <a:r>
              <a:rPr lang="el-GR" dirty="0" err="1"/>
              <a:t>Οικολογικής</a:t>
            </a:r>
            <a:r>
              <a:rPr lang="el-GR" dirty="0"/>
              <a:t> </a:t>
            </a:r>
            <a:r>
              <a:rPr lang="el-GR" dirty="0" err="1"/>
              <a:t>διαχείρισης</a:t>
            </a:r>
            <a:r>
              <a:rPr lang="el-GR" dirty="0"/>
              <a:t> </a:t>
            </a:r>
            <a:r>
              <a:rPr lang="el-GR" dirty="0" err="1"/>
              <a:t>και</a:t>
            </a:r>
            <a:r>
              <a:rPr lang="el-GR" dirty="0"/>
              <a:t> </a:t>
            </a:r>
            <a:r>
              <a:rPr lang="el-GR" dirty="0" err="1"/>
              <a:t>ελέγχου</a:t>
            </a:r>
            <a:r>
              <a:rPr lang="el-GR" dirty="0"/>
              <a:t> </a:t>
            </a:r>
            <a:r>
              <a:rPr lang="el-GR" dirty="0" err="1"/>
              <a:t>της</a:t>
            </a:r>
            <a:r>
              <a:rPr lang="el-GR" dirty="0"/>
              <a:t> </a:t>
            </a:r>
            <a:r>
              <a:rPr lang="el-GR" dirty="0" smtClean="0"/>
              <a:t>ΕΕ/</a:t>
            </a:r>
            <a:r>
              <a:rPr lang="de-DE" dirty="0" smtClean="0"/>
              <a:t>EMAS</a:t>
            </a:r>
            <a:r>
              <a:rPr lang="de-DE" dirty="0"/>
              <a:t>)</a:t>
            </a:r>
          </a:p>
          <a:p>
            <a:pPr marL="533400" indent="-352425">
              <a:buAutoNum type="arabicPeriod"/>
            </a:pPr>
            <a:endParaRPr lang="el-GR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714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5925" y="2756646"/>
            <a:ext cx="8528899" cy="3491753"/>
          </a:xfrm>
        </p:spPr>
        <p:txBody>
          <a:bodyPr>
            <a:normAutofit/>
          </a:bodyPr>
          <a:lstStyle/>
          <a:p>
            <a:r>
              <a:rPr lang="el-GR" b="1" dirty="0" err="1" smtClean="0"/>
              <a:t>Διευρυμένη</a:t>
            </a:r>
            <a:r>
              <a:rPr lang="el-GR" b="1" dirty="0" smtClean="0"/>
              <a:t> </a:t>
            </a:r>
            <a:r>
              <a:rPr lang="el-GR" b="1" dirty="0" err="1" smtClean="0"/>
              <a:t>έννοια</a:t>
            </a:r>
            <a:r>
              <a:rPr lang="el-GR" b="1" dirty="0" smtClean="0"/>
              <a:t> ΕΚΕ</a:t>
            </a:r>
            <a:r>
              <a:rPr lang="de-DE" dirty="0" smtClean="0"/>
              <a:t>: </a:t>
            </a:r>
            <a:r>
              <a:rPr lang="el-GR" dirty="0" smtClean="0"/>
              <a:t>Οδηγία 2014</a:t>
            </a:r>
            <a:r>
              <a:rPr lang="el-GR" dirty="0"/>
              <a:t>/95/ΕΕ </a:t>
            </a:r>
            <a:r>
              <a:rPr lang="el-GR" dirty="0" err="1"/>
              <a:t>για</a:t>
            </a:r>
            <a:r>
              <a:rPr lang="el-GR" dirty="0"/>
              <a:t> </a:t>
            </a:r>
            <a:r>
              <a:rPr lang="el-GR" dirty="0" err="1"/>
              <a:t>τη</a:t>
            </a:r>
            <a:r>
              <a:rPr lang="el-GR" dirty="0"/>
              <a:t> </a:t>
            </a:r>
            <a:r>
              <a:rPr lang="el-GR" dirty="0" err="1"/>
              <a:t>δημοσιοποίηση</a:t>
            </a:r>
            <a:r>
              <a:rPr lang="el-GR" dirty="0"/>
              <a:t> </a:t>
            </a:r>
            <a:r>
              <a:rPr lang="el-GR" dirty="0" err="1"/>
              <a:t>μη</a:t>
            </a:r>
            <a:r>
              <a:rPr lang="el-GR" dirty="0"/>
              <a:t> </a:t>
            </a:r>
            <a:r>
              <a:rPr lang="el-GR" dirty="0" err="1"/>
              <a:t>χρηματοοικονομικών</a:t>
            </a:r>
            <a:r>
              <a:rPr lang="el-GR" dirty="0"/>
              <a:t> </a:t>
            </a:r>
            <a:r>
              <a:rPr lang="el-GR" dirty="0" err="1"/>
              <a:t>πληροφοριών</a:t>
            </a:r>
            <a:r>
              <a:rPr lang="el-GR" dirty="0"/>
              <a:t> </a:t>
            </a:r>
            <a:r>
              <a:rPr lang="el-GR" dirty="0" err="1"/>
              <a:t>από</a:t>
            </a:r>
            <a:r>
              <a:rPr lang="el-GR" dirty="0"/>
              <a:t> </a:t>
            </a:r>
            <a:r>
              <a:rPr lang="el-GR" dirty="0" err="1"/>
              <a:t>ορισμένες</a:t>
            </a:r>
            <a:r>
              <a:rPr lang="el-GR" dirty="0"/>
              <a:t> </a:t>
            </a:r>
            <a:r>
              <a:rPr lang="el-GR" dirty="0" err="1"/>
              <a:t>επιχειρήσεις</a:t>
            </a:r>
            <a:r>
              <a:rPr lang="el-GR" dirty="0"/>
              <a:t> </a:t>
            </a:r>
            <a:r>
              <a:rPr lang="el-GR" dirty="0" err="1"/>
              <a:t>και</a:t>
            </a:r>
            <a:r>
              <a:rPr lang="el-GR" dirty="0"/>
              <a:t> </a:t>
            </a:r>
            <a:r>
              <a:rPr lang="el-GR" dirty="0" err="1" smtClean="0"/>
              <a:t>ομίλους</a:t>
            </a:r>
            <a:r>
              <a:rPr lang="de-DE" dirty="0" smtClean="0"/>
              <a:t>: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  </a:t>
            </a:r>
            <a:r>
              <a:rPr lang="el-GR" dirty="0" smtClean="0"/>
              <a:t>- αφορά </a:t>
            </a:r>
            <a:r>
              <a:rPr lang="el-GR" dirty="0"/>
              <a:t>και την περιβαλλοντική πληροφορία </a:t>
            </a:r>
            <a:endParaRPr lang="en-US" dirty="0" smtClean="0"/>
          </a:p>
          <a:p>
            <a:pPr marL="271463" indent="-271463">
              <a:buNone/>
              <a:tabLst>
                <a:tab pos="361950" algn="l"/>
              </a:tabLst>
            </a:pPr>
            <a:r>
              <a:rPr lang="el-GR" dirty="0" smtClean="0"/>
              <a:t>   </a:t>
            </a:r>
            <a:r>
              <a:rPr lang="en-US" dirty="0" smtClean="0"/>
              <a:t>-</a:t>
            </a:r>
            <a:r>
              <a:rPr lang="el-GR" dirty="0" smtClean="0"/>
              <a:t> αφορά εταιρείες/οντότητες δημοσίου συμφέροντος, με μέσο αριθμό                                      εργαζομένων περισσότερους από 500</a:t>
            </a:r>
            <a:r>
              <a:rPr lang="en-US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de-DE" dirty="0" smtClean="0"/>
              <a:t>      </a:t>
            </a:r>
            <a:endParaRPr lang="el-GR" dirty="0" smtClean="0"/>
          </a:p>
          <a:p>
            <a:pPr marL="271463" indent="-271463">
              <a:buNone/>
            </a:pPr>
            <a:r>
              <a:rPr lang="el-GR" dirty="0" smtClean="0"/>
              <a:t>   - θεσπίζει μία ελάχιστη νομική απαίτηση, εφόσον οι παραπάνω εταιρείες </a:t>
            </a:r>
            <a:r>
              <a:rPr lang="en-US" dirty="0" smtClean="0"/>
              <a:t>                           </a:t>
            </a:r>
            <a:r>
              <a:rPr lang="el-GR" b="1" dirty="0" smtClean="0">
                <a:solidFill>
                  <a:srgbClr val="FF0000"/>
                </a:solidFill>
              </a:rPr>
              <a:t>υποχρεούνται</a:t>
            </a:r>
            <a:r>
              <a:rPr lang="el-GR" b="1" dirty="0" smtClean="0"/>
              <a:t> </a:t>
            </a:r>
            <a:r>
              <a:rPr lang="el-GR" dirty="0" smtClean="0"/>
              <a:t>σε</a:t>
            </a:r>
            <a:r>
              <a:rPr lang="el-GR" b="1" dirty="0" smtClean="0"/>
              <a:t> λογοδοσία βιωσιμότητας (έκθεση μη χρηματοοικονομικής κατάστασης)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616923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reas">
  <a:themeElements>
    <a:clrScheme name="Boreas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Boreas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Borea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Boreas.thmx</Template>
  <TotalTime>0</TotalTime>
  <Words>653</Words>
  <Application>Microsoft Macintosh PowerPoint</Application>
  <PresentationFormat>Bildschirmpräsentation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Boreas</vt:lpstr>
      <vt:lpstr>          </vt:lpstr>
      <vt:lpstr>Ορισμός Εταιρικής Κοινωνικής Ευθύνης (ΕΚΕ)</vt:lpstr>
      <vt:lpstr>PowerPoint-Präsentation</vt:lpstr>
      <vt:lpstr>Πλεονεκτήματα ΕΚΕ:  Tα πολλαπλά οφέλη της ΕΚΕ</vt:lpstr>
      <vt:lpstr>PowerPoint-Präsentation</vt:lpstr>
      <vt:lpstr>Μειονεκτήματα ΕΚΕ:</vt:lpstr>
      <vt:lpstr>PowerPoint-Präsentation</vt:lpstr>
      <vt:lpstr>PowerPoint-Präsentation</vt:lpstr>
      <vt:lpstr>PowerPoint-Präsentation</vt:lpstr>
      <vt:lpstr>PowerPoint-Präsentation</vt:lpstr>
      <vt:lpstr>Γ. Συμπεράσματα, προτάσεις.</vt:lpstr>
      <vt:lpstr>Προτάσεις:</vt:lpstr>
      <vt:lpstr>PowerPoint-Präsentation</vt:lpstr>
      <vt:lpstr>PowerPoint-Präsentation</vt:lpstr>
    </vt:vector>
  </TitlesOfParts>
  <Company>Freie Universität Berlin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Pantelitsa Sfiniadaki</dc:creator>
  <cp:lastModifiedBy>Pantelitsa Sfiniadaki</cp:lastModifiedBy>
  <cp:revision>83</cp:revision>
  <dcterms:created xsi:type="dcterms:W3CDTF">2017-08-23T15:13:45Z</dcterms:created>
  <dcterms:modified xsi:type="dcterms:W3CDTF">2017-09-08T16:40:41Z</dcterms:modified>
</cp:coreProperties>
</file>