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Override6.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7.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Override8.xml" ContentType="application/vnd.openxmlformats-officedocument.themeOverrid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Override9.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Override10.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Override11.xml" ContentType="application/vnd.openxmlformats-officedocument.themeOverrid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Override12.xml" ContentType="application/vnd.openxmlformats-officedocument.themeOverrid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Override13.xml" ContentType="application/vnd.openxmlformats-officedocument.themeOverrid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Override14.xml" ContentType="application/vnd.openxmlformats-officedocument.themeOverrid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Override15.xml" ContentType="application/vnd.openxmlformats-officedocument.themeOverrid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Override16.xml" ContentType="application/vnd.openxmlformats-officedocument.themeOverrid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Override17.xml" ContentType="application/vnd.openxmlformats-officedocument.themeOverrid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35" r:id="rId1"/>
    <p:sldMasterId id="2147483977" r:id="rId2"/>
    <p:sldMasterId id="2147484004" r:id="rId3"/>
    <p:sldMasterId id="2147484016" r:id="rId4"/>
    <p:sldMasterId id="2147484528" r:id="rId5"/>
    <p:sldMasterId id="2147484978" r:id="rId6"/>
    <p:sldMasterId id="2147485026" r:id="rId7"/>
    <p:sldMasterId id="2147485785" r:id="rId8"/>
    <p:sldMasterId id="2147485809" r:id="rId9"/>
    <p:sldMasterId id="2147485821" r:id="rId10"/>
    <p:sldMasterId id="2147485893" r:id="rId11"/>
    <p:sldMasterId id="2147486754" r:id="rId12"/>
    <p:sldMasterId id="2147486778" r:id="rId13"/>
    <p:sldMasterId id="2147486790" r:id="rId14"/>
    <p:sldMasterId id="2147486802" r:id="rId15"/>
    <p:sldMasterId id="2147486826" r:id="rId16"/>
    <p:sldMasterId id="2147486838" r:id="rId17"/>
    <p:sldMasterId id="2147486850" r:id="rId18"/>
    <p:sldMasterId id="2147486862" r:id="rId19"/>
  </p:sldMasterIdLst>
  <p:notesMasterIdLst>
    <p:notesMasterId r:id="rId76"/>
  </p:notesMasterIdLst>
  <p:handoutMasterIdLst>
    <p:handoutMasterId r:id="rId77"/>
  </p:handoutMasterIdLst>
  <p:sldIdLst>
    <p:sldId id="1602" r:id="rId20"/>
    <p:sldId id="1601" r:id="rId21"/>
    <p:sldId id="1591" r:id="rId22"/>
    <p:sldId id="1621" r:id="rId23"/>
    <p:sldId id="1613" r:id="rId24"/>
    <p:sldId id="1275" r:id="rId25"/>
    <p:sldId id="1614" r:id="rId26"/>
    <p:sldId id="1618" r:id="rId27"/>
    <p:sldId id="1633" r:id="rId28"/>
    <p:sldId id="1622" r:id="rId29"/>
    <p:sldId id="1619" r:id="rId30"/>
    <p:sldId id="1626" r:id="rId31"/>
    <p:sldId id="1498" r:id="rId32"/>
    <p:sldId id="1615" r:id="rId33"/>
    <p:sldId id="1623" r:id="rId34"/>
    <p:sldId id="1630" r:id="rId35"/>
    <p:sldId id="1616" r:id="rId36"/>
    <p:sldId id="1497" r:id="rId37"/>
    <p:sldId id="1510" r:id="rId38"/>
    <p:sldId id="1593" r:id="rId39"/>
    <p:sldId id="1598" r:id="rId40"/>
    <p:sldId id="1634" r:id="rId41"/>
    <p:sldId id="1604" r:id="rId42"/>
    <p:sldId id="1635" r:id="rId43"/>
    <p:sldId id="1628" r:id="rId44"/>
    <p:sldId id="1595" r:id="rId45"/>
    <p:sldId id="1594" r:id="rId46"/>
    <p:sldId id="1550" r:id="rId47"/>
    <p:sldId id="1523" r:id="rId48"/>
    <p:sldId id="1606" r:id="rId49"/>
    <p:sldId id="1607" r:id="rId50"/>
    <p:sldId id="1612" r:id="rId51"/>
    <p:sldId id="1552" r:id="rId52"/>
    <p:sldId id="1611" r:id="rId53"/>
    <p:sldId id="1476" r:id="rId54"/>
    <p:sldId id="1636" r:id="rId55"/>
    <p:sldId id="1491" r:id="rId56"/>
    <p:sldId id="1316" r:id="rId57"/>
    <p:sldId id="1627" r:id="rId58"/>
    <p:sldId id="1642" r:id="rId59"/>
    <p:sldId id="1643" r:id="rId60"/>
    <p:sldId id="1433" r:id="rId61"/>
    <p:sldId id="1644" r:id="rId62"/>
    <p:sldId id="1645" r:id="rId63"/>
    <p:sldId id="1646" r:id="rId64"/>
    <p:sldId id="1647" r:id="rId65"/>
    <p:sldId id="1648" r:id="rId66"/>
    <p:sldId id="1649" r:id="rId67"/>
    <p:sldId id="1650" r:id="rId68"/>
    <p:sldId id="1651" r:id="rId69"/>
    <p:sldId id="1652" r:id="rId70"/>
    <p:sldId id="1653" r:id="rId71"/>
    <p:sldId id="1654" r:id="rId72"/>
    <p:sldId id="1576" r:id="rId73"/>
    <p:sldId id="1575" r:id="rId74"/>
    <p:sldId id="1631" r:id="rId75"/>
  </p:sldIdLst>
  <p:sldSz cx="9144000" cy="6858000" type="screen4x3"/>
  <p:notesSz cx="6858000" cy="9144000"/>
  <p:defaultTextStyle>
    <a:defPPr>
      <a:defRPr lang="en-GB"/>
    </a:defPPr>
    <a:lvl1pPr algn="l" rtl="0" fontAlgn="base">
      <a:spcBef>
        <a:spcPct val="0"/>
      </a:spcBef>
      <a:spcAft>
        <a:spcPct val="0"/>
      </a:spcAft>
      <a:defRPr sz="2800" b="1" kern="1200">
        <a:solidFill>
          <a:schemeClr val="tx1"/>
        </a:solidFill>
        <a:latin typeface="BankGothic Lt BT" pitchFamily="34" charset="0"/>
        <a:ea typeface="+mn-ea"/>
        <a:cs typeface="Arial" charset="0"/>
      </a:defRPr>
    </a:lvl1pPr>
    <a:lvl2pPr marL="457200" algn="l" rtl="0" fontAlgn="base">
      <a:spcBef>
        <a:spcPct val="0"/>
      </a:spcBef>
      <a:spcAft>
        <a:spcPct val="0"/>
      </a:spcAft>
      <a:defRPr sz="2800" b="1" kern="1200">
        <a:solidFill>
          <a:schemeClr val="tx1"/>
        </a:solidFill>
        <a:latin typeface="BankGothic Lt BT" pitchFamily="34" charset="0"/>
        <a:ea typeface="+mn-ea"/>
        <a:cs typeface="Arial" charset="0"/>
      </a:defRPr>
    </a:lvl2pPr>
    <a:lvl3pPr marL="914400" algn="l" rtl="0" fontAlgn="base">
      <a:spcBef>
        <a:spcPct val="0"/>
      </a:spcBef>
      <a:spcAft>
        <a:spcPct val="0"/>
      </a:spcAft>
      <a:defRPr sz="2800" b="1" kern="1200">
        <a:solidFill>
          <a:schemeClr val="tx1"/>
        </a:solidFill>
        <a:latin typeface="BankGothic Lt BT" pitchFamily="34" charset="0"/>
        <a:ea typeface="+mn-ea"/>
        <a:cs typeface="Arial" charset="0"/>
      </a:defRPr>
    </a:lvl3pPr>
    <a:lvl4pPr marL="1371600" algn="l" rtl="0" fontAlgn="base">
      <a:spcBef>
        <a:spcPct val="0"/>
      </a:spcBef>
      <a:spcAft>
        <a:spcPct val="0"/>
      </a:spcAft>
      <a:defRPr sz="2800" b="1" kern="1200">
        <a:solidFill>
          <a:schemeClr val="tx1"/>
        </a:solidFill>
        <a:latin typeface="BankGothic Lt BT" pitchFamily="34" charset="0"/>
        <a:ea typeface="+mn-ea"/>
        <a:cs typeface="Arial" charset="0"/>
      </a:defRPr>
    </a:lvl4pPr>
    <a:lvl5pPr marL="1828800" algn="l" rtl="0" fontAlgn="base">
      <a:spcBef>
        <a:spcPct val="0"/>
      </a:spcBef>
      <a:spcAft>
        <a:spcPct val="0"/>
      </a:spcAft>
      <a:defRPr sz="2800" b="1" kern="1200">
        <a:solidFill>
          <a:schemeClr val="tx1"/>
        </a:solidFill>
        <a:latin typeface="BankGothic Lt BT" pitchFamily="34" charset="0"/>
        <a:ea typeface="+mn-ea"/>
        <a:cs typeface="Arial" charset="0"/>
      </a:defRPr>
    </a:lvl5pPr>
    <a:lvl6pPr marL="2286000" algn="l" defTabSz="914400" rtl="0" eaLnBrk="1" latinLnBrk="0" hangingPunct="1">
      <a:defRPr sz="2800" b="1" kern="1200">
        <a:solidFill>
          <a:schemeClr val="tx1"/>
        </a:solidFill>
        <a:latin typeface="BankGothic Lt BT" pitchFamily="34" charset="0"/>
        <a:ea typeface="+mn-ea"/>
        <a:cs typeface="Arial" charset="0"/>
      </a:defRPr>
    </a:lvl6pPr>
    <a:lvl7pPr marL="2743200" algn="l" defTabSz="914400" rtl="0" eaLnBrk="1" latinLnBrk="0" hangingPunct="1">
      <a:defRPr sz="2800" b="1" kern="1200">
        <a:solidFill>
          <a:schemeClr val="tx1"/>
        </a:solidFill>
        <a:latin typeface="BankGothic Lt BT" pitchFamily="34" charset="0"/>
        <a:ea typeface="+mn-ea"/>
        <a:cs typeface="Arial" charset="0"/>
      </a:defRPr>
    </a:lvl7pPr>
    <a:lvl8pPr marL="3200400" algn="l" defTabSz="914400" rtl="0" eaLnBrk="1" latinLnBrk="0" hangingPunct="1">
      <a:defRPr sz="2800" b="1" kern="1200">
        <a:solidFill>
          <a:schemeClr val="tx1"/>
        </a:solidFill>
        <a:latin typeface="BankGothic Lt BT" pitchFamily="34" charset="0"/>
        <a:ea typeface="+mn-ea"/>
        <a:cs typeface="Arial" charset="0"/>
      </a:defRPr>
    </a:lvl8pPr>
    <a:lvl9pPr marL="3657600" algn="l" defTabSz="914400" rtl="0" eaLnBrk="1" latinLnBrk="0" hangingPunct="1">
      <a:defRPr sz="2800" b="1" kern="1200">
        <a:solidFill>
          <a:schemeClr val="tx1"/>
        </a:solidFill>
        <a:latin typeface="BankGothic Lt BT"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9900"/>
    <a:srgbClr val="33CC33"/>
    <a:srgbClr val="CCECFF"/>
    <a:srgbClr val="CC9900"/>
    <a:srgbClr val="66FF33"/>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p:scale>
          <a:sx n="100" d="100"/>
          <a:sy n="100" d="100"/>
        </p:scale>
        <p:origin x="-1932"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44" d="100"/>
          <a:sy n="44" d="100"/>
        </p:scale>
        <p:origin x="-1459"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s>
</file>

<file path=ppt/diagrams/_rels/data1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image" Target="../media/image71.png"/></Relationships>
</file>

<file path=ppt/diagrams/_rels/data39.xml.rels><?xml version="1.0" encoding="UTF-8" standalone="yes"?>
<Relationships xmlns="http://schemas.openxmlformats.org/package/2006/relationships"><Relationship Id="rId1" Type="http://schemas.openxmlformats.org/officeDocument/2006/relationships/image" Target="../media/image122.jpg"/></Relationships>
</file>

<file path=ppt/diagrams/_rels/drawing1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image" Target="../media/image71.png"/></Relationships>
</file>

<file path=ppt/diagrams/_rels/drawing39.xml.rels><?xml version="1.0" encoding="UTF-8" standalone="yes"?>
<Relationships xmlns="http://schemas.openxmlformats.org/package/2006/relationships"><Relationship Id="rId1" Type="http://schemas.openxmlformats.org/officeDocument/2006/relationships/image" Target="../media/image1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05A4E6-65E7-46C3-AC90-0F28B792773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ADC29E59-0F58-4C9C-BF63-3B7126D29BC0}">
      <dgm:prSet custT="1"/>
      <dgm:spPr/>
      <dgm:t>
        <a:bodyPr/>
        <a:lstStyle/>
        <a:p>
          <a:pPr rtl="0"/>
          <a:r>
            <a:rPr lang="el-GR" sz="1400" b="1" dirty="0" smtClean="0">
              <a:solidFill>
                <a:schemeClr val="bg1"/>
              </a:solidFill>
              <a:latin typeface="Arial Narrow" pitchFamily="34" charset="0"/>
            </a:rPr>
            <a:t>Έλλειμμα εφαρμογής της κοινοτικής περιβαλλοντικής νομοθεσίας </a:t>
          </a:r>
          <a:endParaRPr lang="el-GR" sz="1400" dirty="0">
            <a:solidFill>
              <a:schemeClr val="bg1"/>
            </a:solidFill>
            <a:latin typeface="Arial Narrow" pitchFamily="34" charset="0"/>
          </a:endParaRPr>
        </a:p>
      </dgm:t>
    </dgm:pt>
    <dgm:pt modelId="{47849ADF-CC77-496B-AE9A-FB6BB9A9B881}" type="parTrans" cxnId="{635DF8CB-D8C8-4D5A-8821-436EB0CFF1EE}">
      <dgm:prSet/>
      <dgm:spPr/>
      <dgm:t>
        <a:bodyPr/>
        <a:lstStyle/>
        <a:p>
          <a:endParaRPr lang="el-GR"/>
        </a:p>
      </dgm:t>
    </dgm:pt>
    <dgm:pt modelId="{BB571C76-1220-48BC-92F9-F23DE94583D7}" type="sibTrans" cxnId="{635DF8CB-D8C8-4D5A-8821-436EB0CFF1EE}">
      <dgm:prSet/>
      <dgm:spPr/>
      <dgm:t>
        <a:bodyPr/>
        <a:lstStyle/>
        <a:p>
          <a:endParaRPr lang="el-GR"/>
        </a:p>
      </dgm:t>
    </dgm:pt>
    <dgm:pt modelId="{69F2D5B0-8569-4BF8-B414-46C0687FA09D}">
      <dgm:prSet custT="1"/>
      <dgm:spPr/>
      <dgm:t>
        <a:bodyPr/>
        <a:lstStyle/>
        <a:p>
          <a:pPr rtl="0"/>
          <a:r>
            <a:rPr lang="el-GR" sz="1400" b="1" dirty="0" smtClean="0">
              <a:solidFill>
                <a:schemeClr val="bg1"/>
              </a:solidFill>
              <a:latin typeface="Arial Narrow" pitchFamily="34" charset="0"/>
            </a:rPr>
            <a:t>Αργοί ρυθμοί συμμόρφωσης Περιστατικά διάχυτης ρύπανσης</a:t>
          </a:r>
          <a:br>
            <a:rPr lang="el-GR" sz="1400" b="1" dirty="0" smtClean="0">
              <a:solidFill>
                <a:schemeClr val="bg1"/>
              </a:solidFill>
              <a:latin typeface="Arial Narrow" pitchFamily="34" charset="0"/>
            </a:rPr>
          </a:br>
          <a:r>
            <a:rPr lang="el-GR" sz="1400" b="1" dirty="0" smtClean="0">
              <a:solidFill>
                <a:schemeClr val="bg1"/>
              </a:solidFill>
              <a:latin typeface="Arial Narrow" pitchFamily="34" charset="0"/>
            </a:rPr>
            <a:t>Καθυστερήσεις στην ισχυροποίηση του νομοθετικού πλαισίου  </a:t>
          </a:r>
          <a:endParaRPr lang="el-GR" sz="1400" dirty="0">
            <a:solidFill>
              <a:schemeClr val="bg1"/>
            </a:solidFill>
            <a:latin typeface="Arial Narrow" pitchFamily="34" charset="0"/>
          </a:endParaRPr>
        </a:p>
      </dgm:t>
    </dgm:pt>
    <dgm:pt modelId="{17A691F1-2397-4E61-9DCC-EAE05A30C276}" type="parTrans" cxnId="{B4EDF165-6932-408D-966D-60D9FE299EE9}">
      <dgm:prSet/>
      <dgm:spPr/>
      <dgm:t>
        <a:bodyPr/>
        <a:lstStyle/>
        <a:p>
          <a:endParaRPr lang="el-GR"/>
        </a:p>
      </dgm:t>
    </dgm:pt>
    <dgm:pt modelId="{1D504957-E5A9-428D-B462-E257F9B7D1D4}" type="sibTrans" cxnId="{B4EDF165-6932-408D-966D-60D9FE299EE9}">
      <dgm:prSet/>
      <dgm:spPr/>
      <dgm:t>
        <a:bodyPr/>
        <a:lstStyle/>
        <a:p>
          <a:endParaRPr lang="el-GR"/>
        </a:p>
      </dgm:t>
    </dgm:pt>
    <dgm:pt modelId="{7DEC56B7-37E2-40C2-B565-52252E2373DE}">
      <dgm:prSet custT="1"/>
      <dgm:spPr/>
      <dgm:t>
        <a:bodyPr/>
        <a:lstStyle/>
        <a:p>
          <a:pPr rtl="0"/>
          <a:r>
            <a:rPr lang="el-GR" sz="1400" b="1" dirty="0" smtClean="0">
              <a:solidFill>
                <a:schemeClr val="bg1"/>
              </a:solidFill>
              <a:latin typeface="Arial Narrow" pitchFamily="34" charset="0"/>
            </a:rPr>
            <a:t>Η συνεχιζόμενη οικονομική κρίση: Άλλοθι ! </a:t>
          </a:r>
          <a:br>
            <a:rPr lang="el-GR" sz="1400" b="1" dirty="0" smtClean="0">
              <a:solidFill>
                <a:schemeClr val="bg1"/>
              </a:solidFill>
              <a:latin typeface="Arial Narrow" pitchFamily="34" charset="0"/>
            </a:rPr>
          </a:br>
          <a:r>
            <a:rPr lang="el-GR" sz="1400" b="1" dirty="0" smtClean="0">
              <a:solidFill>
                <a:schemeClr val="bg1"/>
              </a:solidFill>
              <a:latin typeface="Arial Narrow" pitchFamily="34" charset="0"/>
            </a:rPr>
            <a:t>Το περιβάλλον στο περιθώριο  </a:t>
          </a:r>
          <a:endParaRPr lang="el-GR" sz="1400" dirty="0">
            <a:solidFill>
              <a:schemeClr val="bg1"/>
            </a:solidFill>
            <a:latin typeface="Arial Narrow" pitchFamily="34" charset="0"/>
          </a:endParaRPr>
        </a:p>
      </dgm:t>
    </dgm:pt>
    <dgm:pt modelId="{AEA63EBD-3BB8-4E42-9F07-0B2279CAFF6A}" type="parTrans" cxnId="{A01B68F0-F6EF-4E4B-9FDA-B924A0DD1306}">
      <dgm:prSet/>
      <dgm:spPr/>
      <dgm:t>
        <a:bodyPr/>
        <a:lstStyle/>
        <a:p>
          <a:endParaRPr lang="el-GR"/>
        </a:p>
      </dgm:t>
    </dgm:pt>
    <dgm:pt modelId="{14DD4B65-0BC1-4CEF-AAAA-85D84F03F3C2}" type="sibTrans" cxnId="{A01B68F0-F6EF-4E4B-9FDA-B924A0DD1306}">
      <dgm:prSet/>
      <dgm:spPr/>
      <dgm:t>
        <a:bodyPr/>
        <a:lstStyle/>
        <a:p>
          <a:endParaRPr lang="el-GR"/>
        </a:p>
      </dgm:t>
    </dgm:pt>
    <dgm:pt modelId="{C447144A-7460-4221-99AB-0BDBD025A305}">
      <dgm:prSet custT="1"/>
      <dgm:spPr/>
      <dgm:t>
        <a:bodyPr/>
        <a:lstStyle/>
        <a:p>
          <a:pPr rtl="0"/>
          <a:r>
            <a:rPr lang="el-GR" sz="1600" b="1" dirty="0" smtClean="0">
              <a:solidFill>
                <a:schemeClr val="bg1"/>
              </a:solidFill>
              <a:latin typeface="Arial Narrow" pitchFamily="34" charset="0"/>
            </a:rPr>
            <a:t>Φυσικές καταστροφές / Κλιματική αλλαγή / Ανύπαρκτα μέτρα αποκατάστασης </a:t>
          </a:r>
          <a:endParaRPr lang="el-GR" sz="1600" dirty="0">
            <a:solidFill>
              <a:schemeClr val="bg1"/>
            </a:solidFill>
            <a:latin typeface="Arial Narrow" pitchFamily="34" charset="0"/>
          </a:endParaRPr>
        </a:p>
      </dgm:t>
    </dgm:pt>
    <dgm:pt modelId="{4C2DF308-AEC2-4A69-955E-6FB66B89229A}" type="parTrans" cxnId="{243B6EE8-8B3E-48E9-B601-C55BBF3C2C37}">
      <dgm:prSet/>
      <dgm:spPr/>
      <dgm:t>
        <a:bodyPr/>
        <a:lstStyle/>
        <a:p>
          <a:endParaRPr lang="el-GR"/>
        </a:p>
      </dgm:t>
    </dgm:pt>
    <dgm:pt modelId="{C0A0F5F9-8AD9-47DD-9E75-4D3F0D6F8235}" type="sibTrans" cxnId="{243B6EE8-8B3E-48E9-B601-C55BBF3C2C37}">
      <dgm:prSet/>
      <dgm:spPr/>
      <dgm:t>
        <a:bodyPr/>
        <a:lstStyle/>
        <a:p>
          <a:endParaRPr lang="el-GR"/>
        </a:p>
      </dgm:t>
    </dgm:pt>
    <dgm:pt modelId="{700E0F53-8E9B-4F06-B46E-8BD182CFDD36}" type="pres">
      <dgm:prSet presAssocID="{3205A4E6-65E7-46C3-AC90-0F28B7927732}" presName="CompostProcess" presStyleCnt="0">
        <dgm:presLayoutVars>
          <dgm:dir/>
          <dgm:resizeHandles val="exact"/>
        </dgm:presLayoutVars>
      </dgm:prSet>
      <dgm:spPr/>
      <dgm:t>
        <a:bodyPr/>
        <a:lstStyle/>
        <a:p>
          <a:endParaRPr lang="el-GR"/>
        </a:p>
      </dgm:t>
    </dgm:pt>
    <dgm:pt modelId="{D3351333-9135-4087-BFE0-AFD12A6F63E6}" type="pres">
      <dgm:prSet presAssocID="{3205A4E6-65E7-46C3-AC90-0F28B7927732}" presName="arrow" presStyleLbl="bgShp" presStyleIdx="0" presStyleCnt="1"/>
      <dgm:spPr/>
    </dgm:pt>
    <dgm:pt modelId="{C734A122-DAD6-4C38-9C4D-F7FE5F5F9886}" type="pres">
      <dgm:prSet presAssocID="{3205A4E6-65E7-46C3-AC90-0F28B7927732}" presName="linearProcess" presStyleCnt="0"/>
      <dgm:spPr/>
    </dgm:pt>
    <dgm:pt modelId="{5A50C53D-8F8B-4DEC-8770-7101E54D9F64}" type="pres">
      <dgm:prSet presAssocID="{ADC29E59-0F58-4C9C-BF63-3B7126D29BC0}" presName="textNode" presStyleLbl="node1" presStyleIdx="0" presStyleCnt="4">
        <dgm:presLayoutVars>
          <dgm:bulletEnabled val="1"/>
        </dgm:presLayoutVars>
      </dgm:prSet>
      <dgm:spPr/>
      <dgm:t>
        <a:bodyPr/>
        <a:lstStyle/>
        <a:p>
          <a:endParaRPr lang="el-GR"/>
        </a:p>
      </dgm:t>
    </dgm:pt>
    <dgm:pt modelId="{E37D19EE-3AF7-47C9-88BB-D49C6FD95AA0}" type="pres">
      <dgm:prSet presAssocID="{BB571C76-1220-48BC-92F9-F23DE94583D7}" presName="sibTrans" presStyleCnt="0"/>
      <dgm:spPr/>
    </dgm:pt>
    <dgm:pt modelId="{EE19345E-8A11-4A65-BD18-A212F3DDDED4}" type="pres">
      <dgm:prSet presAssocID="{69F2D5B0-8569-4BF8-B414-46C0687FA09D}" presName="textNode" presStyleLbl="node1" presStyleIdx="1" presStyleCnt="4">
        <dgm:presLayoutVars>
          <dgm:bulletEnabled val="1"/>
        </dgm:presLayoutVars>
      </dgm:prSet>
      <dgm:spPr/>
      <dgm:t>
        <a:bodyPr/>
        <a:lstStyle/>
        <a:p>
          <a:endParaRPr lang="el-GR"/>
        </a:p>
      </dgm:t>
    </dgm:pt>
    <dgm:pt modelId="{DE3F640C-046A-4EA8-8910-474587409A8C}" type="pres">
      <dgm:prSet presAssocID="{1D504957-E5A9-428D-B462-E257F9B7D1D4}" presName="sibTrans" presStyleCnt="0"/>
      <dgm:spPr/>
    </dgm:pt>
    <dgm:pt modelId="{025F445F-A1BE-498C-B6EC-EC20D312C85C}" type="pres">
      <dgm:prSet presAssocID="{7DEC56B7-37E2-40C2-B565-52252E2373DE}" presName="textNode" presStyleLbl="node1" presStyleIdx="2" presStyleCnt="4">
        <dgm:presLayoutVars>
          <dgm:bulletEnabled val="1"/>
        </dgm:presLayoutVars>
      </dgm:prSet>
      <dgm:spPr/>
      <dgm:t>
        <a:bodyPr/>
        <a:lstStyle/>
        <a:p>
          <a:endParaRPr lang="el-GR"/>
        </a:p>
      </dgm:t>
    </dgm:pt>
    <dgm:pt modelId="{A7476C50-B8B3-4034-B44E-B28318653FD6}" type="pres">
      <dgm:prSet presAssocID="{14DD4B65-0BC1-4CEF-AAAA-85D84F03F3C2}" presName="sibTrans" presStyleCnt="0"/>
      <dgm:spPr/>
    </dgm:pt>
    <dgm:pt modelId="{4F19A8A1-5515-4356-A00E-E82BA7501D9E}" type="pres">
      <dgm:prSet presAssocID="{C447144A-7460-4221-99AB-0BDBD025A305}" presName="textNode" presStyleLbl="node1" presStyleIdx="3" presStyleCnt="4">
        <dgm:presLayoutVars>
          <dgm:bulletEnabled val="1"/>
        </dgm:presLayoutVars>
      </dgm:prSet>
      <dgm:spPr/>
      <dgm:t>
        <a:bodyPr/>
        <a:lstStyle/>
        <a:p>
          <a:endParaRPr lang="el-GR"/>
        </a:p>
      </dgm:t>
    </dgm:pt>
  </dgm:ptLst>
  <dgm:cxnLst>
    <dgm:cxn modelId="{243B6EE8-8B3E-48E9-B601-C55BBF3C2C37}" srcId="{3205A4E6-65E7-46C3-AC90-0F28B7927732}" destId="{C447144A-7460-4221-99AB-0BDBD025A305}" srcOrd="3" destOrd="0" parTransId="{4C2DF308-AEC2-4A69-955E-6FB66B89229A}" sibTransId="{C0A0F5F9-8AD9-47DD-9E75-4D3F0D6F8235}"/>
    <dgm:cxn modelId="{DC398806-9014-4E4D-9A48-0B3B42C1E01E}" type="presOf" srcId="{C447144A-7460-4221-99AB-0BDBD025A305}" destId="{4F19A8A1-5515-4356-A00E-E82BA7501D9E}" srcOrd="0" destOrd="0" presId="urn:microsoft.com/office/officeart/2005/8/layout/hProcess9"/>
    <dgm:cxn modelId="{635DF8CB-D8C8-4D5A-8821-436EB0CFF1EE}" srcId="{3205A4E6-65E7-46C3-AC90-0F28B7927732}" destId="{ADC29E59-0F58-4C9C-BF63-3B7126D29BC0}" srcOrd="0" destOrd="0" parTransId="{47849ADF-CC77-496B-AE9A-FB6BB9A9B881}" sibTransId="{BB571C76-1220-48BC-92F9-F23DE94583D7}"/>
    <dgm:cxn modelId="{D360177B-36C2-4B49-88E0-F70C189A74EB}" type="presOf" srcId="{69F2D5B0-8569-4BF8-B414-46C0687FA09D}" destId="{EE19345E-8A11-4A65-BD18-A212F3DDDED4}" srcOrd="0" destOrd="0" presId="urn:microsoft.com/office/officeart/2005/8/layout/hProcess9"/>
    <dgm:cxn modelId="{A01B68F0-F6EF-4E4B-9FDA-B924A0DD1306}" srcId="{3205A4E6-65E7-46C3-AC90-0F28B7927732}" destId="{7DEC56B7-37E2-40C2-B565-52252E2373DE}" srcOrd="2" destOrd="0" parTransId="{AEA63EBD-3BB8-4E42-9F07-0B2279CAFF6A}" sibTransId="{14DD4B65-0BC1-4CEF-AAAA-85D84F03F3C2}"/>
    <dgm:cxn modelId="{5A24D7B0-99E2-4A3F-9DA7-1FF36D2DBC4D}" type="presOf" srcId="{7DEC56B7-37E2-40C2-B565-52252E2373DE}" destId="{025F445F-A1BE-498C-B6EC-EC20D312C85C}" srcOrd="0" destOrd="0" presId="urn:microsoft.com/office/officeart/2005/8/layout/hProcess9"/>
    <dgm:cxn modelId="{B4EDF165-6932-408D-966D-60D9FE299EE9}" srcId="{3205A4E6-65E7-46C3-AC90-0F28B7927732}" destId="{69F2D5B0-8569-4BF8-B414-46C0687FA09D}" srcOrd="1" destOrd="0" parTransId="{17A691F1-2397-4E61-9DCC-EAE05A30C276}" sibTransId="{1D504957-E5A9-428D-B462-E257F9B7D1D4}"/>
    <dgm:cxn modelId="{240C8B7E-5CDF-4429-9E6A-15C03DCCBEAA}" type="presOf" srcId="{ADC29E59-0F58-4C9C-BF63-3B7126D29BC0}" destId="{5A50C53D-8F8B-4DEC-8770-7101E54D9F64}" srcOrd="0" destOrd="0" presId="urn:microsoft.com/office/officeart/2005/8/layout/hProcess9"/>
    <dgm:cxn modelId="{A53E101A-D4ED-49A0-8571-8862B063C1CB}" type="presOf" srcId="{3205A4E6-65E7-46C3-AC90-0F28B7927732}" destId="{700E0F53-8E9B-4F06-B46E-8BD182CFDD36}" srcOrd="0" destOrd="0" presId="urn:microsoft.com/office/officeart/2005/8/layout/hProcess9"/>
    <dgm:cxn modelId="{1C193832-EE07-4B6E-8C55-4BAFE9E41A81}" type="presParOf" srcId="{700E0F53-8E9B-4F06-B46E-8BD182CFDD36}" destId="{D3351333-9135-4087-BFE0-AFD12A6F63E6}" srcOrd="0" destOrd="0" presId="urn:microsoft.com/office/officeart/2005/8/layout/hProcess9"/>
    <dgm:cxn modelId="{8F2A7480-3311-42CD-8879-22C58E3FAB4A}" type="presParOf" srcId="{700E0F53-8E9B-4F06-B46E-8BD182CFDD36}" destId="{C734A122-DAD6-4C38-9C4D-F7FE5F5F9886}" srcOrd="1" destOrd="0" presId="urn:microsoft.com/office/officeart/2005/8/layout/hProcess9"/>
    <dgm:cxn modelId="{27D5C367-AE31-44E4-BA5C-47B6EF5EEBCE}" type="presParOf" srcId="{C734A122-DAD6-4C38-9C4D-F7FE5F5F9886}" destId="{5A50C53D-8F8B-4DEC-8770-7101E54D9F64}" srcOrd="0" destOrd="0" presId="urn:microsoft.com/office/officeart/2005/8/layout/hProcess9"/>
    <dgm:cxn modelId="{908EBD2D-0B46-4748-AD9A-38D7BD36F862}" type="presParOf" srcId="{C734A122-DAD6-4C38-9C4D-F7FE5F5F9886}" destId="{E37D19EE-3AF7-47C9-88BB-D49C6FD95AA0}" srcOrd="1" destOrd="0" presId="urn:microsoft.com/office/officeart/2005/8/layout/hProcess9"/>
    <dgm:cxn modelId="{93589C54-E232-4344-9EA3-4CBCC185A5CA}" type="presParOf" srcId="{C734A122-DAD6-4C38-9C4D-F7FE5F5F9886}" destId="{EE19345E-8A11-4A65-BD18-A212F3DDDED4}" srcOrd="2" destOrd="0" presId="urn:microsoft.com/office/officeart/2005/8/layout/hProcess9"/>
    <dgm:cxn modelId="{EBD765C6-59E4-4BAA-89E4-004D5989F672}" type="presParOf" srcId="{C734A122-DAD6-4C38-9C4D-F7FE5F5F9886}" destId="{DE3F640C-046A-4EA8-8910-474587409A8C}" srcOrd="3" destOrd="0" presId="urn:microsoft.com/office/officeart/2005/8/layout/hProcess9"/>
    <dgm:cxn modelId="{EE748651-9072-4C29-AE4A-4376241CF711}" type="presParOf" srcId="{C734A122-DAD6-4C38-9C4D-F7FE5F5F9886}" destId="{025F445F-A1BE-498C-B6EC-EC20D312C85C}" srcOrd="4" destOrd="0" presId="urn:microsoft.com/office/officeart/2005/8/layout/hProcess9"/>
    <dgm:cxn modelId="{943397D7-47FF-44C2-8F97-32F447694723}" type="presParOf" srcId="{C734A122-DAD6-4C38-9C4D-F7FE5F5F9886}" destId="{A7476C50-B8B3-4034-B44E-B28318653FD6}" srcOrd="5" destOrd="0" presId="urn:microsoft.com/office/officeart/2005/8/layout/hProcess9"/>
    <dgm:cxn modelId="{28403ED1-BB53-4576-90D1-666C3CA2AA54}" type="presParOf" srcId="{C734A122-DAD6-4C38-9C4D-F7FE5F5F9886}" destId="{4F19A8A1-5515-4356-A00E-E82BA7501D9E}"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9CB5A7-2735-43A3-B64B-69594467A6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959E4E10-F56C-4056-9395-9A4B6F37BA27}">
      <dgm:prSet custT="1"/>
      <dgm:spPr/>
      <dgm:t>
        <a:bodyPr/>
        <a:lstStyle/>
        <a:p>
          <a:pPr rtl="0"/>
          <a:r>
            <a:rPr lang="el-GR" sz="3200" b="1" dirty="0" smtClean="0">
              <a:effectLst>
                <a:outerShdw blurRad="38100" dist="38100" dir="2700000" algn="tl">
                  <a:srgbClr val="000000">
                    <a:alpha val="43137"/>
                  </a:srgbClr>
                </a:outerShdw>
              </a:effectLst>
              <a:latin typeface="Arial Narrow" pitchFamily="34" charset="0"/>
            </a:rPr>
            <a:t>Δυνατά σημεία</a:t>
          </a:r>
          <a:endParaRPr lang="el-GR" sz="3200" dirty="0">
            <a:effectLst>
              <a:outerShdw blurRad="38100" dist="38100" dir="2700000" algn="tl">
                <a:srgbClr val="000000">
                  <a:alpha val="43137"/>
                </a:srgbClr>
              </a:outerShdw>
            </a:effectLst>
            <a:latin typeface="Arial Narrow" pitchFamily="34" charset="0"/>
          </a:endParaRPr>
        </a:p>
      </dgm:t>
    </dgm:pt>
    <dgm:pt modelId="{1B382FB0-36A7-4105-8383-698D58981B14}" type="parTrans" cxnId="{5E24510C-816D-43C7-9DDF-B9183D3B8F04}">
      <dgm:prSet/>
      <dgm:spPr/>
      <dgm:t>
        <a:bodyPr/>
        <a:lstStyle/>
        <a:p>
          <a:endParaRPr lang="el-GR"/>
        </a:p>
      </dgm:t>
    </dgm:pt>
    <dgm:pt modelId="{26AAA6CF-C5EC-4F70-AFD7-C2677C0ACC0F}" type="sibTrans" cxnId="{5E24510C-816D-43C7-9DDF-B9183D3B8F04}">
      <dgm:prSet/>
      <dgm:spPr/>
      <dgm:t>
        <a:bodyPr/>
        <a:lstStyle/>
        <a:p>
          <a:endParaRPr lang="el-GR"/>
        </a:p>
      </dgm:t>
    </dgm:pt>
    <dgm:pt modelId="{AECEA980-0FC5-4255-8407-5932B5C38DCF}">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Ανάπτυξη τεχνολογιών παρακολούθησης (</a:t>
          </a:r>
          <a:r>
            <a:rPr lang="en-US" sz="2000" b="1" dirty="0" smtClean="0">
              <a:effectLst>
                <a:outerShdw blurRad="38100" dist="38100" dir="2700000" algn="tl">
                  <a:srgbClr val="000000">
                    <a:alpha val="43137"/>
                  </a:srgbClr>
                </a:outerShdw>
              </a:effectLst>
              <a:latin typeface="Arial Narrow" pitchFamily="34" charset="0"/>
            </a:rPr>
            <a:t>monitoring)</a:t>
          </a:r>
          <a:r>
            <a:rPr lang="el-GR" sz="2000" b="1" dirty="0" smtClean="0">
              <a:effectLst>
                <a:outerShdw blurRad="38100" dist="38100" dir="2700000" algn="tl">
                  <a:srgbClr val="000000">
                    <a:alpha val="43137"/>
                  </a:srgbClr>
                </a:outerShdw>
              </a:effectLst>
              <a:latin typeface="Arial Narrow" pitchFamily="34" charset="0"/>
            </a:rPr>
            <a:t> &amp; ΣΠΔ</a:t>
          </a:r>
          <a:endParaRPr lang="el-GR" sz="2000" dirty="0">
            <a:effectLst>
              <a:outerShdw blurRad="38100" dist="38100" dir="2700000" algn="tl">
                <a:srgbClr val="000000">
                  <a:alpha val="43137"/>
                </a:srgbClr>
              </a:outerShdw>
            </a:effectLst>
            <a:latin typeface="Arial Narrow" pitchFamily="34" charset="0"/>
          </a:endParaRPr>
        </a:p>
      </dgm:t>
    </dgm:pt>
    <dgm:pt modelId="{494FE934-5ACF-4AF9-B17E-358D8FD55865}" type="parTrans" cxnId="{CC1CCE89-CADA-404E-9C8B-4FDFD030216E}">
      <dgm:prSet/>
      <dgm:spPr/>
      <dgm:t>
        <a:bodyPr/>
        <a:lstStyle/>
        <a:p>
          <a:endParaRPr lang="el-GR"/>
        </a:p>
      </dgm:t>
    </dgm:pt>
    <dgm:pt modelId="{0C4BEA6A-392A-454C-AF9A-0A2134D3D8FF}" type="sibTrans" cxnId="{CC1CCE89-CADA-404E-9C8B-4FDFD030216E}">
      <dgm:prSet/>
      <dgm:spPr/>
      <dgm:t>
        <a:bodyPr/>
        <a:lstStyle/>
        <a:p>
          <a:endParaRPr lang="el-GR"/>
        </a:p>
      </dgm:t>
    </dgm:pt>
    <dgm:pt modelId="{58924D2E-0D8B-4BC5-97C1-9B8D68C982DC}">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Ευρεία ανάπτυξη θεματικών κύκλων σπουδών σχετικών με το περιβάλλον</a:t>
          </a:r>
          <a:endParaRPr lang="el-GR" sz="2000" dirty="0">
            <a:effectLst>
              <a:outerShdw blurRad="38100" dist="38100" dir="2700000" algn="tl">
                <a:srgbClr val="000000">
                  <a:alpha val="43137"/>
                </a:srgbClr>
              </a:outerShdw>
            </a:effectLst>
            <a:latin typeface="Arial Narrow" pitchFamily="34" charset="0"/>
          </a:endParaRPr>
        </a:p>
      </dgm:t>
    </dgm:pt>
    <dgm:pt modelId="{61ED58FA-DBAB-4EFA-99C5-8705D4A643D0}" type="parTrans" cxnId="{A6F2CE13-716B-4471-A77B-8BEDBA0B5021}">
      <dgm:prSet/>
      <dgm:spPr/>
      <dgm:t>
        <a:bodyPr/>
        <a:lstStyle/>
        <a:p>
          <a:endParaRPr lang="el-GR"/>
        </a:p>
      </dgm:t>
    </dgm:pt>
    <dgm:pt modelId="{156BCB85-257B-4F9D-88B9-220E794C42CE}" type="sibTrans" cxnId="{A6F2CE13-716B-4471-A77B-8BEDBA0B5021}">
      <dgm:prSet/>
      <dgm:spPr/>
      <dgm:t>
        <a:bodyPr/>
        <a:lstStyle/>
        <a:p>
          <a:endParaRPr lang="el-GR"/>
        </a:p>
      </dgm:t>
    </dgm:pt>
    <dgm:pt modelId="{7184A0C7-2CF8-4C62-A345-14C76BC3F45E}">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Δημιουργία αρμόδιων υπηρεσιών</a:t>
          </a:r>
          <a:endParaRPr lang="el-GR" sz="2000" dirty="0">
            <a:effectLst>
              <a:outerShdw blurRad="38100" dist="38100" dir="2700000" algn="tl">
                <a:srgbClr val="000000">
                  <a:alpha val="43137"/>
                </a:srgbClr>
              </a:outerShdw>
            </a:effectLst>
            <a:latin typeface="Arial Narrow" pitchFamily="34" charset="0"/>
          </a:endParaRPr>
        </a:p>
      </dgm:t>
    </dgm:pt>
    <dgm:pt modelId="{E798FBFC-46E5-4A21-8D97-B09DC4188661}" type="parTrans" cxnId="{B9D2A1C5-799F-46B6-A92C-93BF37E16AAB}">
      <dgm:prSet/>
      <dgm:spPr/>
      <dgm:t>
        <a:bodyPr/>
        <a:lstStyle/>
        <a:p>
          <a:endParaRPr lang="el-GR"/>
        </a:p>
      </dgm:t>
    </dgm:pt>
    <dgm:pt modelId="{D97E2FC5-7B34-43B0-8F6A-7A0EDDAEFBBD}" type="sibTrans" cxnId="{B9D2A1C5-799F-46B6-A92C-93BF37E16AAB}">
      <dgm:prSet/>
      <dgm:spPr/>
      <dgm:t>
        <a:bodyPr/>
        <a:lstStyle/>
        <a:p>
          <a:endParaRPr lang="el-GR"/>
        </a:p>
      </dgm:t>
    </dgm:pt>
    <dgm:pt modelId="{97F74A33-9990-4DE2-A325-ADED6582AC93}">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Ισχυρότεροι Μηχανισμοί ελέγχου </a:t>
          </a:r>
          <a:endParaRPr lang="el-GR" sz="2000" dirty="0">
            <a:effectLst>
              <a:outerShdw blurRad="38100" dist="38100" dir="2700000" algn="tl">
                <a:srgbClr val="000000">
                  <a:alpha val="43137"/>
                </a:srgbClr>
              </a:outerShdw>
            </a:effectLst>
            <a:latin typeface="Arial Narrow" pitchFamily="34" charset="0"/>
          </a:endParaRPr>
        </a:p>
      </dgm:t>
    </dgm:pt>
    <dgm:pt modelId="{98340448-60A1-4460-9D72-3FA1D6340B98}" type="parTrans" cxnId="{833633BF-653F-4131-9DC4-9BFF8CE23506}">
      <dgm:prSet/>
      <dgm:spPr/>
      <dgm:t>
        <a:bodyPr/>
        <a:lstStyle/>
        <a:p>
          <a:endParaRPr lang="el-GR"/>
        </a:p>
      </dgm:t>
    </dgm:pt>
    <dgm:pt modelId="{9C82B3EE-7528-4E2E-9299-B499D27F68BF}" type="sibTrans" cxnId="{833633BF-653F-4131-9DC4-9BFF8CE23506}">
      <dgm:prSet/>
      <dgm:spPr/>
      <dgm:t>
        <a:bodyPr/>
        <a:lstStyle/>
        <a:p>
          <a:endParaRPr lang="el-GR"/>
        </a:p>
      </dgm:t>
    </dgm:pt>
    <dgm:pt modelId="{3680228D-A63C-4A30-BC3D-F9B9831B5893}">
      <dgm:prSet custT="1"/>
      <dgm:spPr/>
      <dgm:t>
        <a:bodyPr/>
        <a:lstStyle/>
        <a:p>
          <a:pPr rtl="0"/>
          <a:endParaRPr lang="el-GR" sz="2000" dirty="0">
            <a:effectLst>
              <a:outerShdw blurRad="38100" dist="38100" dir="2700000" algn="tl">
                <a:srgbClr val="000000">
                  <a:alpha val="43137"/>
                </a:srgbClr>
              </a:outerShdw>
            </a:effectLst>
            <a:latin typeface="Arial Narrow" pitchFamily="34" charset="0"/>
          </a:endParaRPr>
        </a:p>
      </dgm:t>
    </dgm:pt>
    <dgm:pt modelId="{FF57B103-C326-406F-85C1-19963DE3A937}" type="parTrans" cxnId="{491A92B8-088B-4B55-A51A-B1889DDB8482}">
      <dgm:prSet/>
      <dgm:spPr/>
      <dgm:t>
        <a:bodyPr/>
        <a:lstStyle/>
        <a:p>
          <a:endParaRPr lang="el-GR"/>
        </a:p>
      </dgm:t>
    </dgm:pt>
    <dgm:pt modelId="{513F14B3-E321-4756-B8B8-8ED412341335}" type="sibTrans" cxnId="{491A92B8-088B-4B55-A51A-B1889DDB8482}">
      <dgm:prSet/>
      <dgm:spPr/>
      <dgm:t>
        <a:bodyPr/>
        <a:lstStyle/>
        <a:p>
          <a:endParaRPr lang="el-GR"/>
        </a:p>
      </dgm:t>
    </dgm:pt>
    <dgm:pt modelId="{7830F391-CC5F-44B8-985B-8ECFF2D8B2B3}">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Ευκολότερη πρόσβαση στην περιβαλλοντική πληροφορία</a:t>
          </a:r>
          <a:endParaRPr lang="el-GR" sz="2000" dirty="0">
            <a:effectLst>
              <a:outerShdw blurRad="38100" dist="38100" dir="2700000" algn="tl">
                <a:srgbClr val="000000">
                  <a:alpha val="43137"/>
                </a:srgbClr>
              </a:outerShdw>
            </a:effectLst>
            <a:latin typeface="Arial Narrow" pitchFamily="34" charset="0"/>
          </a:endParaRPr>
        </a:p>
      </dgm:t>
    </dgm:pt>
    <dgm:pt modelId="{B2539828-9F4C-4F1A-9075-311939EA5239}" type="sibTrans" cxnId="{F6FDFE49-0B31-47AD-BBD3-7AB7C54BB5A4}">
      <dgm:prSet/>
      <dgm:spPr/>
      <dgm:t>
        <a:bodyPr/>
        <a:lstStyle/>
        <a:p>
          <a:endParaRPr lang="el-GR"/>
        </a:p>
      </dgm:t>
    </dgm:pt>
    <dgm:pt modelId="{EFDCD4D8-2847-4FF2-8981-91C1FD108C9D}" type="parTrans" cxnId="{F6FDFE49-0B31-47AD-BBD3-7AB7C54BB5A4}">
      <dgm:prSet/>
      <dgm:spPr/>
      <dgm:t>
        <a:bodyPr/>
        <a:lstStyle/>
        <a:p>
          <a:endParaRPr lang="el-GR"/>
        </a:p>
      </dgm:t>
    </dgm:pt>
    <dgm:pt modelId="{110919A1-2EBF-49B5-983C-9393C814F892}">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Διάχυση ενημέρωσης</a:t>
          </a:r>
          <a:endParaRPr lang="el-GR" sz="2000" dirty="0">
            <a:effectLst>
              <a:outerShdw blurRad="38100" dist="38100" dir="2700000" algn="tl">
                <a:srgbClr val="000000">
                  <a:alpha val="43137"/>
                </a:srgbClr>
              </a:outerShdw>
            </a:effectLst>
            <a:latin typeface="Arial Narrow" pitchFamily="34" charset="0"/>
          </a:endParaRPr>
        </a:p>
      </dgm:t>
    </dgm:pt>
    <dgm:pt modelId="{1A50675D-916A-4562-BFDD-13F6E0FD7B23}" type="parTrans" cxnId="{722AFF1D-EABD-4796-AEF1-9DDC06374774}">
      <dgm:prSet/>
      <dgm:spPr/>
    </dgm:pt>
    <dgm:pt modelId="{88417DC8-F59A-4080-9AEA-790DDFFE29A4}" type="sibTrans" cxnId="{722AFF1D-EABD-4796-AEF1-9DDC06374774}">
      <dgm:prSet/>
      <dgm:spPr/>
    </dgm:pt>
    <dgm:pt modelId="{FEC544CF-E74F-4712-84BC-7BB705B5EA58}">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Ευαισθητοποίηση – συμμετοχή της κοινωνίας των πολιτών</a:t>
          </a:r>
          <a:endParaRPr lang="el-GR" sz="2000" dirty="0">
            <a:effectLst>
              <a:outerShdw blurRad="38100" dist="38100" dir="2700000" algn="tl">
                <a:srgbClr val="000000">
                  <a:alpha val="43137"/>
                </a:srgbClr>
              </a:outerShdw>
            </a:effectLst>
            <a:latin typeface="Arial Narrow" pitchFamily="34" charset="0"/>
          </a:endParaRPr>
        </a:p>
      </dgm:t>
    </dgm:pt>
    <dgm:pt modelId="{542B21ED-42CD-4593-89A2-178CDF63C62F}" type="parTrans" cxnId="{081862F7-9254-4962-A8D0-AE8344A85B30}">
      <dgm:prSet/>
      <dgm:spPr/>
    </dgm:pt>
    <dgm:pt modelId="{4EFAFB6A-A1D0-4AE2-B53D-E7A6C8D86862}" type="sibTrans" cxnId="{081862F7-9254-4962-A8D0-AE8344A85B30}">
      <dgm:prSet/>
      <dgm:spPr/>
    </dgm:pt>
    <dgm:pt modelId="{8E65EF61-EE44-4C96-BE55-3892B782CD8A}" type="pres">
      <dgm:prSet presAssocID="{9A9CB5A7-2735-43A3-B64B-69594467A6D3}" presName="linear" presStyleCnt="0">
        <dgm:presLayoutVars>
          <dgm:animLvl val="lvl"/>
          <dgm:resizeHandles val="exact"/>
        </dgm:presLayoutVars>
      </dgm:prSet>
      <dgm:spPr/>
      <dgm:t>
        <a:bodyPr/>
        <a:lstStyle/>
        <a:p>
          <a:endParaRPr lang="el-GR"/>
        </a:p>
      </dgm:t>
    </dgm:pt>
    <dgm:pt modelId="{EF20E178-8E25-48F2-B382-9F2912D17E48}" type="pres">
      <dgm:prSet presAssocID="{959E4E10-F56C-4056-9395-9A4B6F37BA27}" presName="parentText" presStyleLbl="node1" presStyleIdx="0" presStyleCnt="1" custScaleY="36600">
        <dgm:presLayoutVars>
          <dgm:chMax val="0"/>
          <dgm:bulletEnabled val="1"/>
        </dgm:presLayoutVars>
      </dgm:prSet>
      <dgm:spPr/>
      <dgm:t>
        <a:bodyPr/>
        <a:lstStyle/>
        <a:p>
          <a:endParaRPr lang="el-GR"/>
        </a:p>
      </dgm:t>
    </dgm:pt>
    <dgm:pt modelId="{9C8D8122-A6A8-4B3A-A90B-8B597DB1896A}" type="pres">
      <dgm:prSet presAssocID="{959E4E10-F56C-4056-9395-9A4B6F37BA27}" presName="childText" presStyleLbl="revTx" presStyleIdx="0" presStyleCnt="1">
        <dgm:presLayoutVars>
          <dgm:bulletEnabled val="1"/>
        </dgm:presLayoutVars>
      </dgm:prSet>
      <dgm:spPr/>
      <dgm:t>
        <a:bodyPr/>
        <a:lstStyle/>
        <a:p>
          <a:endParaRPr lang="el-GR"/>
        </a:p>
      </dgm:t>
    </dgm:pt>
  </dgm:ptLst>
  <dgm:cxnLst>
    <dgm:cxn modelId="{7C57C4B1-7A29-4460-983C-FC2A2970B389}" type="presOf" srcId="{9A9CB5A7-2735-43A3-B64B-69594467A6D3}" destId="{8E65EF61-EE44-4C96-BE55-3892B782CD8A}" srcOrd="0" destOrd="0" presId="urn:microsoft.com/office/officeart/2005/8/layout/vList2"/>
    <dgm:cxn modelId="{B9D2A1C5-799F-46B6-A92C-93BF37E16AAB}" srcId="{959E4E10-F56C-4056-9395-9A4B6F37BA27}" destId="{7184A0C7-2CF8-4C62-A345-14C76BC3F45E}" srcOrd="6" destOrd="0" parTransId="{E798FBFC-46E5-4A21-8D97-B09DC4188661}" sibTransId="{D97E2FC5-7B34-43B0-8F6A-7A0EDDAEFBBD}"/>
    <dgm:cxn modelId="{7C7A1655-B66B-4580-A086-98D311B7DD56}" type="presOf" srcId="{FEC544CF-E74F-4712-84BC-7BB705B5EA58}" destId="{9C8D8122-A6A8-4B3A-A90B-8B597DB1896A}" srcOrd="0" destOrd="3" presId="urn:microsoft.com/office/officeart/2005/8/layout/vList2"/>
    <dgm:cxn modelId="{CC1CCE89-CADA-404E-9C8B-4FDFD030216E}" srcId="{959E4E10-F56C-4056-9395-9A4B6F37BA27}" destId="{AECEA980-0FC5-4255-8407-5932B5C38DCF}" srcOrd="4" destOrd="0" parTransId="{494FE934-5ACF-4AF9-B17E-358D8FD55865}" sibTransId="{0C4BEA6A-392A-454C-AF9A-0A2134D3D8FF}"/>
    <dgm:cxn modelId="{C25F296A-DBFD-4DED-B121-2A2D5F963D60}" type="presOf" srcId="{3680228D-A63C-4A30-BC3D-F9B9831B5893}" destId="{9C8D8122-A6A8-4B3A-A90B-8B597DB1896A}" srcOrd="0" destOrd="0" presId="urn:microsoft.com/office/officeart/2005/8/layout/vList2"/>
    <dgm:cxn modelId="{02CBFA69-3274-45A8-A65F-10A5F2123E56}" type="presOf" srcId="{7184A0C7-2CF8-4C62-A345-14C76BC3F45E}" destId="{9C8D8122-A6A8-4B3A-A90B-8B597DB1896A}" srcOrd="0" destOrd="6" presId="urn:microsoft.com/office/officeart/2005/8/layout/vList2"/>
    <dgm:cxn modelId="{491A92B8-088B-4B55-A51A-B1889DDB8482}" srcId="{959E4E10-F56C-4056-9395-9A4B6F37BA27}" destId="{3680228D-A63C-4A30-BC3D-F9B9831B5893}" srcOrd="0" destOrd="0" parTransId="{FF57B103-C326-406F-85C1-19963DE3A937}" sibTransId="{513F14B3-E321-4756-B8B8-8ED412341335}"/>
    <dgm:cxn modelId="{5E24510C-816D-43C7-9DDF-B9183D3B8F04}" srcId="{9A9CB5A7-2735-43A3-B64B-69594467A6D3}" destId="{959E4E10-F56C-4056-9395-9A4B6F37BA27}" srcOrd="0" destOrd="0" parTransId="{1B382FB0-36A7-4105-8383-698D58981B14}" sibTransId="{26AAA6CF-C5EC-4F70-AFD7-C2677C0ACC0F}"/>
    <dgm:cxn modelId="{844ECE8D-DBAA-4E47-AC64-86212DA5B29A}" type="presOf" srcId="{AECEA980-0FC5-4255-8407-5932B5C38DCF}" destId="{9C8D8122-A6A8-4B3A-A90B-8B597DB1896A}" srcOrd="0" destOrd="4" presId="urn:microsoft.com/office/officeart/2005/8/layout/vList2"/>
    <dgm:cxn modelId="{4DC070DC-D8C8-44A3-B7A5-108658CEE4E5}" type="presOf" srcId="{58924D2E-0D8B-4BC5-97C1-9B8D68C982DC}" destId="{9C8D8122-A6A8-4B3A-A90B-8B597DB1896A}" srcOrd="0" destOrd="5" presId="urn:microsoft.com/office/officeart/2005/8/layout/vList2"/>
    <dgm:cxn modelId="{7B49A12D-A831-47C9-A7E1-2D4C3D3350C4}" type="presOf" srcId="{7830F391-CC5F-44B8-985B-8ECFF2D8B2B3}" destId="{9C8D8122-A6A8-4B3A-A90B-8B597DB1896A}" srcOrd="0" destOrd="2" presId="urn:microsoft.com/office/officeart/2005/8/layout/vList2"/>
    <dgm:cxn modelId="{A6F2CE13-716B-4471-A77B-8BEDBA0B5021}" srcId="{959E4E10-F56C-4056-9395-9A4B6F37BA27}" destId="{58924D2E-0D8B-4BC5-97C1-9B8D68C982DC}" srcOrd="5" destOrd="0" parTransId="{61ED58FA-DBAB-4EFA-99C5-8705D4A643D0}" sibTransId="{156BCB85-257B-4F9D-88B9-220E794C42CE}"/>
    <dgm:cxn modelId="{722AFF1D-EABD-4796-AEF1-9DDC06374774}" srcId="{959E4E10-F56C-4056-9395-9A4B6F37BA27}" destId="{110919A1-2EBF-49B5-983C-9393C814F892}" srcOrd="1" destOrd="0" parTransId="{1A50675D-916A-4562-BFDD-13F6E0FD7B23}" sibTransId="{88417DC8-F59A-4080-9AEA-790DDFFE29A4}"/>
    <dgm:cxn modelId="{4FCE3772-D390-4FA8-BFEA-3478325C8A89}" type="presOf" srcId="{959E4E10-F56C-4056-9395-9A4B6F37BA27}" destId="{EF20E178-8E25-48F2-B382-9F2912D17E48}" srcOrd="0" destOrd="0" presId="urn:microsoft.com/office/officeart/2005/8/layout/vList2"/>
    <dgm:cxn modelId="{F6FDFE49-0B31-47AD-BBD3-7AB7C54BB5A4}" srcId="{959E4E10-F56C-4056-9395-9A4B6F37BA27}" destId="{7830F391-CC5F-44B8-985B-8ECFF2D8B2B3}" srcOrd="2" destOrd="0" parTransId="{EFDCD4D8-2847-4FF2-8981-91C1FD108C9D}" sibTransId="{B2539828-9F4C-4F1A-9075-311939EA5239}"/>
    <dgm:cxn modelId="{4B5464EC-F8DF-42A6-A406-0719B3006FB7}" type="presOf" srcId="{97F74A33-9990-4DE2-A325-ADED6582AC93}" destId="{9C8D8122-A6A8-4B3A-A90B-8B597DB1896A}" srcOrd="0" destOrd="7" presId="urn:microsoft.com/office/officeart/2005/8/layout/vList2"/>
    <dgm:cxn modelId="{833633BF-653F-4131-9DC4-9BFF8CE23506}" srcId="{959E4E10-F56C-4056-9395-9A4B6F37BA27}" destId="{97F74A33-9990-4DE2-A325-ADED6582AC93}" srcOrd="7" destOrd="0" parTransId="{98340448-60A1-4460-9D72-3FA1D6340B98}" sibTransId="{9C82B3EE-7528-4E2E-9299-B499D27F68BF}"/>
    <dgm:cxn modelId="{5F36F375-3912-4488-A11B-BF607AA65A60}" type="presOf" srcId="{110919A1-2EBF-49B5-983C-9393C814F892}" destId="{9C8D8122-A6A8-4B3A-A90B-8B597DB1896A}" srcOrd="0" destOrd="1" presId="urn:microsoft.com/office/officeart/2005/8/layout/vList2"/>
    <dgm:cxn modelId="{081862F7-9254-4962-A8D0-AE8344A85B30}" srcId="{959E4E10-F56C-4056-9395-9A4B6F37BA27}" destId="{FEC544CF-E74F-4712-84BC-7BB705B5EA58}" srcOrd="3" destOrd="0" parTransId="{542B21ED-42CD-4593-89A2-178CDF63C62F}" sibTransId="{4EFAFB6A-A1D0-4AE2-B53D-E7A6C8D86862}"/>
    <dgm:cxn modelId="{2E4F3BFE-F913-4605-AA84-1A507F606D2F}" type="presParOf" srcId="{8E65EF61-EE44-4C96-BE55-3892B782CD8A}" destId="{EF20E178-8E25-48F2-B382-9F2912D17E48}" srcOrd="0" destOrd="0" presId="urn:microsoft.com/office/officeart/2005/8/layout/vList2"/>
    <dgm:cxn modelId="{C7EC21C7-A540-4D98-8CDB-6F44DC099474}" type="presParOf" srcId="{8E65EF61-EE44-4C96-BE55-3892B782CD8A}" destId="{9C8D8122-A6A8-4B3A-A90B-8B597DB1896A}"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17A875-B92C-4636-BB0C-C54FD1155B73}"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36287EF9-0013-4FD1-A9C6-E24BE78054F8}">
      <dgm:prSet custT="1"/>
      <dgm:spPr/>
      <dgm:t>
        <a:bodyPr/>
        <a:lstStyle/>
        <a:p>
          <a:pPr rtl="0"/>
          <a:r>
            <a:rPr lang="el-GR" sz="2400" b="1" baseline="0" dirty="0" smtClean="0">
              <a:effectLst>
                <a:outerShdw blurRad="38100" dist="38100" dir="2700000" algn="tl">
                  <a:srgbClr val="000000">
                    <a:alpha val="43137"/>
                  </a:srgbClr>
                </a:outerShdw>
              </a:effectLst>
              <a:latin typeface="Arial Narrow" panose="020B0606020202030204" pitchFamily="34" charset="0"/>
            </a:rPr>
            <a:t>Εφαρμογή περιβαλλοντικής νομοθεσίας</a:t>
          </a:r>
          <a:endParaRPr lang="el-GR" sz="2400" b="1" dirty="0">
            <a:effectLst>
              <a:outerShdw blurRad="38100" dist="38100" dir="2700000" algn="tl">
                <a:srgbClr val="000000">
                  <a:alpha val="43137"/>
                </a:srgbClr>
              </a:outerShdw>
            </a:effectLst>
            <a:latin typeface="Arial Narrow" panose="020B0606020202030204" pitchFamily="34" charset="0"/>
          </a:endParaRPr>
        </a:p>
      </dgm:t>
    </dgm:pt>
    <dgm:pt modelId="{9B1AA5D2-9277-4643-8A2D-1E95A46143D1}" type="parTrans" cxnId="{071D12B7-C80F-45CC-923D-79554B6DF91D}">
      <dgm:prSet/>
      <dgm:spPr/>
      <dgm:t>
        <a:bodyPr/>
        <a:lstStyle/>
        <a:p>
          <a:endParaRPr lang="el-GR"/>
        </a:p>
      </dgm:t>
    </dgm:pt>
    <dgm:pt modelId="{1682A8BC-B38B-427A-B740-E0EACA913C2C}" type="sibTrans" cxnId="{071D12B7-C80F-45CC-923D-79554B6DF91D}">
      <dgm:prSet/>
      <dgm:spPr/>
      <dgm:t>
        <a:bodyPr/>
        <a:lstStyle/>
        <a:p>
          <a:endParaRPr lang="el-GR"/>
        </a:p>
      </dgm:t>
    </dgm:pt>
    <dgm:pt modelId="{4C14EB4A-5FF3-437B-AC6C-E15B2F5F7C6E}" type="pres">
      <dgm:prSet presAssocID="{D817A875-B92C-4636-BB0C-C54FD1155B73}" presName="compositeShape" presStyleCnt="0">
        <dgm:presLayoutVars>
          <dgm:chMax val="7"/>
          <dgm:dir/>
          <dgm:resizeHandles val="exact"/>
        </dgm:presLayoutVars>
      </dgm:prSet>
      <dgm:spPr/>
      <dgm:t>
        <a:bodyPr/>
        <a:lstStyle/>
        <a:p>
          <a:endParaRPr lang="el-GR"/>
        </a:p>
      </dgm:t>
    </dgm:pt>
    <dgm:pt modelId="{A8E7014F-84DE-47AB-ADB4-43E7971F8F65}" type="pres">
      <dgm:prSet presAssocID="{36287EF9-0013-4FD1-A9C6-E24BE78054F8}" presName="circ1TxSh" presStyleLbl="vennNode1" presStyleIdx="0" presStyleCnt="1" custScaleX="146911"/>
      <dgm:spPr/>
      <dgm:t>
        <a:bodyPr/>
        <a:lstStyle/>
        <a:p>
          <a:endParaRPr lang="el-GR"/>
        </a:p>
      </dgm:t>
    </dgm:pt>
  </dgm:ptLst>
  <dgm:cxnLst>
    <dgm:cxn modelId="{5FACAD60-A8F2-408A-8E8B-6CB20C208139}" type="presOf" srcId="{36287EF9-0013-4FD1-A9C6-E24BE78054F8}" destId="{A8E7014F-84DE-47AB-ADB4-43E7971F8F65}" srcOrd="0" destOrd="0" presId="urn:microsoft.com/office/officeart/2005/8/layout/venn1"/>
    <dgm:cxn modelId="{26816652-6B4A-43F4-9BFF-91E8554DBD14}" type="presOf" srcId="{D817A875-B92C-4636-BB0C-C54FD1155B73}" destId="{4C14EB4A-5FF3-437B-AC6C-E15B2F5F7C6E}" srcOrd="0" destOrd="0" presId="urn:microsoft.com/office/officeart/2005/8/layout/venn1"/>
    <dgm:cxn modelId="{071D12B7-C80F-45CC-923D-79554B6DF91D}" srcId="{D817A875-B92C-4636-BB0C-C54FD1155B73}" destId="{36287EF9-0013-4FD1-A9C6-E24BE78054F8}" srcOrd="0" destOrd="0" parTransId="{9B1AA5D2-9277-4643-8A2D-1E95A46143D1}" sibTransId="{1682A8BC-B38B-427A-B740-E0EACA913C2C}"/>
    <dgm:cxn modelId="{76ED200F-93C5-43BF-A4C8-6773E6D17456}" type="presParOf" srcId="{4C14EB4A-5FF3-437B-AC6C-E15B2F5F7C6E}" destId="{A8E7014F-84DE-47AB-ADB4-43E7971F8F65}" srcOrd="0"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D68628-538D-408B-BC84-D302274E221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5D408D65-59D1-4C2A-B6E8-B4CAA4DDC095}">
      <dgm:prSet custT="1"/>
      <dgm:spPr/>
      <dgm:t>
        <a:bodyPr/>
        <a:lstStyle/>
        <a:p>
          <a:pPr rtl="0"/>
          <a:r>
            <a:rPr lang="el-GR" sz="2400" b="1" dirty="0" smtClean="0">
              <a:solidFill>
                <a:schemeClr val="tx1"/>
              </a:solidFill>
              <a:effectLst>
                <a:outerShdw blurRad="38100" dist="38100" dir="2700000" algn="tl">
                  <a:srgbClr val="000000">
                    <a:alpha val="43137"/>
                  </a:srgbClr>
                </a:outerShdw>
              </a:effectLst>
              <a:latin typeface="Arial Narrow" pitchFamily="34" charset="0"/>
            </a:rPr>
            <a:t>Θεσμοθέτηση Περιβαλλοντικής Ευθύνης</a:t>
          </a:r>
        </a:p>
        <a:p>
          <a:pPr rtl="0"/>
          <a:r>
            <a:rPr lang="el-GR" sz="2400" b="1" dirty="0" smtClean="0">
              <a:solidFill>
                <a:schemeClr val="tx1"/>
              </a:solidFill>
              <a:effectLst>
                <a:outerShdw blurRad="38100" dist="38100" dir="2700000" algn="tl">
                  <a:srgbClr val="000000">
                    <a:alpha val="43137"/>
                  </a:srgbClr>
                </a:outerShdw>
              </a:effectLst>
              <a:latin typeface="Arial Narrow" pitchFamily="34" charset="0"/>
            </a:rPr>
            <a:t> </a:t>
          </a:r>
          <a:r>
            <a:rPr lang="el-GR" sz="2000" b="1" dirty="0" smtClean="0">
              <a:solidFill>
                <a:schemeClr val="tx1"/>
              </a:solidFill>
              <a:latin typeface="Arial Narrow" pitchFamily="34" charset="0"/>
            </a:rPr>
            <a:t>Π.Δ. </a:t>
          </a:r>
          <a:r>
            <a:rPr lang="en-GB" sz="2000" b="1" dirty="0" smtClean="0">
              <a:solidFill>
                <a:schemeClr val="tx1"/>
              </a:solidFill>
              <a:latin typeface="Arial Narrow" pitchFamily="34" charset="0"/>
            </a:rPr>
            <a:t>148/2009</a:t>
          </a:r>
          <a:endParaRPr lang="el-GR" sz="2000" dirty="0">
            <a:solidFill>
              <a:schemeClr val="tx1"/>
            </a:solidFill>
            <a:latin typeface="Arial Narrow" pitchFamily="34" charset="0"/>
          </a:endParaRPr>
        </a:p>
      </dgm:t>
    </dgm:pt>
    <dgm:pt modelId="{9622C074-DFDE-498F-8CEB-C33BAAE7052D}" type="parTrans" cxnId="{A68EBD86-2B85-40D8-A71E-AF5C66789EBA}">
      <dgm:prSet/>
      <dgm:spPr/>
      <dgm:t>
        <a:bodyPr/>
        <a:lstStyle/>
        <a:p>
          <a:endParaRPr lang="el-GR"/>
        </a:p>
      </dgm:t>
    </dgm:pt>
    <dgm:pt modelId="{4661E8D9-E372-47B8-91B9-573B474626F6}" type="sibTrans" cxnId="{A68EBD86-2B85-40D8-A71E-AF5C66789EBA}">
      <dgm:prSet/>
      <dgm:spPr/>
      <dgm:t>
        <a:bodyPr/>
        <a:lstStyle/>
        <a:p>
          <a:endParaRPr lang="el-GR"/>
        </a:p>
      </dgm:t>
    </dgm:pt>
    <dgm:pt modelId="{DCF1A8E4-7263-4B22-B918-7E5C20A7F1D4}">
      <dgm:prSet custT="1"/>
      <dgm:spPr/>
      <dgm:t>
        <a:bodyPr/>
        <a:lstStyle/>
        <a:p>
          <a:pPr rtl="0"/>
          <a:r>
            <a:rPr lang="el-GR" sz="2000" b="1" dirty="0" smtClean="0">
              <a:latin typeface="Arial Narrow" pitchFamily="34" charset="0"/>
            </a:rPr>
            <a:t>Ν. 3818/2010 </a:t>
          </a:r>
        </a:p>
        <a:p>
          <a:pPr rtl="0"/>
          <a:r>
            <a:rPr lang="el-GR" sz="2000" b="1" dirty="0" smtClean="0">
              <a:latin typeface="Arial Narrow" pitchFamily="34" charset="0"/>
            </a:rPr>
            <a:t>Συγκρότηση – Ενεργοποίηση αρμόδιας Αρχής σε κεντρικό και περιφερειακό επίπεδο</a:t>
          </a:r>
          <a:endParaRPr lang="el-GR" sz="2000" dirty="0">
            <a:latin typeface="Arial Narrow" pitchFamily="34" charset="0"/>
          </a:endParaRPr>
        </a:p>
      </dgm:t>
    </dgm:pt>
    <dgm:pt modelId="{0DC81F92-5E8C-4CF4-BE26-8303616FAF6A}" type="parTrans" cxnId="{4D3CB0F8-B6B2-4E93-90E3-F9EA6B3035A2}">
      <dgm:prSet/>
      <dgm:spPr/>
      <dgm:t>
        <a:bodyPr/>
        <a:lstStyle/>
        <a:p>
          <a:endParaRPr lang="el-GR"/>
        </a:p>
      </dgm:t>
    </dgm:pt>
    <dgm:pt modelId="{346C8EA9-FCBE-4B38-A188-BD9FF0EFFDEA}" type="sibTrans" cxnId="{4D3CB0F8-B6B2-4E93-90E3-F9EA6B3035A2}">
      <dgm:prSet/>
      <dgm:spPr/>
      <dgm:t>
        <a:bodyPr/>
        <a:lstStyle/>
        <a:p>
          <a:endParaRPr lang="el-GR"/>
        </a:p>
      </dgm:t>
    </dgm:pt>
    <dgm:pt modelId="{205F3B96-41B2-42F9-894F-C5F903C4479B}">
      <dgm:prSet custT="1"/>
      <dgm:spPr/>
      <dgm:t>
        <a:bodyPr/>
        <a:lstStyle/>
        <a:p>
          <a:pPr rtl="0"/>
          <a:r>
            <a:rPr lang="el-GR" sz="1800" b="1" dirty="0" smtClean="0">
              <a:latin typeface="Arial Narrow" pitchFamily="34" charset="0"/>
            </a:rPr>
            <a:t>Ν. 4014/2011</a:t>
          </a:r>
        </a:p>
        <a:p>
          <a:pPr rtl="0"/>
          <a:r>
            <a:rPr lang="el-GR" sz="2000" b="1" dirty="0" smtClean="0">
              <a:effectLst>
                <a:outerShdw blurRad="38100" dist="38100" dir="2700000" algn="tl">
                  <a:srgbClr val="000000">
                    <a:alpha val="43137"/>
                  </a:srgbClr>
                </a:outerShdw>
              </a:effectLst>
              <a:latin typeface="Arial Narrow" pitchFamily="34" charset="0"/>
            </a:rPr>
            <a:t>Ισχυροποίηση υποχρεωτικού συστήματος χρηματοοικονομικής ασφάλειας</a:t>
          </a:r>
          <a:endParaRPr lang="el-GR" sz="2000" dirty="0">
            <a:effectLst>
              <a:outerShdw blurRad="38100" dist="38100" dir="2700000" algn="tl">
                <a:srgbClr val="000000">
                  <a:alpha val="43137"/>
                </a:srgbClr>
              </a:outerShdw>
            </a:effectLst>
            <a:latin typeface="Arial Narrow" pitchFamily="34" charset="0"/>
          </a:endParaRPr>
        </a:p>
      </dgm:t>
    </dgm:pt>
    <dgm:pt modelId="{5B5DF63A-CEEA-4938-B595-545B532ADF82}" type="parTrans" cxnId="{E057DC78-F0F1-4E90-B25F-05B72E4011B0}">
      <dgm:prSet/>
      <dgm:spPr/>
      <dgm:t>
        <a:bodyPr/>
        <a:lstStyle/>
        <a:p>
          <a:endParaRPr lang="el-GR"/>
        </a:p>
      </dgm:t>
    </dgm:pt>
    <dgm:pt modelId="{6390DF87-71FB-4E70-B472-EDCAAF4488CD}" type="sibTrans" cxnId="{E057DC78-F0F1-4E90-B25F-05B72E4011B0}">
      <dgm:prSet/>
      <dgm:spPr/>
      <dgm:t>
        <a:bodyPr/>
        <a:lstStyle/>
        <a:p>
          <a:endParaRPr lang="el-GR"/>
        </a:p>
      </dgm:t>
    </dgm:pt>
    <dgm:pt modelId="{1098CB1B-8C91-4AA1-AA04-1B3F05DDAADB}" type="pres">
      <dgm:prSet presAssocID="{DED68628-538D-408B-BC84-D302274E2212}" presName="compositeShape" presStyleCnt="0">
        <dgm:presLayoutVars>
          <dgm:chMax val="7"/>
          <dgm:dir/>
          <dgm:resizeHandles val="exact"/>
        </dgm:presLayoutVars>
      </dgm:prSet>
      <dgm:spPr/>
      <dgm:t>
        <a:bodyPr/>
        <a:lstStyle/>
        <a:p>
          <a:endParaRPr lang="el-GR"/>
        </a:p>
      </dgm:t>
    </dgm:pt>
    <dgm:pt modelId="{55CF41C7-8E3C-46A1-B2F5-10B0073248A3}" type="pres">
      <dgm:prSet presAssocID="{5D408D65-59D1-4C2A-B6E8-B4CAA4DDC095}" presName="circ1" presStyleLbl="vennNode1" presStyleIdx="0" presStyleCnt="3" custScaleX="95621" custScaleY="77160"/>
      <dgm:spPr/>
      <dgm:t>
        <a:bodyPr/>
        <a:lstStyle/>
        <a:p>
          <a:endParaRPr lang="el-GR"/>
        </a:p>
      </dgm:t>
    </dgm:pt>
    <dgm:pt modelId="{CF02518D-8C8C-4CE6-8932-D5CDB9463DC7}" type="pres">
      <dgm:prSet presAssocID="{5D408D65-59D1-4C2A-B6E8-B4CAA4DDC095}" presName="circ1Tx" presStyleLbl="revTx" presStyleIdx="0" presStyleCnt="0">
        <dgm:presLayoutVars>
          <dgm:chMax val="0"/>
          <dgm:chPref val="0"/>
          <dgm:bulletEnabled val="1"/>
        </dgm:presLayoutVars>
      </dgm:prSet>
      <dgm:spPr/>
      <dgm:t>
        <a:bodyPr/>
        <a:lstStyle/>
        <a:p>
          <a:endParaRPr lang="el-GR"/>
        </a:p>
      </dgm:t>
    </dgm:pt>
    <dgm:pt modelId="{EB191219-B19C-4929-A631-2414ED10B59F}" type="pres">
      <dgm:prSet presAssocID="{DCF1A8E4-7263-4B22-B918-7E5C20A7F1D4}" presName="circ2" presStyleLbl="vennNode1" presStyleIdx="1" presStyleCnt="3" custScaleX="120605" custScaleY="76923"/>
      <dgm:spPr/>
      <dgm:t>
        <a:bodyPr/>
        <a:lstStyle/>
        <a:p>
          <a:endParaRPr lang="el-GR"/>
        </a:p>
      </dgm:t>
    </dgm:pt>
    <dgm:pt modelId="{E1F099F6-C654-459B-A9A5-467F3340D8E8}" type="pres">
      <dgm:prSet presAssocID="{DCF1A8E4-7263-4B22-B918-7E5C20A7F1D4}" presName="circ2Tx" presStyleLbl="revTx" presStyleIdx="0" presStyleCnt="0">
        <dgm:presLayoutVars>
          <dgm:chMax val="0"/>
          <dgm:chPref val="0"/>
          <dgm:bulletEnabled val="1"/>
        </dgm:presLayoutVars>
      </dgm:prSet>
      <dgm:spPr/>
      <dgm:t>
        <a:bodyPr/>
        <a:lstStyle/>
        <a:p>
          <a:endParaRPr lang="el-GR"/>
        </a:p>
      </dgm:t>
    </dgm:pt>
    <dgm:pt modelId="{799230F9-9DD3-46BC-9E56-78B913210952}" type="pres">
      <dgm:prSet presAssocID="{205F3B96-41B2-42F9-894F-C5F903C4479B}" presName="circ3" presStyleLbl="vennNode1" presStyleIdx="2" presStyleCnt="3" custScaleX="108421" custScaleY="81357"/>
      <dgm:spPr/>
      <dgm:t>
        <a:bodyPr/>
        <a:lstStyle/>
        <a:p>
          <a:endParaRPr lang="el-GR"/>
        </a:p>
      </dgm:t>
    </dgm:pt>
    <dgm:pt modelId="{9F491E54-4543-4B3E-A28D-4284E7FE6D2A}" type="pres">
      <dgm:prSet presAssocID="{205F3B96-41B2-42F9-894F-C5F903C4479B}" presName="circ3Tx" presStyleLbl="revTx" presStyleIdx="0" presStyleCnt="0">
        <dgm:presLayoutVars>
          <dgm:chMax val="0"/>
          <dgm:chPref val="0"/>
          <dgm:bulletEnabled val="1"/>
        </dgm:presLayoutVars>
      </dgm:prSet>
      <dgm:spPr/>
      <dgm:t>
        <a:bodyPr/>
        <a:lstStyle/>
        <a:p>
          <a:endParaRPr lang="el-GR"/>
        </a:p>
      </dgm:t>
    </dgm:pt>
  </dgm:ptLst>
  <dgm:cxnLst>
    <dgm:cxn modelId="{4D3CB0F8-B6B2-4E93-90E3-F9EA6B3035A2}" srcId="{DED68628-538D-408B-BC84-D302274E2212}" destId="{DCF1A8E4-7263-4B22-B918-7E5C20A7F1D4}" srcOrd="1" destOrd="0" parTransId="{0DC81F92-5E8C-4CF4-BE26-8303616FAF6A}" sibTransId="{346C8EA9-FCBE-4B38-A188-BD9FF0EFFDEA}"/>
    <dgm:cxn modelId="{CEA9D17E-BA24-45E3-B069-2876998E0917}" type="presOf" srcId="{5D408D65-59D1-4C2A-B6E8-B4CAA4DDC095}" destId="{55CF41C7-8E3C-46A1-B2F5-10B0073248A3}" srcOrd="0" destOrd="0" presId="urn:microsoft.com/office/officeart/2005/8/layout/venn1"/>
    <dgm:cxn modelId="{307C1E45-28BC-4425-A37F-7E4004B1B344}" type="presOf" srcId="{5D408D65-59D1-4C2A-B6E8-B4CAA4DDC095}" destId="{CF02518D-8C8C-4CE6-8932-D5CDB9463DC7}" srcOrd="1" destOrd="0" presId="urn:microsoft.com/office/officeart/2005/8/layout/venn1"/>
    <dgm:cxn modelId="{08694FB1-5E10-4E44-A954-4E6E8AA9F2B8}" type="presOf" srcId="{205F3B96-41B2-42F9-894F-C5F903C4479B}" destId="{799230F9-9DD3-46BC-9E56-78B913210952}" srcOrd="0" destOrd="0" presId="urn:microsoft.com/office/officeart/2005/8/layout/venn1"/>
    <dgm:cxn modelId="{FE0B97C9-A5BB-4188-BAAA-0AFFBE90F7E2}" type="presOf" srcId="{DED68628-538D-408B-BC84-D302274E2212}" destId="{1098CB1B-8C91-4AA1-AA04-1B3F05DDAADB}" srcOrd="0" destOrd="0" presId="urn:microsoft.com/office/officeart/2005/8/layout/venn1"/>
    <dgm:cxn modelId="{522E6D96-08D6-464E-94EC-34FD1B0788E2}" type="presOf" srcId="{DCF1A8E4-7263-4B22-B918-7E5C20A7F1D4}" destId="{E1F099F6-C654-459B-A9A5-467F3340D8E8}" srcOrd="1" destOrd="0" presId="urn:microsoft.com/office/officeart/2005/8/layout/venn1"/>
    <dgm:cxn modelId="{E057DC78-F0F1-4E90-B25F-05B72E4011B0}" srcId="{DED68628-538D-408B-BC84-D302274E2212}" destId="{205F3B96-41B2-42F9-894F-C5F903C4479B}" srcOrd="2" destOrd="0" parTransId="{5B5DF63A-CEEA-4938-B595-545B532ADF82}" sibTransId="{6390DF87-71FB-4E70-B472-EDCAAF4488CD}"/>
    <dgm:cxn modelId="{D967759E-A113-4762-99EB-54E006E02894}" type="presOf" srcId="{DCF1A8E4-7263-4B22-B918-7E5C20A7F1D4}" destId="{EB191219-B19C-4929-A631-2414ED10B59F}" srcOrd="0" destOrd="0" presId="urn:microsoft.com/office/officeart/2005/8/layout/venn1"/>
    <dgm:cxn modelId="{E02C68D5-1E00-48B7-B754-9B5D0C19ABAA}" type="presOf" srcId="{205F3B96-41B2-42F9-894F-C5F903C4479B}" destId="{9F491E54-4543-4B3E-A28D-4284E7FE6D2A}" srcOrd="1" destOrd="0" presId="urn:microsoft.com/office/officeart/2005/8/layout/venn1"/>
    <dgm:cxn modelId="{A68EBD86-2B85-40D8-A71E-AF5C66789EBA}" srcId="{DED68628-538D-408B-BC84-D302274E2212}" destId="{5D408D65-59D1-4C2A-B6E8-B4CAA4DDC095}" srcOrd="0" destOrd="0" parTransId="{9622C074-DFDE-498F-8CEB-C33BAAE7052D}" sibTransId="{4661E8D9-E372-47B8-91B9-573B474626F6}"/>
    <dgm:cxn modelId="{20C66E6A-28FC-45D5-B89E-2759F0DFC0A3}" type="presParOf" srcId="{1098CB1B-8C91-4AA1-AA04-1B3F05DDAADB}" destId="{55CF41C7-8E3C-46A1-B2F5-10B0073248A3}" srcOrd="0" destOrd="0" presId="urn:microsoft.com/office/officeart/2005/8/layout/venn1"/>
    <dgm:cxn modelId="{C8D6695C-BDEC-43F0-9269-D9C332CAE329}" type="presParOf" srcId="{1098CB1B-8C91-4AA1-AA04-1B3F05DDAADB}" destId="{CF02518D-8C8C-4CE6-8932-D5CDB9463DC7}" srcOrd="1" destOrd="0" presId="urn:microsoft.com/office/officeart/2005/8/layout/venn1"/>
    <dgm:cxn modelId="{1AD308B0-D370-489A-8E72-AE1773F45396}" type="presParOf" srcId="{1098CB1B-8C91-4AA1-AA04-1B3F05DDAADB}" destId="{EB191219-B19C-4929-A631-2414ED10B59F}" srcOrd="2" destOrd="0" presId="urn:microsoft.com/office/officeart/2005/8/layout/venn1"/>
    <dgm:cxn modelId="{B410A021-A690-4650-B601-67E970C2E304}" type="presParOf" srcId="{1098CB1B-8C91-4AA1-AA04-1B3F05DDAADB}" destId="{E1F099F6-C654-459B-A9A5-467F3340D8E8}" srcOrd="3" destOrd="0" presId="urn:microsoft.com/office/officeart/2005/8/layout/venn1"/>
    <dgm:cxn modelId="{99EA159D-0C3E-4B16-AC22-A8449FB7885F}" type="presParOf" srcId="{1098CB1B-8C91-4AA1-AA04-1B3F05DDAADB}" destId="{799230F9-9DD3-46BC-9E56-78B913210952}" srcOrd="4" destOrd="0" presId="urn:microsoft.com/office/officeart/2005/8/layout/venn1"/>
    <dgm:cxn modelId="{056DA0DB-D039-4BF0-9F5C-5C57351CDB92}" type="presParOf" srcId="{1098CB1B-8C91-4AA1-AA04-1B3F05DDAADB}" destId="{9F491E54-4543-4B3E-A28D-4284E7FE6D2A}"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389C7D-9E62-4B3D-9E15-A770259C440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F80E760C-8B14-4C06-97B0-3A322ABBCBDC}">
      <dgm:prSet/>
      <dgm:spPr/>
      <dgm:t>
        <a:bodyPr/>
        <a:lstStyle/>
        <a:p>
          <a:pPr rtl="0"/>
          <a:r>
            <a:rPr lang="el-GR" b="1" baseline="0" dirty="0" smtClean="0">
              <a:effectLst>
                <a:outerShdw blurRad="38100" dist="38100" dir="2700000" algn="tl">
                  <a:srgbClr val="000000">
                    <a:alpha val="43137"/>
                  </a:srgbClr>
                </a:outerShdw>
              </a:effectLst>
              <a:latin typeface="Arial Narrow" panose="020B0606020202030204" pitchFamily="34" charset="0"/>
            </a:rPr>
            <a:t>Αδυναμία ανάκτησης </a:t>
          </a:r>
          <a:r>
            <a:rPr lang="el-GR" b="1" baseline="0" dirty="0" smtClean="0">
              <a:effectLst>
                <a:outerShdw blurRad="38100" dist="38100" dir="2700000" algn="tl">
                  <a:srgbClr val="000000">
                    <a:alpha val="43137"/>
                  </a:srgbClr>
                </a:outerShdw>
              </a:effectLst>
              <a:latin typeface="Arial Narrow" panose="020B0606020202030204" pitchFamily="34" charset="0"/>
            </a:rPr>
            <a:t>κόστους </a:t>
          </a:r>
          <a:endParaRPr lang="el-GR" dirty="0">
            <a:effectLst>
              <a:outerShdw blurRad="38100" dist="38100" dir="2700000" algn="tl">
                <a:srgbClr val="000000">
                  <a:alpha val="43137"/>
                </a:srgbClr>
              </a:outerShdw>
            </a:effectLst>
            <a:latin typeface="Arial Narrow" panose="020B0606020202030204" pitchFamily="34" charset="0"/>
          </a:endParaRPr>
        </a:p>
      </dgm:t>
    </dgm:pt>
    <dgm:pt modelId="{DE3741A7-E345-40E3-AF74-697E1C4E0FC7}" type="parTrans" cxnId="{F8FD2513-A407-4D61-8910-F0EE08780B19}">
      <dgm:prSet/>
      <dgm:spPr/>
      <dgm:t>
        <a:bodyPr/>
        <a:lstStyle/>
        <a:p>
          <a:endParaRPr lang="el-GR"/>
        </a:p>
      </dgm:t>
    </dgm:pt>
    <dgm:pt modelId="{DC213054-0B41-4B8C-9510-DFE5BE5E5C85}" type="sibTrans" cxnId="{F8FD2513-A407-4D61-8910-F0EE08780B19}">
      <dgm:prSet/>
      <dgm:spPr/>
      <dgm:t>
        <a:bodyPr/>
        <a:lstStyle/>
        <a:p>
          <a:endParaRPr lang="el-GR"/>
        </a:p>
      </dgm:t>
    </dgm:pt>
    <dgm:pt modelId="{3B2FE4FB-837D-4BDD-AE7B-1E41FED308E6}" type="pres">
      <dgm:prSet presAssocID="{38389C7D-9E62-4B3D-9E15-A770259C4401}" presName="compositeShape" presStyleCnt="0">
        <dgm:presLayoutVars>
          <dgm:chMax val="7"/>
          <dgm:dir/>
          <dgm:resizeHandles val="exact"/>
        </dgm:presLayoutVars>
      </dgm:prSet>
      <dgm:spPr/>
      <dgm:t>
        <a:bodyPr/>
        <a:lstStyle/>
        <a:p>
          <a:endParaRPr lang="el-GR"/>
        </a:p>
      </dgm:t>
    </dgm:pt>
    <dgm:pt modelId="{0FC53A15-BEF1-40E1-9429-70A24E26559C}" type="pres">
      <dgm:prSet presAssocID="{F80E760C-8B14-4C06-97B0-3A322ABBCBDC}" presName="circ1TxSh" presStyleLbl="vennNode1" presStyleIdx="0" presStyleCnt="1"/>
      <dgm:spPr/>
      <dgm:t>
        <a:bodyPr/>
        <a:lstStyle/>
        <a:p>
          <a:endParaRPr lang="el-GR"/>
        </a:p>
      </dgm:t>
    </dgm:pt>
  </dgm:ptLst>
  <dgm:cxnLst>
    <dgm:cxn modelId="{F8FD2513-A407-4D61-8910-F0EE08780B19}" srcId="{38389C7D-9E62-4B3D-9E15-A770259C4401}" destId="{F80E760C-8B14-4C06-97B0-3A322ABBCBDC}" srcOrd="0" destOrd="0" parTransId="{DE3741A7-E345-40E3-AF74-697E1C4E0FC7}" sibTransId="{DC213054-0B41-4B8C-9510-DFE5BE5E5C85}"/>
    <dgm:cxn modelId="{B73D5ED4-CA4B-44A2-A7BD-5FC97FD282E3}" type="presOf" srcId="{F80E760C-8B14-4C06-97B0-3A322ABBCBDC}" destId="{0FC53A15-BEF1-40E1-9429-70A24E26559C}" srcOrd="0" destOrd="0" presId="urn:microsoft.com/office/officeart/2005/8/layout/venn1"/>
    <dgm:cxn modelId="{A6F4B808-566E-48A6-96BA-FA5C2A284AE7}" type="presOf" srcId="{38389C7D-9E62-4B3D-9E15-A770259C4401}" destId="{3B2FE4FB-837D-4BDD-AE7B-1E41FED308E6}" srcOrd="0" destOrd="0" presId="urn:microsoft.com/office/officeart/2005/8/layout/venn1"/>
    <dgm:cxn modelId="{7A43D6EA-220F-423C-A573-5B508D4B5E1B}" type="presParOf" srcId="{3B2FE4FB-837D-4BDD-AE7B-1E41FED308E6}" destId="{0FC53A15-BEF1-40E1-9429-70A24E26559C}"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74BE558-7F63-49ED-AFED-8B6A8854E2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5296A281-BB8A-458A-B47F-7FD2A65BAA8C}">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Κάθε φορέας εκμετάλλευσης που προκαλεί περιβαλλοντική ζημία ή άμεσο κίνδυνο ανάλογης ζημίας </a:t>
          </a:r>
          <a:r>
            <a:rPr lang="el-GR" sz="1600" b="1" dirty="0" smtClean="0">
              <a:effectLst>
                <a:outerShdw blurRad="38100" dist="38100" dir="2700000" algn="tl">
                  <a:srgbClr val="000000">
                    <a:alpha val="43137"/>
                  </a:srgbClr>
                </a:outerShdw>
              </a:effectLst>
              <a:latin typeface="Arial Narrow" pitchFamily="34" charset="0"/>
            </a:rPr>
            <a:t>που επωμίζεται </a:t>
          </a:r>
          <a:r>
            <a:rPr lang="el-GR" sz="1600" b="1" dirty="0" smtClean="0">
              <a:effectLst>
                <a:outerShdw blurRad="38100" dist="38100" dir="2700000" algn="tl">
                  <a:srgbClr val="000000">
                    <a:alpha val="43137"/>
                  </a:srgbClr>
                </a:outerShdw>
              </a:effectLst>
              <a:latin typeface="Arial Narrow" pitchFamily="34" charset="0"/>
            </a:rPr>
            <a:t>το κόστος των απαραίτητων μέτρων πρόληψης ή </a:t>
          </a:r>
          <a:r>
            <a:rPr lang="el-GR" sz="1600" b="1" dirty="0" smtClean="0">
              <a:effectLst>
                <a:outerShdw blurRad="38100" dist="38100" dir="2700000" algn="tl">
                  <a:srgbClr val="000000">
                    <a:alpha val="43137"/>
                  </a:srgbClr>
                </a:outerShdw>
              </a:effectLst>
              <a:latin typeface="Arial Narrow" pitchFamily="34" charset="0"/>
            </a:rPr>
            <a:t>αποκατάστασης δύσκολα πείθεται να καταβάλει το οικονομικό κόστος !</a:t>
          </a:r>
          <a:endParaRPr lang="el-GR" sz="1600" b="1" dirty="0">
            <a:effectLst>
              <a:outerShdw blurRad="38100" dist="38100" dir="2700000" algn="tl">
                <a:srgbClr val="000000">
                  <a:alpha val="43137"/>
                </a:srgbClr>
              </a:outerShdw>
            </a:effectLst>
            <a:latin typeface="Arial Narrow" pitchFamily="34" charset="0"/>
          </a:endParaRPr>
        </a:p>
      </dgm:t>
    </dgm:pt>
    <dgm:pt modelId="{54F413D6-6514-4B48-B1E5-07B321BFE121}" type="parTrans" cxnId="{C0D13FDA-CAC3-40AA-9799-95E0B68CDC8E}">
      <dgm:prSet/>
      <dgm:spPr/>
      <dgm:t>
        <a:bodyPr/>
        <a:lstStyle/>
        <a:p>
          <a:endParaRPr lang="el-GR"/>
        </a:p>
      </dgm:t>
    </dgm:pt>
    <dgm:pt modelId="{99F93748-1047-4EA9-97B2-73A158675A19}" type="sibTrans" cxnId="{C0D13FDA-CAC3-40AA-9799-95E0B68CDC8E}">
      <dgm:prSet/>
      <dgm:spPr/>
      <dgm:t>
        <a:bodyPr/>
        <a:lstStyle/>
        <a:p>
          <a:endParaRPr lang="el-GR"/>
        </a:p>
      </dgm:t>
    </dgm:pt>
    <dgm:pt modelId="{72881947-BE01-48C9-A5E2-1742F262A957}">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Η αρμόδια αρχή </a:t>
          </a:r>
          <a:r>
            <a:rPr lang="el-GR" sz="1600" b="1" dirty="0" smtClean="0">
              <a:effectLst>
                <a:outerShdw blurRad="38100" dist="38100" dir="2700000" algn="tl">
                  <a:srgbClr val="000000">
                    <a:alpha val="43137"/>
                  </a:srgbClr>
                </a:outerShdw>
              </a:effectLst>
              <a:latin typeface="Arial Narrow" pitchFamily="34" charset="0"/>
            </a:rPr>
            <a:t>υποχρεούται να αυτενεργεί </a:t>
          </a:r>
          <a:r>
            <a:rPr lang="el-GR" sz="1600" b="1" dirty="0" smtClean="0">
              <a:effectLst>
                <a:outerShdw blurRad="38100" dist="38100" dir="2700000" algn="tl">
                  <a:srgbClr val="000000">
                    <a:alpha val="43137"/>
                  </a:srgbClr>
                </a:outerShdw>
              </a:effectLst>
              <a:latin typeface="Arial Narrow" pitchFamily="34" charset="0"/>
            </a:rPr>
            <a:t>ή </a:t>
          </a:r>
          <a:r>
            <a:rPr lang="el-GR" sz="1600" b="1" dirty="0" smtClean="0">
              <a:effectLst>
                <a:outerShdw blurRad="38100" dist="38100" dir="2700000" algn="tl">
                  <a:srgbClr val="000000">
                    <a:alpha val="43137"/>
                  </a:srgbClr>
                </a:outerShdw>
              </a:effectLst>
              <a:latin typeface="Arial Narrow" pitchFamily="34" charset="0"/>
            </a:rPr>
            <a:t>να επεμβαίνει </a:t>
          </a:r>
          <a:r>
            <a:rPr lang="el-GR" sz="1600" b="1" dirty="0" smtClean="0">
              <a:effectLst>
                <a:outerShdw blurRad="38100" dist="38100" dir="2700000" algn="tl">
                  <a:srgbClr val="000000">
                    <a:alpha val="43137"/>
                  </a:srgbClr>
                </a:outerShdw>
              </a:effectLst>
              <a:latin typeface="Arial Narrow" pitchFamily="34" charset="0"/>
            </a:rPr>
            <a:t>μέσω τρίτων αντί του φορέα εκμετάλλευσης, αλλά </a:t>
          </a:r>
          <a:r>
            <a:rPr lang="el-GR" sz="1600" b="1" dirty="0" smtClean="0">
              <a:effectLst>
                <a:outerShdw blurRad="38100" dist="38100" dir="2700000" algn="tl">
                  <a:srgbClr val="000000">
                    <a:alpha val="43137"/>
                  </a:srgbClr>
                </a:outerShdw>
              </a:effectLst>
              <a:latin typeface="Arial Narrow" pitchFamily="34" charset="0"/>
            </a:rPr>
            <a:t>δύσκολα εξασφαλίζει τα κονδύλια που απαιτούνται και παράλληλα ότι </a:t>
          </a:r>
          <a:r>
            <a:rPr lang="el-GR" sz="1600" b="1" dirty="0" smtClean="0">
              <a:effectLst>
                <a:outerShdw blurRad="38100" dist="38100" dir="2700000" algn="tl">
                  <a:srgbClr val="000000">
                    <a:alpha val="43137"/>
                  </a:srgbClr>
                </a:outerShdw>
              </a:effectLst>
              <a:latin typeface="Arial Narrow" pitchFamily="34" charset="0"/>
            </a:rPr>
            <a:t>το προκύπτον γι' αυτήν κόστος θα </a:t>
          </a:r>
          <a:r>
            <a:rPr lang="el-GR" sz="1600" b="1" dirty="0" smtClean="0">
              <a:effectLst>
                <a:outerShdw blurRad="38100" dist="38100" dir="2700000" algn="tl">
                  <a:srgbClr val="000000">
                    <a:alpha val="43137"/>
                  </a:srgbClr>
                </a:outerShdw>
              </a:effectLst>
              <a:latin typeface="Arial Narrow" pitchFamily="34" charset="0"/>
            </a:rPr>
            <a:t>ανακτηθεί από </a:t>
          </a:r>
          <a:r>
            <a:rPr lang="el-GR" sz="1600" b="1" dirty="0" smtClean="0">
              <a:effectLst>
                <a:outerShdw blurRad="38100" dist="38100" dir="2700000" algn="tl">
                  <a:srgbClr val="000000">
                    <a:alpha val="43137"/>
                  </a:srgbClr>
                </a:outerShdw>
              </a:effectLst>
              <a:latin typeface="Arial Narrow" pitchFamily="34" charset="0"/>
            </a:rPr>
            <a:t>τον φορέα εκμετάλλευσης. </a:t>
          </a:r>
          <a:endParaRPr lang="el-GR" sz="1600" b="1" dirty="0">
            <a:effectLst>
              <a:outerShdw blurRad="38100" dist="38100" dir="2700000" algn="tl">
                <a:srgbClr val="000000">
                  <a:alpha val="43137"/>
                </a:srgbClr>
              </a:outerShdw>
            </a:effectLst>
            <a:latin typeface="Arial Narrow" pitchFamily="34" charset="0"/>
          </a:endParaRPr>
        </a:p>
      </dgm:t>
    </dgm:pt>
    <dgm:pt modelId="{40F91D87-C7D7-4BCF-812A-36AEE2A4010E}" type="parTrans" cxnId="{474D62D7-96BF-4DC7-915F-8F0F0FC8D025}">
      <dgm:prSet/>
      <dgm:spPr/>
      <dgm:t>
        <a:bodyPr/>
        <a:lstStyle/>
        <a:p>
          <a:endParaRPr lang="el-GR"/>
        </a:p>
      </dgm:t>
    </dgm:pt>
    <dgm:pt modelId="{9805E8F8-2747-417B-9566-DE26203F621A}" type="sibTrans" cxnId="{474D62D7-96BF-4DC7-915F-8F0F0FC8D025}">
      <dgm:prSet/>
      <dgm:spPr/>
      <dgm:t>
        <a:bodyPr/>
        <a:lstStyle/>
        <a:p>
          <a:endParaRPr lang="el-GR"/>
        </a:p>
      </dgm:t>
    </dgm:pt>
    <dgm:pt modelId="{B8C184DF-46A2-401A-8D7A-3D4549204C46}" type="pres">
      <dgm:prSet presAssocID="{374BE558-7F63-49ED-AFED-8B6A8854E2D1}" presName="linear" presStyleCnt="0">
        <dgm:presLayoutVars>
          <dgm:animLvl val="lvl"/>
          <dgm:resizeHandles val="exact"/>
        </dgm:presLayoutVars>
      </dgm:prSet>
      <dgm:spPr/>
      <dgm:t>
        <a:bodyPr/>
        <a:lstStyle/>
        <a:p>
          <a:endParaRPr lang="el-GR"/>
        </a:p>
      </dgm:t>
    </dgm:pt>
    <dgm:pt modelId="{8E31E864-8D11-497C-8952-7DE2173105DD}" type="pres">
      <dgm:prSet presAssocID="{5296A281-BB8A-458A-B47F-7FD2A65BAA8C}" presName="parentText" presStyleLbl="node1" presStyleIdx="0" presStyleCnt="2">
        <dgm:presLayoutVars>
          <dgm:chMax val="0"/>
          <dgm:bulletEnabled val="1"/>
        </dgm:presLayoutVars>
      </dgm:prSet>
      <dgm:spPr/>
      <dgm:t>
        <a:bodyPr/>
        <a:lstStyle/>
        <a:p>
          <a:endParaRPr lang="el-GR"/>
        </a:p>
      </dgm:t>
    </dgm:pt>
    <dgm:pt modelId="{AAE9824B-283D-438A-B56E-D9CD0FA878C3}" type="pres">
      <dgm:prSet presAssocID="{99F93748-1047-4EA9-97B2-73A158675A19}" presName="spacer" presStyleCnt="0"/>
      <dgm:spPr/>
    </dgm:pt>
    <dgm:pt modelId="{12439214-1BE0-4F9C-8A12-E2C426150D50}" type="pres">
      <dgm:prSet presAssocID="{72881947-BE01-48C9-A5E2-1742F262A957}" presName="parentText" presStyleLbl="node1" presStyleIdx="1" presStyleCnt="2">
        <dgm:presLayoutVars>
          <dgm:chMax val="0"/>
          <dgm:bulletEnabled val="1"/>
        </dgm:presLayoutVars>
      </dgm:prSet>
      <dgm:spPr/>
      <dgm:t>
        <a:bodyPr/>
        <a:lstStyle/>
        <a:p>
          <a:endParaRPr lang="el-GR"/>
        </a:p>
      </dgm:t>
    </dgm:pt>
  </dgm:ptLst>
  <dgm:cxnLst>
    <dgm:cxn modelId="{C0D13FDA-CAC3-40AA-9799-95E0B68CDC8E}" srcId="{374BE558-7F63-49ED-AFED-8B6A8854E2D1}" destId="{5296A281-BB8A-458A-B47F-7FD2A65BAA8C}" srcOrd="0" destOrd="0" parTransId="{54F413D6-6514-4B48-B1E5-07B321BFE121}" sibTransId="{99F93748-1047-4EA9-97B2-73A158675A19}"/>
    <dgm:cxn modelId="{75B134B1-E03B-40BF-AF94-A407806F99AE}" type="presOf" srcId="{72881947-BE01-48C9-A5E2-1742F262A957}" destId="{12439214-1BE0-4F9C-8A12-E2C426150D50}" srcOrd="0" destOrd="0" presId="urn:microsoft.com/office/officeart/2005/8/layout/vList2"/>
    <dgm:cxn modelId="{BAE4F06F-43C1-4F34-88EA-6B87F6E0C53A}" type="presOf" srcId="{5296A281-BB8A-458A-B47F-7FD2A65BAA8C}" destId="{8E31E864-8D11-497C-8952-7DE2173105DD}" srcOrd="0" destOrd="0" presId="urn:microsoft.com/office/officeart/2005/8/layout/vList2"/>
    <dgm:cxn modelId="{73A1513F-6A05-475C-B6C4-C50290D84917}" type="presOf" srcId="{374BE558-7F63-49ED-AFED-8B6A8854E2D1}" destId="{B8C184DF-46A2-401A-8D7A-3D4549204C46}" srcOrd="0" destOrd="0" presId="urn:microsoft.com/office/officeart/2005/8/layout/vList2"/>
    <dgm:cxn modelId="{474D62D7-96BF-4DC7-915F-8F0F0FC8D025}" srcId="{374BE558-7F63-49ED-AFED-8B6A8854E2D1}" destId="{72881947-BE01-48C9-A5E2-1742F262A957}" srcOrd="1" destOrd="0" parTransId="{40F91D87-C7D7-4BCF-812A-36AEE2A4010E}" sibTransId="{9805E8F8-2747-417B-9566-DE26203F621A}"/>
    <dgm:cxn modelId="{05BA994D-872C-4AA2-BFB5-BFC691BA4E43}" type="presParOf" srcId="{B8C184DF-46A2-401A-8D7A-3D4549204C46}" destId="{8E31E864-8D11-497C-8952-7DE2173105DD}" srcOrd="0" destOrd="0" presId="urn:microsoft.com/office/officeart/2005/8/layout/vList2"/>
    <dgm:cxn modelId="{11145675-0D54-4B13-9AFE-1474CF05BC18}" type="presParOf" srcId="{B8C184DF-46A2-401A-8D7A-3D4549204C46}" destId="{AAE9824B-283D-438A-B56E-D9CD0FA878C3}" srcOrd="1" destOrd="0" presId="urn:microsoft.com/office/officeart/2005/8/layout/vList2"/>
    <dgm:cxn modelId="{25C04CD6-C108-4882-A160-D0E90A6D6D81}" type="presParOf" srcId="{B8C184DF-46A2-401A-8D7A-3D4549204C46}" destId="{12439214-1BE0-4F9C-8A12-E2C426150D50}"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83D905-A1DA-494D-971C-D64FA88A894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CFEB07D4-BCE8-4B71-A799-46F2ADC8091F}">
      <dgm:prSet>
        <dgm:style>
          <a:lnRef idx="1">
            <a:schemeClr val="accent1"/>
          </a:lnRef>
          <a:fillRef idx="2">
            <a:schemeClr val="accent1"/>
          </a:fillRef>
          <a:effectRef idx="1">
            <a:schemeClr val="accent1"/>
          </a:effectRef>
          <a:fontRef idx="minor">
            <a:schemeClr val="dk1"/>
          </a:fontRef>
        </dgm:style>
      </dgm:prSet>
      <dgm:spPr/>
      <dgm:t>
        <a:bodyPr/>
        <a:lstStyle/>
        <a:p>
          <a:pPr rtl="0"/>
          <a:r>
            <a:rPr lang="el-GR" b="1" dirty="0" smtClean="0">
              <a:solidFill>
                <a:schemeClr val="tx1"/>
              </a:solidFill>
              <a:effectLst>
                <a:outerShdw blurRad="38100" dist="38100" dir="2700000" algn="tl">
                  <a:srgbClr val="000000">
                    <a:alpha val="43137"/>
                  </a:srgbClr>
                </a:outerShdw>
              </a:effectLst>
              <a:latin typeface="Arial Narrow" pitchFamily="34" charset="0"/>
            </a:rPr>
            <a:t> ΑΠΟΤΙΜΗΣΗ ΚΟΣΤΟΥΣ ΠΕΡΙΒΑΛΛΟΝΤΙΚΗΣ ΕΥΘΥΝΗΣ </a:t>
          </a:r>
          <a:endParaRPr lang="el-GR" dirty="0">
            <a:solidFill>
              <a:schemeClr val="tx1"/>
            </a:solidFill>
            <a:effectLst>
              <a:outerShdw blurRad="38100" dist="38100" dir="2700000" algn="tl">
                <a:srgbClr val="000000">
                  <a:alpha val="43137"/>
                </a:srgbClr>
              </a:outerShdw>
            </a:effectLst>
            <a:latin typeface="Arial Narrow" pitchFamily="34" charset="0"/>
          </a:endParaRPr>
        </a:p>
      </dgm:t>
    </dgm:pt>
    <dgm:pt modelId="{30B8EE14-5EDC-481C-B4BB-F8DCE7A24FB8}" type="parTrans" cxnId="{6A55516F-B284-43E2-AEA6-8DBE21221F6F}">
      <dgm:prSet/>
      <dgm:spPr/>
      <dgm:t>
        <a:bodyPr/>
        <a:lstStyle/>
        <a:p>
          <a:endParaRPr lang="el-GR"/>
        </a:p>
      </dgm:t>
    </dgm:pt>
    <dgm:pt modelId="{E2AA4922-3C40-40AF-A3AA-1ECCC58A1487}" type="sibTrans" cxnId="{6A55516F-B284-43E2-AEA6-8DBE21221F6F}">
      <dgm:prSet/>
      <dgm:spPr/>
      <dgm:t>
        <a:bodyPr/>
        <a:lstStyle/>
        <a:p>
          <a:endParaRPr lang="el-GR"/>
        </a:p>
      </dgm:t>
    </dgm:pt>
    <dgm:pt modelId="{9DD44A9E-E5F0-4E36-930C-DD2C86B9100B}" type="pres">
      <dgm:prSet presAssocID="{BE83D905-A1DA-494D-971C-D64FA88A8942}" presName="compositeShape" presStyleCnt="0">
        <dgm:presLayoutVars>
          <dgm:chMax val="7"/>
          <dgm:dir/>
          <dgm:resizeHandles val="exact"/>
        </dgm:presLayoutVars>
      </dgm:prSet>
      <dgm:spPr/>
      <dgm:t>
        <a:bodyPr/>
        <a:lstStyle/>
        <a:p>
          <a:endParaRPr lang="el-GR"/>
        </a:p>
      </dgm:t>
    </dgm:pt>
    <dgm:pt modelId="{BBB2F676-F7E5-4F54-9EA1-FCEF480564E2}" type="pres">
      <dgm:prSet presAssocID="{CFEB07D4-BCE8-4B71-A799-46F2ADC8091F}" presName="circ1TxSh" presStyleLbl="vennNode1" presStyleIdx="0" presStyleCnt="1" custScaleX="292080"/>
      <dgm:spPr/>
      <dgm:t>
        <a:bodyPr/>
        <a:lstStyle/>
        <a:p>
          <a:endParaRPr lang="el-GR"/>
        </a:p>
      </dgm:t>
    </dgm:pt>
  </dgm:ptLst>
  <dgm:cxnLst>
    <dgm:cxn modelId="{F3C483AC-E607-4620-BB99-9588C9EF136D}" type="presOf" srcId="{CFEB07D4-BCE8-4B71-A799-46F2ADC8091F}" destId="{BBB2F676-F7E5-4F54-9EA1-FCEF480564E2}" srcOrd="0" destOrd="0" presId="urn:microsoft.com/office/officeart/2005/8/layout/venn1"/>
    <dgm:cxn modelId="{6A55516F-B284-43E2-AEA6-8DBE21221F6F}" srcId="{BE83D905-A1DA-494D-971C-D64FA88A8942}" destId="{CFEB07D4-BCE8-4B71-A799-46F2ADC8091F}" srcOrd="0" destOrd="0" parTransId="{30B8EE14-5EDC-481C-B4BB-F8DCE7A24FB8}" sibTransId="{E2AA4922-3C40-40AF-A3AA-1ECCC58A1487}"/>
    <dgm:cxn modelId="{1A07C7B0-8AC7-4E19-8ED5-822341E7AD2E}" type="presOf" srcId="{BE83D905-A1DA-494D-971C-D64FA88A8942}" destId="{9DD44A9E-E5F0-4E36-930C-DD2C86B9100B}" srcOrd="0" destOrd="0" presId="urn:microsoft.com/office/officeart/2005/8/layout/venn1"/>
    <dgm:cxn modelId="{E0C4194F-61C9-4187-86F2-64ADB447AEE1}" type="presParOf" srcId="{9DD44A9E-E5F0-4E36-930C-DD2C86B9100B}" destId="{BBB2F676-F7E5-4F54-9EA1-FCEF480564E2}"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08B54E-A03E-461B-91C7-89537EA5DB8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BFCC6A25-7982-4555-B243-4F361A1A066A}">
      <dgm:prSet custT="1"/>
      <dgm:spPr/>
      <dgm:t>
        <a:bodyPr/>
        <a:lstStyle/>
        <a:p>
          <a:pPr algn="r" rtl="0"/>
          <a:r>
            <a:rPr lang="el-GR" sz="2400" b="1" dirty="0" smtClean="0">
              <a:latin typeface="Arial Narrow" pitchFamily="34" charset="0"/>
            </a:rPr>
            <a:t>Η αποτίμηση του οικονομικού κόστους της περιβαλλοντικής ζημιάς ισοδυναμεί με οικονομικά μετρήσιμα μεγέθη </a:t>
          </a:r>
          <a:endParaRPr lang="el-GR" sz="2400" dirty="0">
            <a:latin typeface="Arial Narrow" pitchFamily="34" charset="0"/>
          </a:endParaRPr>
        </a:p>
      </dgm:t>
    </dgm:pt>
    <dgm:pt modelId="{AB1E3365-FB31-41E5-9CAD-DD89F118C913}" type="parTrans" cxnId="{9957AD2A-EDBD-4195-9664-FF57CB25FC79}">
      <dgm:prSet/>
      <dgm:spPr/>
      <dgm:t>
        <a:bodyPr/>
        <a:lstStyle/>
        <a:p>
          <a:endParaRPr lang="el-GR"/>
        </a:p>
      </dgm:t>
    </dgm:pt>
    <dgm:pt modelId="{B39EFC78-D655-42C9-846A-36F2FD060CF5}" type="sibTrans" cxnId="{9957AD2A-EDBD-4195-9664-FF57CB25FC79}">
      <dgm:prSet/>
      <dgm:spPr/>
      <dgm:t>
        <a:bodyPr/>
        <a:lstStyle/>
        <a:p>
          <a:endParaRPr lang="el-GR"/>
        </a:p>
      </dgm:t>
    </dgm:pt>
    <dgm:pt modelId="{C99CC203-A564-4168-885B-CB9423111C74}">
      <dgm:prSet custT="1"/>
      <dgm:spPr/>
      <dgm: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l-GR" sz="2400" b="1" dirty="0" smtClean="0">
              <a:latin typeface="Arial Narrow" pitchFamily="34" charset="0"/>
            </a:rPr>
            <a:t>Το οικονομικό βάρος των μέτρων διαμορφώνει – αναγκαστικά – μια νέα οπτική ως προς τις τρέχουσες πρακτικές προστασίας του περιβάλλοντος  </a:t>
          </a:r>
          <a:endParaRPr lang="el-GR" sz="24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sz="1600" dirty="0" smtClean="0">
            <a:latin typeface="Arial Narrow" pitchFamily="34" charset="0"/>
          </a:endParaRPr>
        </a:p>
        <a:p>
          <a:pPr algn="ctr" defTabSz="800100" rtl="0">
            <a:lnSpc>
              <a:spcPct val="90000"/>
            </a:lnSpc>
            <a:spcBef>
              <a:spcPct val="0"/>
            </a:spcBef>
            <a:spcAft>
              <a:spcPct val="35000"/>
            </a:spcAft>
          </a:pPr>
          <a:endParaRPr lang="el-GR" sz="1100" dirty="0"/>
        </a:p>
      </dgm:t>
    </dgm:pt>
    <dgm:pt modelId="{1FE90F5C-C995-415B-BE84-DBF4664C2E40}" type="parTrans" cxnId="{335ADC03-CFA6-4B02-B5AB-A6844D78AC45}">
      <dgm:prSet/>
      <dgm:spPr/>
      <dgm:t>
        <a:bodyPr/>
        <a:lstStyle/>
        <a:p>
          <a:endParaRPr lang="el-GR"/>
        </a:p>
      </dgm:t>
    </dgm:pt>
    <dgm:pt modelId="{E3A99797-C4E6-4A5C-B33A-EADA8FD99186}" type="sibTrans" cxnId="{335ADC03-CFA6-4B02-B5AB-A6844D78AC45}">
      <dgm:prSet/>
      <dgm:spPr/>
      <dgm:t>
        <a:bodyPr/>
        <a:lstStyle/>
        <a:p>
          <a:endParaRPr lang="el-GR"/>
        </a:p>
      </dgm:t>
    </dgm:pt>
    <dgm:pt modelId="{AB6A1F59-8547-4FE2-8DC9-7DA8D1643B0D}" type="pres">
      <dgm:prSet presAssocID="{B008B54E-A03E-461B-91C7-89537EA5DB8F}" presName="linearFlow" presStyleCnt="0">
        <dgm:presLayoutVars>
          <dgm:dir/>
          <dgm:resizeHandles val="exact"/>
        </dgm:presLayoutVars>
      </dgm:prSet>
      <dgm:spPr/>
      <dgm:t>
        <a:bodyPr/>
        <a:lstStyle/>
        <a:p>
          <a:endParaRPr lang="el-GR"/>
        </a:p>
      </dgm:t>
    </dgm:pt>
    <dgm:pt modelId="{5181A1E9-A888-4738-917A-6BE0C6EB7193}" type="pres">
      <dgm:prSet presAssocID="{BFCC6A25-7982-4555-B243-4F361A1A066A}" presName="composite" presStyleCnt="0"/>
      <dgm:spPr/>
    </dgm:pt>
    <dgm:pt modelId="{062EE3C4-4E7D-4B34-92C5-DADBBC9F908A}" type="pres">
      <dgm:prSet presAssocID="{BFCC6A25-7982-4555-B243-4F361A1A066A}"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6F2A818-7804-44E8-87B3-8E6099A8050E}" type="pres">
      <dgm:prSet presAssocID="{BFCC6A25-7982-4555-B243-4F361A1A066A}" presName="txShp" presStyleLbl="node1" presStyleIdx="0" presStyleCnt="2">
        <dgm:presLayoutVars>
          <dgm:bulletEnabled val="1"/>
        </dgm:presLayoutVars>
      </dgm:prSet>
      <dgm:spPr/>
      <dgm:t>
        <a:bodyPr/>
        <a:lstStyle/>
        <a:p>
          <a:endParaRPr lang="el-GR"/>
        </a:p>
      </dgm:t>
    </dgm:pt>
    <dgm:pt modelId="{4D8E0783-2459-486E-A5BA-A9F66313ABC4}" type="pres">
      <dgm:prSet presAssocID="{B39EFC78-D655-42C9-846A-36F2FD060CF5}" presName="spacing" presStyleCnt="0"/>
      <dgm:spPr/>
    </dgm:pt>
    <dgm:pt modelId="{4382C53E-8D88-4064-AF8E-71D76CF057DE}" type="pres">
      <dgm:prSet presAssocID="{C99CC203-A564-4168-885B-CB9423111C74}" presName="composite" presStyleCnt="0"/>
      <dgm:spPr/>
    </dgm:pt>
    <dgm:pt modelId="{B2EDAF16-D8F7-49CC-ACC0-4D443EC6C67A}" type="pres">
      <dgm:prSet presAssocID="{C99CC203-A564-4168-885B-CB9423111C74}"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dgm:spPr>
    </dgm:pt>
    <dgm:pt modelId="{2F650D35-DC4E-4EC2-8BCE-BC47146E039F}" type="pres">
      <dgm:prSet presAssocID="{C99CC203-A564-4168-885B-CB9423111C74}" presName="txShp" presStyleLbl="node1" presStyleIdx="1" presStyleCnt="2">
        <dgm:presLayoutVars>
          <dgm:bulletEnabled val="1"/>
        </dgm:presLayoutVars>
      </dgm:prSet>
      <dgm:spPr/>
      <dgm:t>
        <a:bodyPr/>
        <a:lstStyle/>
        <a:p>
          <a:endParaRPr lang="el-GR"/>
        </a:p>
      </dgm:t>
    </dgm:pt>
  </dgm:ptLst>
  <dgm:cxnLst>
    <dgm:cxn modelId="{9957AD2A-EDBD-4195-9664-FF57CB25FC79}" srcId="{B008B54E-A03E-461B-91C7-89537EA5DB8F}" destId="{BFCC6A25-7982-4555-B243-4F361A1A066A}" srcOrd="0" destOrd="0" parTransId="{AB1E3365-FB31-41E5-9CAD-DD89F118C913}" sibTransId="{B39EFC78-D655-42C9-846A-36F2FD060CF5}"/>
    <dgm:cxn modelId="{6D519B3C-697C-4083-B673-471BF2F44BF2}" type="presOf" srcId="{BFCC6A25-7982-4555-B243-4F361A1A066A}" destId="{E6F2A818-7804-44E8-87B3-8E6099A8050E}" srcOrd="0" destOrd="0" presId="urn:microsoft.com/office/officeart/2005/8/layout/vList3"/>
    <dgm:cxn modelId="{AC0FA81E-31C6-4DF0-9BBE-4AECD280E482}" type="presOf" srcId="{C99CC203-A564-4168-885B-CB9423111C74}" destId="{2F650D35-DC4E-4EC2-8BCE-BC47146E039F}" srcOrd="0" destOrd="0" presId="urn:microsoft.com/office/officeart/2005/8/layout/vList3"/>
    <dgm:cxn modelId="{58EF5D5A-0DEB-4279-BDFF-7E9EB20121CB}" type="presOf" srcId="{B008B54E-A03E-461B-91C7-89537EA5DB8F}" destId="{AB6A1F59-8547-4FE2-8DC9-7DA8D1643B0D}" srcOrd="0" destOrd="0" presId="urn:microsoft.com/office/officeart/2005/8/layout/vList3"/>
    <dgm:cxn modelId="{335ADC03-CFA6-4B02-B5AB-A6844D78AC45}" srcId="{B008B54E-A03E-461B-91C7-89537EA5DB8F}" destId="{C99CC203-A564-4168-885B-CB9423111C74}" srcOrd="1" destOrd="0" parTransId="{1FE90F5C-C995-415B-BE84-DBF4664C2E40}" sibTransId="{E3A99797-C4E6-4A5C-B33A-EADA8FD99186}"/>
    <dgm:cxn modelId="{9579D872-7FFE-4C45-ABFF-F3CD3A98B9F6}" type="presParOf" srcId="{AB6A1F59-8547-4FE2-8DC9-7DA8D1643B0D}" destId="{5181A1E9-A888-4738-917A-6BE0C6EB7193}" srcOrd="0" destOrd="0" presId="urn:microsoft.com/office/officeart/2005/8/layout/vList3"/>
    <dgm:cxn modelId="{C4A572E7-EE86-4671-BB62-FC526DFF328D}" type="presParOf" srcId="{5181A1E9-A888-4738-917A-6BE0C6EB7193}" destId="{062EE3C4-4E7D-4B34-92C5-DADBBC9F908A}" srcOrd="0" destOrd="0" presId="urn:microsoft.com/office/officeart/2005/8/layout/vList3"/>
    <dgm:cxn modelId="{C4D5740C-47A5-43BF-9E33-46DE3339BF56}" type="presParOf" srcId="{5181A1E9-A888-4738-917A-6BE0C6EB7193}" destId="{E6F2A818-7804-44E8-87B3-8E6099A8050E}" srcOrd="1" destOrd="0" presId="urn:microsoft.com/office/officeart/2005/8/layout/vList3"/>
    <dgm:cxn modelId="{204B6B20-568B-40AD-B47D-6EF0E75D669D}" type="presParOf" srcId="{AB6A1F59-8547-4FE2-8DC9-7DA8D1643B0D}" destId="{4D8E0783-2459-486E-A5BA-A9F66313ABC4}" srcOrd="1" destOrd="0" presId="urn:microsoft.com/office/officeart/2005/8/layout/vList3"/>
    <dgm:cxn modelId="{695FE3DE-9FCF-4D2B-A329-3AD0EF0F4E9F}" type="presParOf" srcId="{AB6A1F59-8547-4FE2-8DC9-7DA8D1643B0D}" destId="{4382C53E-8D88-4064-AF8E-71D76CF057DE}" srcOrd="2" destOrd="0" presId="urn:microsoft.com/office/officeart/2005/8/layout/vList3"/>
    <dgm:cxn modelId="{B04B68B5-11B0-4FAE-B3A8-87367703B534}" type="presParOf" srcId="{4382C53E-8D88-4064-AF8E-71D76CF057DE}" destId="{B2EDAF16-D8F7-49CC-ACC0-4D443EC6C67A}" srcOrd="0" destOrd="0" presId="urn:microsoft.com/office/officeart/2005/8/layout/vList3"/>
    <dgm:cxn modelId="{F9C67320-61B5-43FA-B22A-A6A034014A53}" type="presParOf" srcId="{4382C53E-8D88-4064-AF8E-71D76CF057DE}" destId="{2F650D35-DC4E-4EC2-8BCE-BC47146E039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E62DC68-A40D-4CFC-A127-4B00ACC818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54C38C6B-12B7-4EC1-BE78-CF4BEE6BA539}">
      <dgm:prSet custT="1"/>
      <dgm:spPr/>
      <dgm:t>
        <a:bodyPr/>
        <a:lstStyle/>
        <a:p>
          <a:pPr rtl="0"/>
          <a:r>
            <a:rPr lang="el-GR" sz="2000" b="1" dirty="0" smtClean="0">
              <a:solidFill>
                <a:schemeClr val="tx1"/>
              </a:solidFill>
              <a:effectLst>
                <a:outerShdw blurRad="38100" dist="38100" dir="2700000" algn="tl">
                  <a:srgbClr val="000000">
                    <a:alpha val="43137"/>
                  </a:srgbClr>
                </a:outerShdw>
              </a:effectLst>
              <a:latin typeface="Arial Narrow" pitchFamily="34" charset="0"/>
            </a:rPr>
            <a:t>α) Ζημία προστατευόμενων ειδών και φυσικών </a:t>
          </a:r>
          <a:r>
            <a:rPr lang="el-GR" sz="2000" b="1" dirty="0" err="1" smtClean="0">
              <a:solidFill>
                <a:schemeClr val="tx1"/>
              </a:solidFill>
              <a:effectLst>
                <a:outerShdw blurRad="38100" dist="38100" dir="2700000" algn="tl">
                  <a:srgbClr val="000000">
                    <a:alpha val="43137"/>
                  </a:srgbClr>
                </a:outerShdw>
              </a:effectLst>
              <a:latin typeface="Arial Narrow" pitchFamily="34" charset="0"/>
            </a:rPr>
            <a:t>οικοτόπων</a:t>
          </a:r>
          <a:r>
            <a:rPr lang="el-GR" sz="2000" b="1" dirty="0" smtClean="0">
              <a:solidFill>
                <a:schemeClr val="tx1"/>
              </a:solidFill>
              <a:effectLst>
                <a:outerShdw blurRad="38100" dist="38100" dir="2700000" algn="tl">
                  <a:srgbClr val="000000">
                    <a:alpha val="43137"/>
                  </a:srgbClr>
                </a:outerShdw>
              </a:effectLst>
              <a:latin typeface="Arial Narrow" pitchFamily="34" charset="0"/>
            </a:rPr>
            <a:t>, ήτοι οποιαδήποτε ζημία έχει σημαντικά δυσμενείς συνέπειες για την επίτευξη ή τη συντήρηση της ευνοϊκής κατάστασης διατήρησης αυτών των </a:t>
          </a:r>
          <a:r>
            <a:rPr lang="el-GR" sz="2000" b="1" dirty="0" err="1" smtClean="0">
              <a:solidFill>
                <a:schemeClr val="tx1"/>
              </a:solidFill>
              <a:effectLst>
                <a:outerShdw blurRad="38100" dist="38100" dir="2700000" algn="tl">
                  <a:srgbClr val="000000">
                    <a:alpha val="43137"/>
                  </a:srgbClr>
                </a:outerShdw>
              </a:effectLst>
              <a:latin typeface="Arial Narrow" pitchFamily="34" charset="0"/>
            </a:rPr>
            <a:t>οικοτόπων</a:t>
          </a:r>
          <a:r>
            <a:rPr lang="el-GR" sz="2000" b="1" dirty="0" smtClean="0">
              <a:solidFill>
                <a:schemeClr val="tx1"/>
              </a:solidFill>
              <a:effectLst>
                <a:outerShdw blurRad="38100" dist="38100" dir="2700000" algn="tl">
                  <a:srgbClr val="000000">
                    <a:alpha val="43137"/>
                  </a:srgbClr>
                </a:outerShdw>
              </a:effectLst>
              <a:latin typeface="Arial Narrow" pitchFamily="34" charset="0"/>
            </a:rPr>
            <a:t> ή ειδών. </a:t>
          </a:r>
          <a:endParaRPr lang="el-GR" sz="2000" b="1" dirty="0">
            <a:solidFill>
              <a:schemeClr val="tx1"/>
            </a:solidFill>
            <a:effectLst>
              <a:outerShdw blurRad="38100" dist="38100" dir="2700000" algn="tl">
                <a:srgbClr val="000000">
                  <a:alpha val="43137"/>
                </a:srgbClr>
              </a:outerShdw>
            </a:effectLst>
            <a:latin typeface="Arial Narrow" pitchFamily="34" charset="0"/>
          </a:endParaRPr>
        </a:p>
      </dgm:t>
    </dgm:pt>
    <dgm:pt modelId="{CE274A3F-F160-48E8-A74C-A3E677455B7A}" type="parTrans" cxnId="{4AA0CDD3-31EE-4529-B10C-731BF6963600}">
      <dgm:prSet/>
      <dgm:spPr/>
      <dgm:t>
        <a:bodyPr/>
        <a:lstStyle/>
        <a:p>
          <a:endParaRPr lang="el-GR"/>
        </a:p>
      </dgm:t>
    </dgm:pt>
    <dgm:pt modelId="{09B6315E-3336-4271-A5B9-3A7839051021}" type="sibTrans" cxnId="{4AA0CDD3-31EE-4529-B10C-731BF6963600}">
      <dgm:prSet/>
      <dgm:spPr/>
      <dgm:t>
        <a:bodyPr/>
        <a:lstStyle/>
        <a:p>
          <a:endParaRPr lang="el-GR"/>
        </a:p>
      </dgm:t>
    </dgm:pt>
    <dgm:pt modelId="{5751CE3A-DE4C-4940-89B0-50C097928E2B}">
      <dgm:prSet custT="1"/>
      <dgm:spPr/>
      <dgm:t>
        <a:bodyPr/>
        <a:lstStyle/>
        <a:p>
          <a:pPr algn="l" rtl="0"/>
          <a:endParaRPr lang="el-GR" sz="1600" b="1" i="1" dirty="0">
            <a:effectLst>
              <a:outerShdw blurRad="38100" dist="38100" dir="2700000" algn="tl">
                <a:srgbClr val="000000">
                  <a:alpha val="43137"/>
                </a:srgbClr>
              </a:outerShdw>
            </a:effectLst>
            <a:latin typeface="Arial Narrow" pitchFamily="34" charset="0"/>
          </a:endParaRPr>
        </a:p>
      </dgm:t>
    </dgm:pt>
    <dgm:pt modelId="{85EC6DE1-998A-4A97-AC8E-038C817DB733}" type="parTrans" cxnId="{F14FBE03-824A-4A11-8EC2-CAE48358F8B4}">
      <dgm:prSet/>
      <dgm:spPr/>
      <dgm:t>
        <a:bodyPr/>
        <a:lstStyle/>
        <a:p>
          <a:endParaRPr lang="el-GR"/>
        </a:p>
      </dgm:t>
    </dgm:pt>
    <dgm:pt modelId="{126AF372-5144-48FA-AD9C-87F7FF5A28FF}" type="sibTrans" cxnId="{F14FBE03-824A-4A11-8EC2-CAE48358F8B4}">
      <dgm:prSet/>
      <dgm:spPr/>
      <dgm:t>
        <a:bodyPr/>
        <a:lstStyle/>
        <a:p>
          <a:endParaRPr lang="el-GR"/>
        </a:p>
      </dgm:t>
    </dgm:pt>
    <dgm:pt modelId="{F36DC691-A4B6-4639-B9E8-ED4AE079C6CD}" type="pres">
      <dgm:prSet presAssocID="{3E62DC68-A40D-4CFC-A127-4B00ACC81842}" presName="linear" presStyleCnt="0">
        <dgm:presLayoutVars>
          <dgm:animLvl val="lvl"/>
          <dgm:resizeHandles val="exact"/>
        </dgm:presLayoutVars>
      </dgm:prSet>
      <dgm:spPr/>
      <dgm:t>
        <a:bodyPr/>
        <a:lstStyle/>
        <a:p>
          <a:endParaRPr lang="el-GR"/>
        </a:p>
      </dgm:t>
    </dgm:pt>
    <dgm:pt modelId="{CA47534D-5B2C-4BD8-BE7F-6D7DE8841393}" type="pres">
      <dgm:prSet presAssocID="{54C38C6B-12B7-4EC1-BE78-CF4BEE6BA539}" presName="parentText" presStyleLbl="node1" presStyleIdx="0" presStyleCnt="1" custScaleY="85793" custLinFactNeighborY="-10623">
        <dgm:presLayoutVars>
          <dgm:chMax val="0"/>
          <dgm:bulletEnabled val="1"/>
        </dgm:presLayoutVars>
      </dgm:prSet>
      <dgm:spPr/>
      <dgm:t>
        <a:bodyPr/>
        <a:lstStyle/>
        <a:p>
          <a:endParaRPr lang="el-GR"/>
        </a:p>
      </dgm:t>
    </dgm:pt>
    <dgm:pt modelId="{BF03F78E-9C0A-4F48-B4CE-E64A33418C7E}" type="pres">
      <dgm:prSet presAssocID="{54C38C6B-12B7-4EC1-BE78-CF4BEE6BA539}" presName="childText" presStyleLbl="revTx" presStyleIdx="0" presStyleCnt="1">
        <dgm:presLayoutVars>
          <dgm:bulletEnabled val="1"/>
        </dgm:presLayoutVars>
      </dgm:prSet>
      <dgm:spPr/>
      <dgm:t>
        <a:bodyPr/>
        <a:lstStyle/>
        <a:p>
          <a:endParaRPr lang="el-GR"/>
        </a:p>
      </dgm:t>
    </dgm:pt>
  </dgm:ptLst>
  <dgm:cxnLst>
    <dgm:cxn modelId="{F14FBE03-824A-4A11-8EC2-CAE48358F8B4}" srcId="{54C38C6B-12B7-4EC1-BE78-CF4BEE6BA539}" destId="{5751CE3A-DE4C-4940-89B0-50C097928E2B}" srcOrd="0" destOrd="0" parTransId="{85EC6DE1-998A-4A97-AC8E-038C817DB733}" sibTransId="{126AF372-5144-48FA-AD9C-87F7FF5A28FF}"/>
    <dgm:cxn modelId="{BF796553-0B00-4882-A379-083EEEC570D3}" type="presOf" srcId="{54C38C6B-12B7-4EC1-BE78-CF4BEE6BA539}" destId="{CA47534D-5B2C-4BD8-BE7F-6D7DE8841393}" srcOrd="0" destOrd="0" presId="urn:microsoft.com/office/officeart/2005/8/layout/vList2"/>
    <dgm:cxn modelId="{4AA0CDD3-31EE-4529-B10C-731BF6963600}" srcId="{3E62DC68-A40D-4CFC-A127-4B00ACC81842}" destId="{54C38C6B-12B7-4EC1-BE78-CF4BEE6BA539}" srcOrd="0" destOrd="0" parTransId="{CE274A3F-F160-48E8-A74C-A3E677455B7A}" sibTransId="{09B6315E-3336-4271-A5B9-3A7839051021}"/>
    <dgm:cxn modelId="{F9B519D2-FE8D-4017-81CB-5633D7101CAD}" type="presOf" srcId="{5751CE3A-DE4C-4940-89B0-50C097928E2B}" destId="{BF03F78E-9C0A-4F48-B4CE-E64A33418C7E}" srcOrd="0" destOrd="0" presId="urn:microsoft.com/office/officeart/2005/8/layout/vList2"/>
    <dgm:cxn modelId="{1105AB2B-4F31-4C30-B215-D7432988FDB3}" type="presOf" srcId="{3E62DC68-A40D-4CFC-A127-4B00ACC81842}" destId="{F36DC691-A4B6-4639-B9E8-ED4AE079C6CD}" srcOrd="0" destOrd="0" presId="urn:microsoft.com/office/officeart/2005/8/layout/vList2"/>
    <dgm:cxn modelId="{BF4F91BE-43BA-4B43-8680-3881ECBF9EEB}" type="presParOf" srcId="{F36DC691-A4B6-4639-B9E8-ED4AE079C6CD}" destId="{CA47534D-5B2C-4BD8-BE7F-6D7DE8841393}" srcOrd="0" destOrd="0" presId="urn:microsoft.com/office/officeart/2005/8/layout/vList2"/>
    <dgm:cxn modelId="{8A67E084-4C45-41B7-99D2-5B4AD2EC52B1}" type="presParOf" srcId="{F36DC691-A4B6-4639-B9E8-ED4AE079C6CD}" destId="{BF03F78E-9C0A-4F48-B4CE-E64A33418C7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3742EF-E2F9-4012-B920-3BE8E8311A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9DBA6843-B489-41AC-BC8F-11DBC7A1E2FD}">
      <dgm:prSet custT="1"/>
      <dgm:spPr/>
      <dgm:t>
        <a:bodyPr/>
        <a:lstStyle/>
        <a:p>
          <a:pPr rtl="0"/>
          <a:r>
            <a:rPr lang="el-GR" sz="2400" dirty="0" smtClean="0">
              <a:solidFill>
                <a:schemeClr val="bg1"/>
              </a:solidFill>
              <a:effectLst>
                <a:outerShdw blurRad="38100" dist="38100" dir="2700000" algn="tl">
                  <a:srgbClr val="000000">
                    <a:alpha val="43137"/>
                  </a:srgbClr>
                </a:outerShdw>
              </a:effectLst>
              <a:latin typeface="Arial Narrow" pitchFamily="34" charset="0"/>
            </a:rPr>
            <a:t>Επιδίωξη επιστημονικής αξιολόγησης</a:t>
          </a:r>
          <a:endParaRPr lang="el-GR" sz="2400" dirty="0">
            <a:solidFill>
              <a:schemeClr val="bg1"/>
            </a:solidFill>
            <a:effectLst>
              <a:outerShdw blurRad="38100" dist="38100" dir="2700000" algn="tl">
                <a:srgbClr val="000000">
                  <a:alpha val="43137"/>
                </a:srgbClr>
              </a:outerShdw>
            </a:effectLst>
            <a:latin typeface="Arial Narrow" pitchFamily="34" charset="0"/>
          </a:endParaRPr>
        </a:p>
      </dgm:t>
    </dgm:pt>
    <dgm:pt modelId="{50E69CF7-58C9-4143-81DD-2FC4A72C75B7}" type="parTrans" cxnId="{E5215A5C-4850-4035-AAE6-58CACEBA2CE1}">
      <dgm:prSet/>
      <dgm:spPr/>
      <dgm:t>
        <a:bodyPr/>
        <a:lstStyle/>
        <a:p>
          <a:endParaRPr lang="el-GR"/>
        </a:p>
      </dgm:t>
    </dgm:pt>
    <dgm:pt modelId="{44B3A552-F31B-49D0-8540-3418789B2A8C}" type="sibTrans" cxnId="{E5215A5C-4850-4035-AAE6-58CACEBA2CE1}">
      <dgm:prSet/>
      <dgm:spPr/>
      <dgm:t>
        <a:bodyPr/>
        <a:lstStyle/>
        <a:p>
          <a:endParaRPr lang="el-GR"/>
        </a:p>
      </dgm:t>
    </dgm:pt>
    <dgm:pt modelId="{1E989EEA-55FC-4546-9B3E-F758C0B0C148}">
      <dgm:prSet custT="1"/>
      <dgm:spPr/>
      <dgm:t>
        <a:bodyPr/>
        <a:lstStyle/>
        <a:p>
          <a:pPr rtl="0"/>
          <a:r>
            <a:rPr lang="el-GR" sz="2400" dirty="0" smtClean="0">
              <a:solidFill>
                <a:schemeClr val="bg1"/>
              </a:solidFill>
              <a:effectLst>
                <a:outerShdw blurRad="38100" dist="38100" dir="2700000" algn="tl">
                  <a:srgbClr val="000000">
                    <a:alpha val="43137"/>
                  </a:srgbClr>
                </a:outerShdw>
              </a:effectLst>
              <a:latin typeface="Arial Narrow" pitchFamily="34" charset="0"/>
            </a:rPr>
            <a:t>Προσδιορισμός βαθμού επιστημονικής αβεβαιότητας</a:t>
          </a:r>
          <a:endParaRPr lang="el-GR" sz="2400" dirty="0">
            <a:solidFill>
              <a:schemeClr val="bg1"/>
            </a:solidFill>
            <a:effectLst>
              <a:outerShdw blurRad="38100" dist="38100" dir="2700000" algn="tl">
                <a:srgbClr val="000000">
                  <a:alpha val="43137"/>
                </a:srgbClr>
              </a:outerShdw>
            </a:effectLst>
            <a:latin typeface="Arial Narrow" pitchFamily="34" charset="0"/>
          </a:endParaRPr>
        </a:p>
      </dgm:t>
    </dgm:pt>
    <dgm:pt modelId="{3662BA41-2EAE-4727-B338-4C88CD7509AE}" type="parTrans" cxnId="{71C7D7D1-3340-4164-B2D0-184A52D99B05}">
      <dgm:prSet/>
      <dgm:spPr/>
      <dgm:t>
        <a:bodyPr/>
        <a:lstStyle/>
        <a:p>
          <a:endParaRPr lang="el-GR"/>
        </a:p>
      </dgm:t>
    </dgm:pt>
    <dgm:pt modelId="{076AC049-A01C-4FCD-BDB7-85C8F24C3DEA}" type="sibTrans" cxnId="{71C7D7D1-3340-4164-B2D0-184A52D99B05}">
      <dgm:prSet/>
      <dgm:spPr/>
      <dgm:t>
        <a:bodyPr/>
        <a:lstStyle/>
        <a:p>
          <a:endParaRPr lang="el-GR"/>
        </a:p>
      </dgm:t>
    </dgm:pt>
    <dgm:pt modelId="{58FCEB9B-9509-49A4-84E8-B4F9D327CCA7}">
      <dgm:prSet custT="1"/>
      <dgm:spPr/>
      <dgm:t>
        <a:bodyPr/>
        <a:lstStyle/>
        <a:p>
          <a:pPr rtl="0"/>
          <a:r>
            <a:rPr lang="el-GR" sz="2400" dirty="0" smtClean="0">
              <a:solidFill>
                <a:schemeClr val="bg1"/>
              </a:solidFill>
              <a:effectLst>
                <a:outerShdw blurRad="38100" dist="38100" dir="2700000" algn="tl">
                  <a:srgbClr val="000000">
                    <a:alpha val="43137"/>
                  </a:srgbClr>
                </a:outerShdw>
              </a:effectLst>
              <a:latin typeface="Arial Narrow" pitchFamily="34" charset="0"/>
            </a:rPr>
            <a:t>Αξιολόγηση κινδύνου και πιθανών συνεπειών </a:t>
          </a:r>
          <a:endParaRPr lang="el-GR" sz="2400" dirty="0">
            <a:solidFill>
              <a:schemeClr val="bg1"/>
            </a:solidFill>
            <a:effectLst>
              <a:outerShdw blurRad="38100" dist="38100" dir="2700000" algn="tl">
                <a:srgbClr val="000000">
                  <a:alpha val="43137"/>
                </a:srgbClr>
              </a:outerShdw>
            </a:effectLst>
            <a:latin typeface="Arial Narrow" pitchFamily="34" charset="0"/>
          </a:endParaRPr>
        </a:p>
      </dgm:t>
    </dgm:pt>
    <dgm:pt modelId="{5136768E-8E7C-4003-9841-64BAFA5F7008}" type="parTrans" cxnId="{67F1FF93-D36F-49B2-B63F-F2B59042FBF4}">
      <dgm:prSet/>
      <dgm:spPr/>
      <dgm:t>
        <a:bodyPr/>
        <a:lstStyle/>
        <a:p>
          <a:endParaRPr lang="el-GR"/>
        </a:p>
      </dgm:t>
    </dgm:pt>
    <dgm:pt modelId="{0FB9E7F9-B4C7-4FC3-9560-76CFB5AC33F9}" type="sibTrans" cxnId="{67F1FF93-D36F-49B2-B63F-F2B59042FBF4}">
      <dgm:prSet/>
      <dgm:spPr/>
      <dgm:t>
        <a:bodyPr/>
        <a:lstStyle/>
        <a:p>
          <a:endParaRPr lang="el-GR"/>
        </a:p>
      </dgm:t>
    </dgm:pt>
    <dgm:pt modelId="{01498D42-72A5-414C-BA15-6F7C1833B3FC}">
      <dgm:prSet custT="1"/>
      <dgm:spPr/>
      <dgm:t>
        <a:bodyPr/>
        <a:lstStyle/>
        <a:p>
          <a:pPr rtl="0"/>
          <a:r>
            <a:rPr lang="el-GR" sz="2400" dirty="0" smtClean="0">
              <a:solidFill>
                <a:schemeClr val="bg1"/>
              </a:solidFill>
              <a:effectLst>
                <a:outerShdw blurRad="38100" dist="38100" dir="2700000" algn="tl">
                  <a:srgbClr val="000000">
                    <a:alpha val="43137"/>
                  </a:srgbClr>
                </a:outerShdw>
              </a:effectLst>
              <a:latin typeface="Arial Narrow" pitchFamily="34" charset="0"/>
            </a:rPr>
            <a:t>Πρόσβαση σε επιστημονικά πορίσματα με διαφανείς διαδικασίες  </a:t>
          </a:r>
          <a:endParaRPr lang="el-GR" sz="2400" dirty="0">
            <a:solidFill>
              <a:schemeClr val="bg1"/>
            </a:solidFill>
            <a:effectLst>
              <a:outerShdw blurRad="38100" dist="38100" dir="2700000" algn="tl">
                <a:srgbClr val="000000">
                  <a:alpha val="43137"/>
                </a:srgbClr>
              </a:outerShdw>
            </a:effectLst>
            <a:latin typeface="Arial Narrow" pitchFamily="34" charset="0"/>
          </a:endParaRPr>
        </a:p>
      </dgm:t>
    </dgm:pt>
    <dgm:pt modelId="{571C2A00-EF83-45B1-B16C-2B65F4B36488}" type="parTrans" cxnId="{73A7FEDF-8CA0-4927-AF01-34556EE77A32}">
      <dgm:prSet/>
      <dgm:spPr/>
      <dgm:t>
        <a:bodyPr/>
        <a:lstStyle/>
        <a:p>
          <a:endParaRPr lang="el-GR"/>
        </a:p>
      </dgm:t>
    </dgm:pt>
    <dgm:pt modelId="{752CCE4E-96AB-4636-ACA3-DED94DAA749D}" type="sibTrans" cxnId="{73A7FEDF-8CA0-4927-AF01-34556EE77A32}">
      <dgm:prSet/>
      <dgm:spPr/>
      <dgm:t>
        <a:bodyPr/>
        <a:lstStyle/>
        <a:p>
          <a:endParaRPr lang="el-GR"/>
        </a:p>
      </dgm:t>
    </dgm:pt>
    <dgm:pt modelId="{47506494-4987-4AC1-A807-B25C4CDCF0C2}" type="pres">
      <dgm:prSet presAssocID="{DD3742EF-E2F9-4012-B920-3BE8E8311A8B}" presName="linear" presStyleCnt="0">
        <dgm:presLayoutVars>
          <dgm:animLvl val="lvl"/>
          <dgm:resizeHandles val="exact"/>
        </dgm:presLayoutVars>
      </dgm:prSet>
      <dgm:spPr/>
      <dgm:t>
        <a:bodyPr/>
        <a:lstStyle/>
        <a:p>
          <a:endParaRPr lang="el-GR"/>
        </a:p>
      </dgm:t>
    </dgm:pt>
    <dgm:pt modelId="{04AB4841-B06A-4A95-8FD5-265C2F6B7906}" type="pres">
      <dgm:prSet presAssocID="{9DBA6843-B489-41AC-BC8F-11DBC7A1E2FD}" presName="parentText" presStyleLbl="node1" presStyleIdx="0" presStyleCnt="4">
        <dgm:presLayoutVars>
          <dgm:chMax val="0"/>
          <dgm:bulletEnabled val="1"/>
        </dgm:presLayoutVars>
      </dgm:prSet>
      <dgm:spPr/>
      <dgm:t>
        <a:bodyPr/>
        <a:lstStyle/>
        <a:p>
          <a:endParaRPr lang="el-GR"/>
        </a:p>
      </dgm:t>
    </dgm:pt>
    <dgm:pt modelId="{16490520-B0E8-4B1D-BC8F-A12ABFA2AB23}" type="pres">
      <dgm:prSet presAssocID="{44B3A552-F31B-49D0-8540-3418789B2A8C}" presName="spacer" presStyleCnt="0"/>
      <dgm:spPr/>
    </dgm:pt>
    <dgm:pt modelId="{6E44A450-7F88-474D-A44B-C8844275E687}" type="pres">
      <dgm:prSet presAssocID="{1E989EEA-55FC-4546-9B3E-F758C0B0C148}" presName="parentText" presStyleLbl="node1" presStyleIdx="1" presStyleCnt="4">
        <dgm:presLayoutVars>
          <dgm:chMax val="0"/>
          <dgm:bulletEnabled val="1"/>
        </dgm:presLayoutVars>
      </dgm:prSet>
      <dgm:spPr/>
      <dgm:t>
        <a:bodyPr/>
        <a:lstStyle/>
        <a:p>
          <a:endParaRPr lang="el-GR"/>
        </a:p>
      </dgm:t>
    </dgm:pt>
    <dgm:pt modelId="{2B730EE9-E915-4224-BF89-69A9224302B3}" type="pres">
      <dgm:prSet presAssocID="{076AC049-A01C-4FCD-BDB7-85C8F24C3DEA}" presName="spacer" presStyleCnt="0"/>
      <dgm:spPr/>
    </dgm:pt>
    <dgm:pt modelId="{7697B9F3-721E-4623-AD4D-7A5E14F68CD7}" type="pres">
      <dgm:prSet presAssocID="{58FCEB9B-9509-49A4-84E8-B4F9D327CCA7}" presName="parentText" presStyleLbl="node1" presStyleIdx="2" presStyleCnt="4">
        <dgm:presLayoutVars>
          <dgm:chMax val="0"/>
          <dgm:bulletEnabled val="1"/>
        </dgm:presLayoutVars>
      </dgm:prSet>
      <dgm:spPr/>
      <dgm:t>
        <a:bodyPr/>
        <a:lstStyle/>
        <a:p>
          <a:endParaRPr lang="el-GR"/>
        </a:p>
      </dgm:t>
    </dgm:pt>
    <dgm:pt modelId="{50A1FFCF-AF7C-45F9-A7A4-49342877EF7D}" type="pres">
      <dgm:prSet presAssocID="{0FB9E7F9-B4C7-4FC3-9560-76CFB5AC33F9}" presName="spacer" presStyleCnt="0"/>
      <dgm:spPr/>
    </dgm:pt>
    <dgm:pt modelId="{D8E14C32-8B55-46D6-BD58-48F9B1995F88}" type="pres">
      <dgm:prSet presAssocID="{01498D42-72A5-414C-BA15-6F7C1833B3FC}" presName="parentText" presStyleLbl="node1" presStyleIdx="3" presStyleCnt="4">
        <dgm:presLayoutVars>
          <dgm:chMax val="0"/>
          <dgm:bulletEnabled val="1"/>
        </dgm:presLayoutVars>
      </dgm:prSet>
      <dgm:spPr/>
      <dgm:t>
        <a:bodyPr/>
        <a:lstStyle/>
        <a:p>
          <a:endParaRPr lang="el-GR"/>
        </a:p>
      </dgm:t>
    </dgm:pt>
  </dgm:ptLst>
  <dgm:cxnLst>
    <dgm:cxn modelId="{453E2A07-97B7-411C-9D8E-7D21933B94A6}" type="presOf" srcId="{9DBA6843-B489-41AC-BC8F-11DBC7A1E2FD}" destId="{04AB4841-B06A-4A95-8FD5-265C2F6B7906}" srcOrd="0" destOrd="0" presId="urn:microsoft.com/office/officeart/2005/8/layout/vList2"/>
    <dgm:cxn modelId="{71C7D7D1-3340-4164-B2D0-184A52D99B05}" srcId="{DD3742EF-E2F9-4012-B920-3BE8E8311A8B}" destId="{1E989EEA-55FC-4546-9B3E-F758C0B0C148}" srcOrd="1" destOrd="0" parTransId="{3662BA41-2EAE-4727-B338-4C88CD7509AE}" sibTransId="{076AC049-A01C-4FCD-BDB7-85C8F24C3DEA}"/>
    <dgm:cxn modelId="{E5215A5C-4850-4035-AAE6-58CACEBA2CE1}" srcId="{DD3742EF-E2F9-4012-B920-3BE8E8311A8B}" destId="{9DBA6843-B489-41AC-BC8F-11DBC7A1E2FD}" srcOrd="0" destOrd="0" parTransId="{50E69CF7-58C9-4143-81DD-2FC4A72C75B7}" sibTransId="{44B3A552-F31B-49D0-8540-3418789B2A8C}"/>
    <dgm:cxn modelId="{A7DC92FB-B494-496C-A081-D66F5C6EFBFA}" type="presOf" srcId="{DD3742EF-E2F9-4012-B920-3BE8E8311A8B}" destId="{47506494-4987-4AC1-A807-B25C4CDCF0C2}" srcOrd="0" destOrd="0" presId="urn:microsoft.com/office/officeart/2005/8/layout/vList2"/>
    <dgm:cxn modelId="{73A7FEDF-8CA0-4927-AF01-34556EE77A32}" srcId="{DD3742EF-E2F9-4012-B920-3BE8E8311A8B}" destId="{01498D42-72A5-414C-BA15-6F7C1833B3FC}" srcOrd="3" destOrd="0" parTransId="{571C2A00-EF83-45B1-B16C-2B65F4B36488}" sibTransId="{752CCE4E-96AB-4636-ACA3-DED94DAA749D}"/>
    <dgm:cxn modelId="{3D2E7228-AA4F-4204-9A44-3A0D33928504}" type="presOf" srcId="{58FCEB9B-9509-49A4-84E8-B4F9D327CCA7}" destId="{7697B9F3-721E-4623-AD4D-7A5E14F68CD7}" srcOrd="0" destOrd="0" presId="urn:microsoft.com/office/officeart/2005/8/layout/vList2"/>
    <dgm:cxn modelId="{B03EFDE9-5972-4057-93F0-E2A618CE4900}" type="presOf" srcId="{01498D42-72A5-414C-BA15-6F7C1833B3FC}" destId="{D8E14C32-8B55-46D6-BD58-48F9B1995F88}" srcOrd="0" destOrd="0" presId="urn:microsoft.com/office/officeart/2005/8/layout/vList2"/>
    <dgm:cxn modelId="{063FB260-0C04-45BB-83C2-6DB5E3B0BB5D}" type="presOf" srcId="{1E989EEA-55FC-4546-9B3E-F758C0B0C148}" destId="{6E44A450-7F88-474D-A44B-C8844275E687}" srcOrd="0" destOrd="0" presId="urn:microsoft.com/office/officeart/2005/8/layout/vList2"/>
    <dgm:cxn modelId="{67F1FF93-D36F-49B2-B63F-F2B59042FBF4}" srcId="{DD3742EF-E2F9-4012-B920-3BE8E8311A8B}" destId="{58FCEB9B-9509-49A4-84E8-B4F9D327CCA7}" srcOrd="2" destOrd="0" parTransId="{5136768E-8E7C-4003-9841-64BAFA5F7008}" sibTransId="{0FB9E7F9-B4C7-4FC3-9560-76CFB5AC33F9}"/>
    <dgm:cxn modelId="{05054E79-7B71-47AE-9FC5-0E615776C324}" type="presParOf" srcId="{47506494-4987-4AC1-A807-B25C4CDCF0C2}" destId="{04AB4841-B06A-4A95-8FD5-265C2F6B7906}" srcOrd="0" destOrd="0" presId="urn:microsoft.com/office/officeart/2005/8/layout/vList2"/>
    <dgm:cxn modelId="{21ED4E11-00B9-426F-89FF-24558D491E50}" type="presParOf" srcId="{47506494-4987-4AC1-A807-B25C4CDCF0C2}" destId="{16490520-B0E8-4B1D-BC8F-A12ABFA2AB23}" srcOrd="1" destOrd="0" presId="urn:microsoft.com/office/officeart/2005/8/layout/vList2"/>
    <dgm:cxn modelId="{DE908D39-3CF9-4F32-94E9-5EAB5B2EBC83}" type="presParOf" srcId="{47506494-4987-4AC1-A807-B25C4CDCF0C2}" destId="{6E44A450-7F88-474D-A44B-C8844275E687}" srcOrd="2" destOrd="0" presId="urn:microsoft.com/office/officeart/2005/8/layout/vList2"/>
    <dgm:cxn modelId="{C0325B9E-7AF0-4C66-832B-71C6226B3EAB}" type="presParOf" srcId="{47506494-4987-4AC1-A807-B25C4CDCF0C2}" destId="{2B730EE9-E915-4224-BF89-69A9224302B3}" srcOrd="3" destOrd="0" presId="urn:microsoft.com/office/officeart/2005/8/layout/vList2"/>
    <dgm:cxn modelId="{5E8107DE-414E-41AB-818D-AF97C0BABE22}" type="presParOf" srcId="{47506494-4987-4AC1-A807-B25C4CDCF0C2}" destId="{7697B9F3-721E-4623-AD4D-7A5E14F68CD7}" srcOrd="4" destOrd="0" presId="urn:microsoft.com/office/officeart/2005/8/layout/vList2"/>
    <dgm:cxn modelId="{07901F0D-FE70-46C2-A313-236E93983082}" type="presParOf" srcId="{47506494-4987-4AC1-A807-B25C4CDCF0C2}" destId="{50A1FFCF-AF7C-45F9-A7A4-49342877EF7D}" srcOrd="5" destOrd="0" presId="urn:microsoft.com/office/officeart/2005/8/layout/vList2"/>
    <dgm:cxn modelId="{9DA71093-1766-4F35-BE87-37342323E3E2}" type="presParOf" srcId="{47506494-4987-4AC1-A807-B25C4CDCF0C2}" destId="{D8E14C32-8B55-46D6-BD58-48F9B1995F8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EF48A1-F392-45E1-8A29-F10E5931E38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8F4EE98F-7C48-42B9-BBB0-3EA2F02F6FA0}">
      <dgm:prSet phldrT="[Κείμενο]" custT="1"/>
      <dgm:spPr/>
      <dgm:t>
        <a:bodyPr/>
        <a:lstStyle/>
        <a:p>
          <a:r>
            <a:rPr lang="el-GR" sz="3200" b="1" dirty="0" smtClean="0">
              <a:solidFill>
                <a:schemeClr val="tx1"/>
              </a:solidFill>
              <a:latin typeface="Arial Narrow" panose="020B0606020202030204" pitchFamily="34" charset="0"/>
            </a:rPr>
            <a:t>Έδαφος</a:t>
          </a:r>
          <a:endParaRPr lang="el-GR" sz="3200" b="1" dirty="0">
            <a:solidFill>
              <a:schemeClr val="tx1"/>
            </a:solidFill>
            <a:latin typeface="Arial Narrow" panose="020B0606020202030204" pitchFamily="34" charset="0"/>
          </a:endParaRPr>
        </a:p>
      </dgm:t>
    </dgm:pt>
    <dgm:pt modelId="{19491EEE-D59D-4C12-93A9-25C0F30F66A7}" type="parTrans" cxnId="{44BF94F2-4E65-46C7-B89A-98151B613227}">
      <dgm:prSet/>
      <dgm:spPr/>
      <dgm:t>
        <a:bodyPr/>
        <a:lstStyle/>
        <a:p>
          <a:endParaRPr lang="el-GR"/>
        </a:p>
      </dgm:t>
    </dgm:pt>
    <dgm:pt modelId="{E4305919-F369-40D6-AEC8-E09A6C0B8F0B}" type="sibTrans" cxnId="{44BF94F2-4E65-46C7-B89A-98151B613227}">
      <dgm:prSet/>
      <dgm:spPr/>
      <dgm:t>
        <a:bodyPr/>
        <a:lstStyle/>
        <a:p>
          <a:endParaRPr lang="el-GR"/>
        </a:p>
      </dgm:t>
    </dgm:pt>
    <dgm:pt modelId="{A6E43055-16E0-4644-BAE8-5FED6366EB1C}">
      <dgm:prSet phldrT="[Κείμενο]" custT="1"/>
      <dgm:spPr/>
      <dgm:t>
        <a:bodyPr/>
        <a:lstStyle/>
        <a:p>
          <a:r>
            <a:rPr lang="el-GR" sz="2400" b="1" dirty="0" smtClean="0">
              <a:solidFill>
                <a:schemeClr val="tx1"/>
              </a:solidFill>
              <a:latin typeface="Arial Narrow" panose="020B0606020202030204" pitchFamily="34" charset="0"/>
            </a:rPr>
            <a:t>Βιοποικιλότητα </a:t>
          </a:r>
          <a:endParaRPr lang="el-GR" sz="2400" b="1" dirty="0">
            <a:solidFill>
              <a:schemeClr val="tx1"/>
            </a:solidFill>
            <a:latin typeface="Arial Narrow" panose="020B0606020202030204" pitchFamily="34" charset="0"/>
          </a:endParaRPr>
        </a:p>
      </dgm:t>
    </dgm:pt>
    <dgm:pt modelId="{869CA3FE-BBFE-486A-957F-AB4FD9E517EC}" type="parTrans" cxnId="{AC8EC926-CF23-43E2-B888-2AEC7F1F0AD1}">
      <dgm:prSet/>
      <dgm:spPr/>
      <dgm:t>
        <a:bodyPr/>
        <a:lstStyle/>
        <a:p>
          <a:endParaRPr lang="el-GR"/>
        </a:p>
      </dgm:t>
    </dgm:pt>
    <dgm:pt modelId="{2F04081A-0EC7-4328-8C81-D7743E609EFA}" type="sibTrans" cxnId="{AC8EC926-CF23-43E2-B888-2AEC7F1F0AD1}">
      <dgm:prSet/>
      <dgm:spPr/>
      <dgm:t>
        <a:bodyPr/>
        <a:lstStyle/>
        <a:p>
          <a:endParaRPr lang="el-GR"/>
        </a:p>
      </dgm:t>
    </dgm:pt>
    <dgm:pt modelId="{ACD961C4-5884-4425-B9E0-200D44A6E254}">
      <dgm:prSet phldrT="[Κείμενο]" custT="1"/>
      <dgm:spPr/>
      <dgm:t>
        <a:bodyPr/>
        <a:lstStyle/>
        <a:p>
          <a:r>
            <a:rPr lang="el-GR" sz="2400" b="1" dirty="0" smtClean="0">
              <a:solidFill>
                <a:schemeClr val="tx1"/>
              </a:solidFill>
              <a:latin typeface="Arial Narrow" panose="020B0606020202030204" pitchFamily="34" charset="0"/>
            </a:rPr>
            <a:t>Επιφανειακά νερά</a:t>
          </a:r>
          <a:endParaRPr lang="el-GR" sz="2400" b="1" dirty="0">
            <a:solidFill>
              <a:schemeClr val="tx1"/>
            </a:solidFill>
            <a:latin typeface="Arial Narrow" panose="020B0606020202030204" pitchFamily="34" charset="0"/>
          </a:endParaRPr>
        </a:p>
      </dgm:t>
    </dgm:pt>
    <dgm:pt modelId="{5C9F9AF1-63FE-42FD-A966-522B8D08E362}" type="parTrans" cxnId="{A3D843C6-A39A-4639-A008-324D43ACD810}">
      <dgm:prSet/>
      <dgm:spPr/>
      <dgm:t>
        <a:bodyPr/>
        <a:lstStyle/>
        <a:p>
          <a:endParaRPr lang="el-GR"/>
        </a:p>
      </dgm:t>
    </dgm:pt>
    <dgm:pt modelId="{1B832917-334E-4232-BD11-A14D49E666C2}" type="sibTrans" cxnId="{A3D843C6-A39A-4639-A008-324D43ACD810}">
      <dgm:prSet/>
      <dgm:spPr/>
      <dgm:t>
        <a:bodyPr/>
        <a:lstStyle/>
        <a:p>
          <a:endParaRPr lang="el-GR"/>
        </a:p>
      </dgm:t>
    </dgm:pt>
    <dgm:pt modelId="{A3549D90-86A8-4F8C-8209-7CE49087F6F0}">
      <dgm:prSet phldrT="[Κείμενο]" custT="1"/>
      <dgm:spPr/>
      <dgm:t>
        <a:bodyPr/>
        <a:lstStyle/>
        <a:p>
          <a:r>
            <a:rPr lang="el-GR" sz="3200" b="1" dirty="0" smtClean="0">
              <a:solidFill>
                <a:schemeClr val="tx1"/>
              </a:solidFill>
              <a:latin typeface="Arial Narrow" panose="020B0606020202030204" pitchFamily="34" charset="0"/>
            </a:rPr>
            <a:t>Υπόγεια νερά </a:t>
          </a:r>
          <a:endParaRPr lang="el-GR" sz="3200" b="1" dirty="0">
            <a:solidFill>
              <a:schemeClr val="tx1"/>
            </a:solidFill>
            <a:latin typeface="Arial Narrow" panose="020B0606020202030204" pitchFamily="34" charset="0"/>
          </a:endParaRPr>
        </a:p>
      </dgm:t>
    </dgm:pt>
    <dgm:pt modelId="{2D9556B4-7E96-45EE-8AEA-1D8745C7D973}" type="parTrans" cxnId="{8E525B4C-1DF1-4831-A558-FFE4E5834C70}">
      <dgm:prSet/>
      <dgm:spPr/>
      <dgm:t>
        <a:bodyPr/>
        <a:lstStyle/>
        <a:p>
          <a:endParaRPr lang="el-GR"/>
        </a:p>
      </dgm:t>
    </dgm:pt>
    <dgm:pt modelId="{E76C816E-32E1-4600-AC00-8B6BCAA9C313}" type="sibTrans" cxnId="{8E525B4C-1DF1-4831-A558-FFE4E5834C70}">
      <dgm:prSet/>
      <dgm:spPr/>
      <dgm:t>
        <a:bodyPr/>
        <a:lstStyle/>
        <a:p>
          <a:endParaRPr lang="el-GR"/>
        </a:p>
      </dgm:t>
    </dgm:pt>
    <dgm:pt modelId="{1D882EE4-B6E1-40A8-BDA2-B76ED0AF2D1C}" type="pres">
      <dgm:prSet presAssocID="{28EF48A1-F392-45E1-8A29-F10E5931E388}" presName="diagram" presStyleCnt="0">
        <dgm:presLayoutVars>
          <dgm:dir/>
          <dgm:resizeHandles val="exact"/>
        </dgm:presLayoutVars>
      </dgm:prSet>
      <dgm:spPr/>
      <dgm:t>
        <a:bodyPr/>
        <a:lstStyle/>
        <a:p>
          <a:endParaRPr lang="el-GR"/>
        </a:p>
      </dgm:t>
    </dgm:pt>
    <dgm:pt modelId="{19F79263-9907-4090-AC94-B0D4FAA0C410}" type="pres">
      <dgm:prSet presAssocID="{8F4EE98F-7C48-42B9-BBB0-3EA2F02F6FA0}" presName="node" presStyleLbl="node1" presStyleIdx="0" presStyleCnt="4">
        <dgm:presLayoutVars>
          <dgm:bulletEnabled val="1"/>
        </dgm:presLayoutVars>
      </dgm:prSet>
      <dgm:spPr/>
      <dgm:t>
        <a:bodyPr/>
        <a:lstStyle/>
        <a:p>
          <a:endParaRPr lang="el-GR"/>
        </a:p>
      </dgm:t>
    </dgm:pt>
    <dgm:pt modelId="{0E7D1668-B570-4567-ADA1-1C9E7D5B4062}" type="pres">
      <dgm:prSet presAssocID="{E4305919-F369-40D6-AEC8-E09A6C0B8F0B}" presName="sibTrans" presStyleCnt="0"/>
      <dgm:spPr/>
    </dgm:pt>
    <dgm:pt modelId="{1B082FC4-5517-4960-B380-B1791A848225}" type="pres">
      <dgm:prSet presAssocID="{A6E43055-16E0-4644-BAE8-5FED6366EB1C}" presName="node" presStyleLbl="node1" presStyleIdx="1" presStyleCnt="4">
        <dgm:presLayoutVars>
          <dgm:bulletEnabled val="1"/>
        </dgm:presLayoutVars>
      </dgm:prSet>
      <dgm:spPr/>
      <dgm:t>
        <a:bodyPr/>
        <a:lstStyle/>
        <a:p>
          <a:endParaRPr lang="el-GR"/>
        </a:p>
      </dgm:t>
    </dgm:pt>
    <dgm:pt modelId="{6494995B-52A1-4555-9D49-0B420114FC1E}" type="pres">
      <dgm:prSet presAssocID="{2F04081A-0EC7-4328-8C81-D7743E609EFA}" presName="sibTrans" presStyleCnt="0"/>
      <dgm:spPr/>
    </dgm:pt>
    <dgm:pt modelId="{206BBA36-9D40-402F-9BFB-AF2FB20EFAD7}" type="pres">
      <dgm:prSet presAssocID="{ACD961C4-5884-4425-B9E0-200D44A6E254}" presName="node" presStyleLbl="node1" presStyleIdx="2" presStyleCnt="4" custLinFactNeighborX="3576" custLinFactNeighborY="6014">
        <dgm:presLayoutVars>
          <dgm:bulletEnabled val="1"/>
        </dgm:presLayoutVars>
      </dgm:prSet>
      <dgm:spPr/>
      <dgm:t>
        <a:bodyPr/>
        <a:lstStyle/>
        <a:p>
          <a:endParaRPr lang="el-GR"/>
        </a:p>
      </dgm:t>
    </dgm:pt>
    <dgm:pt modelId="{9ED2FDFE-66D7-4D4D-AE6D-93DBED0104CC}" type="pres">
      <dgm:prSet presAssocID="{1B832917-334E-4232-BD11-A14D49E666C2}" presName="sibTrans" presStyleCnt="0"/>
      <dgm:spPr/>
    </dgm:pt>
    <dgm:pt modelId="{7071B345-F41A-41BA-905D-D882F6878FAE}" type="pres">
      <dgm:prSet presAssocID="{A3549D90-86A8-4F8C-8209-7CE49087F6F0}" presName="node" presStyleLbl="node1" presStyleIdx="3" presStyleCnt="4">
        <dgm:presLayoutVars>
          <dgm:bulletEnabled val="1"/>
        </dgm:presLayoutVars>
      </dgm:prSet>
      <dgm:spPr/>
      <dgm:t>
        <a:bodyPr/>
        <a:lstStyle/>
        <a:p>
          <a:endParaRPr lang="el-GR"/>
        </a:p>
      </dgm:t>
    </dgm:pt>
  </dgm:ptLst>
  <dgm:cxnLst>
    <dgm:cxn modelId="{B5007F1E-0BF5-4D00-8E2B-0DD5E827B2E9}" type="presOf" srcId="{ACD961C4-5884-4425-B9E0-200D44A6E254}" destId="{206BBA36-9D40-402F-9BFB-AF2FB20EFAD7}" srcOrd="0" destOrd="0" presId="urn:microsoft.com/office/officeart/2005/8/layout/default"/>
    <dgm:cxn modelId="{A3D843C6-A39A-4639-A008-324D43ACD810}" srcId="{28EF48A1-F392-45E1-8A29-F10E5931E388}" destId="{ACD961C4-5884-4425-B9E0-200D44A6E254}" srcOrd="2" destOrd="0" parTransId="{5C9F9AF1-63FE-42FD-A966-522B8D08E362}" sibTransId="{1B832917-334E-4232-BD11-A14D49E666C2}"/>
    <dgm:cxn modelId="{E2896C9B-0B45-4B29-A585-613B0341A004}" type="presOf" srcId="{A3549D90-86A8-4F8C-8209-7CE49087F6F0}" destId="{7071B345-F41A-41BA-905D-D882F6878FAE}" srcOrd="0" destOrd="0" presId="urn:microsoft.com/office/officeart/2005/8/layout/default"/>
    <dgm:cxn modelId="{8E525B4C-1DF1-4831-A558-FFE4E5834C70}" srcId="{28EF48A1-F392-45E1-8A29-F10E5931E388}" destId="{A3549D90-86A8-4F8C-8209-7CE49087F6F0}" srcOrd="3" destOrd="0" parTransId="{2D9556B4-7E96-45EE-8AEA-1D8745C7D973}" sibTransId="{E76C816E-32E1-4600-AC00-8B6BCAA9C313}"/>
    <dgm:cxn modelId="{AC8EC926-CF23-43E2-B888-2AEC7F1F0AD1}" srcId="{28EF48A1-F392-45E1-8A29-F10E5931E388}" destId="{A6E43055-16E0-4644-BAE8-5FED6366EB1C}" srcOrd="1" destOrd="0" parTransId="{869CA3FE-BBFE-486A-957F-AB4FD9E517EC}" sibTransId="{2F04081A-0EC7-4328-8C81-D7743E609EFA}"/>
    <dgm:cxn modelId="{44BF94F2-4E65-46C7-B89A-98151B613227}" srcId="{28EF48A1-F392-45E1-8A29-F10E5931E388}" destId="{8F4EE98F-7C48-42B9-BBB0-3EA2F02F6FA0}" srcOrd="0" destOrd="0" parTransId="{19491EEE-D59D-4C12-93A9-25C0F30F66A7}" sibTransId="{E4305919-F369-40D6-AEC8-E09A6C0B8F0B}"/>
    <dgm:cxn modelId="{6FF5C904-CF92-42D8-9C13-9A4CAC1A72A3}" type="presOf" srcId="{A6E43055-16E0-4644-BAE8-5FED6366EB1C}" destId="{1B082FC4-5517-4960-B380-B1791A848225}" srcOrd="0" destOrd="0" presId="urn:microsoft.com/office/officeart/2005/8/layout/default"/>
    <dgm:cxn modelId="{E5B411C3-1139-479B-B3D2-4C537FFA68D4}" type="presOf" srcId="{8F4EE98F-7C48-42B9-BBB0-3EA2F02F6FA0}" destId="{19F79263-9907-4090-AC94-B0D4FAA0C410}" srcOrd="0" destOrd="0" presId="urn:microsoft.com/office/officeart/2005/8/layout/default"/>
    <dgm:cxn modelId="{6672326F-A7A3-4495-9398-29CAC6317565}" type="presOf" srcId="{28EF48A1-F392-45E1-8A29-F10E5931E388}" destId="{1D882EE4-B6E1-40A8-BDA2-B76ED0AF2D1C}" srcOrd="0" destOrd="0" presId="urn:microsoft.com/office/officeart/2005/8/layout/default"/>
    <dgm:cxn modelId="{5A6B388A-7C8D-41DB-9C97-91F1303BA043}" type="presParOf" srcId="{1D882EE4-B6E1-40A8-BDA2-B76ED0AF2D1C}" destId="{19F79263-9907-4090-AC94-B0D4FAA0C410}" srcOrd="0" destOrd="0" presId="urn:microsoft.com/office/officeart/2005/8/layout/default"/>
    <dgm:cxn modelId="{6EF34575-C7EE-42E6-B546-0E9D3D4211B1}" type="presParOf" srcId="{1D882EE4-B6E1-40A8-BDA2-B76ED0AF2D1C}" destId="{0E7D1668-B570-4567-ADA1-1C9E7D5B4062}" srcOrd="1" destOrd="0" presId="urn:microsoft.com/office/officeart/2005/8/layout/default"/>
    <dgm:cxn modelId="{21F7DBF7-4105-48D4-996B-7F9C3D04E27D}" type="presParOf" srcId="{1D882EE4-B6E1-40A8-BDA2-B76ED0AF2D1C}" destId="{1B082FC4-5517-4960-B380-B1791A848225}" srcOrd="2" destOrd="0" presId="urn:microsoft.com/office/officeart/2005/8/layout/default"/>
    <dgm:cxn modelId="{E3493BBD-E0E6-4D2B-93FF-5AE50A91C163}" type="presParOf" srcId="{1D882EE4-B6E1-40A8-BDA2-B76ED0AF2D1C}" destId="{6494995B-52A1-4555-9D49-0B420114FC1E}" srcOrd="3" destOrd="0" presId="urn:microsoft.com/office/officeart/2005/8/layout/default"/>
    <dgm:cxn modelId="{2CB99142-EDD1-4E5E-9AE5-737EC86B6BB3}" type="presParOf" srcId="{1D882EE4-B6E1-40A8-BDA2-B76ED0AF2D1C}" destId="{206BBA36-9D40-402F-9BFB-AF2FB20EFAD7}" srcOrd="4" destOrd="0" presId="urn:microsoft.com/office/officeart/2005/8/layout/default"/>
    <dgm:cxn modelId="{C415FAD9-1D10-45DF-A6A9-1E9DC7376D24}" type="presParOf" srcId="{1D882EE4-B6E1-40A8-BDA2-B76ED0AF2D1C}" destId="{9ED2FDFE-66D7-4D4D-AE6D-93DBED0104CC}" srcOrd="5" destOrd="0" presId="urn:microsoft.com/office/officeart/2005/8/layout/default"/>
    <dgm:cxn modelId="{6E0BC95B-5180-4B96-957E-4800CC10AA06}" type="presParOf" srcId="{1D882EE4-B6E1-40A8-BDA2-B76ED0AF2D1C}" destId="{7071B345-F41A-41BA-905D-D882F6878FAE}"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C8A32-89A8-422D-9B37-6176AE761A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F81A5EB0-BE73-4213-8912-FB830866C015}">
      <dgm:prSet custT="1"/>
      <dgm:spPr/>
      <dgm:t>
        <a:bodyPr/>
        <a:lstStyle/>
        <a:p>
          <a:pPr rtl="0"/>
          <a:r>
            <a:rPr lang="el-GR" sz="2800" b="1" dirty="0" smtClean="0">
              <a:effectLst>
                <a:outerShdw blurRad="38100" dist="38100" dir="2700000" algn="tl">
                  <a:srgbClr val="000000">
                    <a:alpha val="43137"/>
                  </a:srgbClr>
                </a:outerShdw>
              </a:effectLst>
              <a:latin typeface="Arial Narrow" pitchFamily="34" charset="0"/>
            </a:rPr>
            <a:t>Αδύνατα σημεία</a:t>
          </a:r>
          <a:endParaRPr lang="el-GR" sz="2800" dirty="0">
            <a:effectLst>
              <a:outerShdw blurRad="38100" dist="38100" dir="2700000" algn="tl">
                <a:srgbClr val="000000">
                  <a:alpha val="43137"/>
                </a:srgbClr>
              </a:outerShdw>
            </a:effectLst>
            <a:latin typeface="Arial Narrow" pitchFamily="34" charset="0"/>
          </a:endParaRPr>
        </a:p>
      </dgm:t>
    </dgm:pt>
    <dgm:pt modelId="{F05CE912-4DB5-4DEB-A096-33D2A0D4A8D6}" type="parTrans" cxnId="{F245217B-1BED-46CC-900E-0ADA164154BB}">
      <dgm:prSet/>
      <dgm:spPr/>
      <dgm:t>
        <a:bodyPr/>
        <a:lstStyle/>
        <a:p>
          <a:endParaRPr lang="el-GR"/>
        </a:p>
      </dgm:t>
    </dgm:pt>
    <dgm:pt modelId="{6CFC20EA-ABF2-42A3-854D-0FA28FA7C572}" type="sibTrans" cxnId="{F245217B-1BED-46CC-900E-0ADA164154BB}">
      <dgm:prSet/>
      <dgm:spPr/>
      <dgm:t>
        <a:bodyPr/>
        <a:lstStyle/>
        <a:p>
          <a:endParaRPr lang="el-GR"/>
        </a:p>
      </dgm:t>
    </dgm:pt>
    <dgm:pt modelId="{C3462E54-230E-43DC-B025-85C5D7045E28}">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Ένταση περιβαλλοντικών προβλημάτων σε αρκετές περιοχές της χώρας με συμπτώματα οικολογικής κρίσης (Ασωπός, Μεσσαπία, </a:t>
          </a:r>
          <a:r>
            <a:rPr lang="el-GR" sz="1800" b="1" dirty="0" err="1" smtClean="0">
              <a:effectLst>
                <a:outerShdw blurRad="38100" dist="38100" dir="2700000" algn="tl">
                  <a:srgbClr val="000000">
                    <a:alpha val="43137"/>
                  </a:srgbClr>
                </a:outerShdw>
              </a:effectLst>
              <a:latin typeface="Arial Narrow" pitchFamily="34" charset="0"/>
            </a:rPr>
            <a:t>Μαλιακός</a:t>
          </a:r>
          <a:r>
            <a:rPr lang="el-GR" sz="1800" b="1" dirty="0" smtClean="0">
              <a:effectLst>
                <a:outerShdw blurRad="38100" dist="38100" dir="2700000" algn="tl">
                  <a:srgbClr val="000000">
                    <a:alpha val="43137"/>
                  </a:srgbClr>
                </a:outerShdw>
              </a:effectLst>
              <a:latin typeface="Arial Narrow" pitchFamily="34" charset="0"/>
            </a:rPr>
            <a:t>, Κορινθιακός, Αμβρακικός, </a:t>
          </a:r>
          <a:r>
            <a:rPr lang="el-GR" sz="1800" b="1" dirty="0" err="1" smtClean="0">
              <a:effectLst>
                <a:outerShdw blurRad="38100" dist="38100" dir="2700000" algn="tl">
                  <a:srgbClr val="000000">
                    <a:alpha val="43137"/>
                  </a:srgbClr>
                </a:outerShdw>
              </a:effectLst>
              <a:latin typeface="Arial Narrow" pitchFamily="34" charset="0"/>
            </a:rPr>
            <a:t>Πτολεμαϊδα</a:t>
          </a:r>
          <a:r>
            <a:rPr lang="el-GR" sz="1800" b="1" dirty="0" smtClean="0">
              <a:effectLst>
                <a:outerShdw blurRad="38100" dist="38100" dir="2700000" algn="tl">
                  <a:srgbClr val="000000">
                    <a:alpha val="43137"/>
                  </a:srgbClr>
                </a:outerShdw>
              </a:effectLst>
              <a:latin typeface="Arial Narrow" pitchFamily="34" charset="0"/>
            </a:rPr>
            <a:t>, Κοζάνη, Μεγαλόπολη….)</a:t>
          </a:r>
          <a:endParaRPr lang="el-GR" sz="1800" dirty="0">
            <a:effectLst>
              <a:outerShdw blurRad="38100" dist="38100" dir="2700000" algn="tl">
                <a:srgbClr val="000000">
                  <a:alpha val="43137"/>
                </a:srgbClr>
              </a:outerShdw>
            </a:effectLst>
            <a:latin typeface="Arial Narrow" pitchFamily="34" charset="0"/>
          </a:endParaRPr>
        </a:p>
      </dgm:t>
    </dgm:pt>
    <dgm:pt modelId="{5BA86EFE-F280-4559-B78F-858F961D1B08}" type="parTrans" cxnId="{1D2745A8-B0EE-4361-BB07-1C2C4F1F4AA0}">
      <dgm:prSet/>
      <dgm:spPr/>
      <dgm:t>
        <a:bodyPr/>
        <a:lstStyle/>
        <a:p>
          <a:endParaRPr lang="el-GR"/>
        </a:p>
      </dgm:t>
    </dgm:pt>
    <dgm:pt modelId="{00B4FCF9-224E-4D7F-99A9-0F48CBCAD30A}" type="sibTrans" cxnId="{1D2745A8-B0EE-4361-BB07-1C2C4F1F4AA0}">
      <dgm:prSet/>
      <dgm:spPr/>
      <dgm:t>
        <a:bodyPr/>
        <a:lstStyle/>
        <a:p>
          <a:endParaRPr lang="el-GR"/>
        </a:p>
      </dgm:t>
    </dgm:pt>
    <dgm:pt modelId="{2FA65A9B-799B-42A0-A0D7-F6F1173040AB}">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Έλλειψη υποδομών διαχείρισης επικίνδυνων βιομηχανικών και άλλων αποβλήτων </a:t>
          </a:r>
          <a:endParaRPr lang="el-GR" sz="1800" dirty="0">
            <a:effectLst>
              <a:outerShdw blurRad="38100" dist="38100" dir="2700000" algn="tl">
                <a:srgbClr val="000000">
                  <a:alpha val="43137"/>
                </a:srgbClr>
              </a:outerShdw>
            </a:effectLst>
            <a:latin typeface="Arial Narrow" pitchFamily="34" charset="0"/>
          </a:endParaRPr>
        </a:p>
      </dgm:t>
    </dgm:pt>
    <dgm:pt modelId="{68A52528-F6F6-4E48-A032-DA3C55C1AAD9}" type="parTrans" cxnId="{D69EFBEA-2FE6-47E2-88DB-4E7BA1C3EE9C}">
      <dgm:prSet/>
      <dgm:spPr/>
      <dgm:t>
        <a:bodyPr/>
        <a:lstStyle/>
        <a:p>
          <a:endParaRPr lang="el-GR"/>
        </a:p>
      </dgm:t>
    </dgm:pt>
    <dgm:pt modelId="{B3419E1F-32CB-4079-BA14-824FB745B82C}" type="sibTrans" cxnId="{D69EFBEA-2FE6-47E2-88DB-4E7BA1C3EE9C}">
      <dgm:prSet/>
      <dgm:spPr/>
      <dgm:t>
        <a:bodyPr/>
        <a:lstStyle/>
        <a:p>
          <a:endParaRPr lang="el-GR"/>
        </a:p>
      </dgm:t>
    </dgm:pt>
    <dgm:pt modelId="{F9B13F23-2D7A-4D24-BF0C-DB2F25AFA82C}">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Κοινωνικές αντιδράσεις / Κατεστημένες νοοτροπίες και συμπεριφορές</a:t>
          </a:r>
          <a:endParaRPr lang="el-GR" sz="1800" dirty="0">
            <a:effectLst>
              <a:outerShdw blurRad="38100" dist="38100" dir="2700000" algn="tl">
                <a:srgbClr val="000000">
                  <a:alpha val="43137"/>
                </a:srgbClr>
              </a:outerShdw>
            </a:effectLst>
            <a:latin typeface="Arial Narrow" pitchFamily="34" charset="0"/>
          </a:endParaRPr>
        </a:p>
      </dgm:t>
    </dgm:pt>
    <dgm:pt modelId="{718019F8-38DC-4302-B2E5-0B952D3EBA2D}" type="parTrans" cxnId="{A322C42E-A2FC-4333-8D96-077A0D7A343F}">
      <dgm:prSet/>
      <dgm:spPr/>
      <dgm:t>
        <a:bodyPr/>
        <a:lstStyle/>
        <a:p>
          <a:endParaRPr lang="el-GR"/>
        </a:p>
      </dgm:t>
    </dgm:pt>
    <dgm:pt modelId="{CE7FB730-672D-43C0-BCAC-A750B65BD95B}" type="sibTrans" cxnId="{A322C42E-A2FC-4333-8D96-077A0D7A343F}">
      <dgm:prSet/>
      <dgm:spPr/>
      <dgm:t>
        <a:bodyPr/>
        <a:lstStyle/>
        <a:p>
          <a:endParaRPr lang="el-GR"/>
        </a:p>
      </dgm:t>
    </dgm:pt>
    <dgm:pt modelId="{3A036A2E-3C87-465E-93FD-DAE7CB5CDF5F}">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a:t>
          </a:r>
          <a:r>
            <a:rPr lang="el-GR" sz="1800" b="1" dirty="0" err="1" smtClean="0">
              <a:effectLst>
                <a:outerShdw blurRad="38100" dist="38100" dir="2700000" algn="tl">
                  <a:srgbClr val="000000">
                    <a:alpha val="43137"/>
                  </a:srgbClr>
                </a:outerShdw>
              </a:effectLst>
              <a:latin typeface="Arial Narrow" pitchFamily="34" charset="0"/>
            </a:rPr>
            <a:t>Υπο)στελέχωση</a:t>
          </a:r>
          <a:r>
            <a:rPr lang="el-GR" sz="1800" b="1" dirty="0" smtClean="0">
              <a:effectLst>
                <a:outerShdw blurRad="38100" dist="38100" dir="2700000" algn="tl">
                  <a:srgbClr val="000000">
                    <a:alpha val="43137"/>
                  </a:srgbClr>
                </a:outerShdw>
              </a:effectLst>
              <a:latin typeface="Arial Narrow" pitchFamily="34" charset="0"/>
            </a:rPr>
            <a:t> αρμόδιων υπηρεσιών με εξειδικευμένο προσωπικό</a:t>
          </a:r>
          <a:endParaRPr lang="el-GR" sz="1800" dirty="0">
            <a:effectLst>
              <a:outerShdw blurRad="38100" dist="38100" dir="2700000" algn="tl">
                <a:srgbClr val="000000">
                  <a:alpha val="43137"/>
                </a:srgbClr>
              </a:outerShdw>
            </a:effectLst>
            <a:latin typeface="Arial Narrow" pitchFamily="34" charset="0"/>
          </a:endParaRPr>
        </a:p>
      </dgm:t>
    </dgm:pt>
    <dgm:pt modelId="{096A2C4F-FA3F-46D7-B7C0-A1BFB8DEA768}" type="parTrans" cxnId="{EF8A6B4A-31DF-48BC-9970-5D0AF871C739}">
      <dgm:prSet/>
      <dgm:spPr/>
      <dgm:t>
        <a:bodyPr/>
        <a:lstStyle/>
        <a:p>
          <a:endParaRPr lang="el-GR"/>
        </a:p>
      </dgm:t>
    </dgm:pt>
    <dgm:pt modelId="{EB3EC209-73AF-463D-84FF-BCF7E5F5EA8E}" type="sibTrans" cxnId="{EF8A6B4A-31DF-48BC-9970-5D0AF871C739}">
      <dgm:prSet/>
      <dgm:spPr/>
      <dgm:t>
        <a:bodyPr/>
        <a:lstStyle/>
        <a:p>
          <a:endParaRPr lang="el-GR"/>
        </a:p>
      </dgm:t>
    </dgm:pt>
    <dgm:pt modelId="{A8D31C89-E083-4217-80D3-E8041F6278FB}">
      <dgm:prSet custT="1"/>
      <dgm:spPr/>
      <dgm:t>
        <a:bodyPr/>
        <a:lstStyle/>
        <a:p>
          <a:pPr rtl="0"/>
          <a:endParaRPr lang="el-GR" sz="1800" dirty="0">
            <a:effectLst>
              <a:outerShdw blurRad="38100" dist="38100" dir="2700000" algn="tl">
                <a:srgbClr val="000000">
                  <a:alpha val="43137"/>
                </a:srgbClr>
              </a:outerShdw>
            </a:effectLst>
            <a:latin typeface="Arial Narrow" pitchFamily="34" charset="0"/>
          </a:endParaRPr>
        </a:p>
      </dgm:t>
    </dgm:pt>
    <dgm:pt modelId="{8310FC01-0E7C-4DC2-A460-33A944744EFB}" type="parTrans" cxnId="{D0C636DA-329A-42A9-880E-A9DC46C8AF02}">
      <dgm:prSet/>
      <dgm:spPr/>
      <dgm:t>
        <a:bodyPr/>
        <a:lstStyle/>
        <a:p>
          <a:endParaRPr lang="el-GR"/>
        </a:p>
      </dgm:t>
    </dgm:pt>
    <dgm:pt modelId="{1A9CD0A0-F258-4569-9639-74040678B930}" type="sibTrans" cxnId="{D0C636DA-329A-42A9-880E-A9DC46C8AF02}">
      <dgm:prSet/>
      <dgm:spPr/>
      <dgm:t>
        <a:bodyPr/>
        <a:lstStyle/>
        <a:p>
          <a:endParaRPr lang="el-GR"/>
        </a:p>
      </dgm:t>
    </dgm:pt>
    <dgm:pt modelId="{5BBCC40B-79BB-4889-9AAE-A358228545D4}">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Αδυναμία αποκατάστασης περιβαλλοντικής ζημιάς  </a:t>
          </a:r>
          <a:endParaRPr lang="el-GR" sz="1800" dirty="0">
            <a:effectLst>
              <a:outerShdw blurRad="38100" dist="38100" dir="2700000" algn="tl">
                <a:srgbClr val="000000">
                  <a:alpha val="43137"/>
                </a:srgbClr>
              </a:outerShdw>
            </a:effectLst>
            <a:latin typeface="Arial Narrow" pitchFamily="34" charset="0"/>
          </a:endParaRPr>
        </a:p>
      </dgm:t>
    </dgm:pt>
    <dgm:pt modelId="{5D5BB147-0EBA-44AC-8A73-3BFA294B6FE5}" type="parTrans" cxnId="{8F7CD9CB-5EB9-4B6B-A913-0B381B33DA7E}">
      <dgm:prSet/>
      <dgm:spPr/>
    </dgm:pt>
    <dgm:pt modelId="{276DBA1C-084F-485B-952F-2A08271EF070}" type="sibTrans" cxnId="{8F7CD9CB-5EB9-4B6B-A913-0B381B33DA7E}">
      <dgm:prSet/>
      <dgm:spPr/>
    </dgm:pt>
    <dgm:pt modelId="{A6F53E80-CD7A-4DE9-B00F-CC6E682C8BF6}" type="pres">
      <dgm:prSet presAssocID="{197C8A32-89A8-422D-9B37-6176AE761ABE}" presName="linear" presStyleCnt="0">
        <dgm:presLayoutVars>
          <dgm:animLvl val="lvl"/>
          <dgm:resizeHandles val="exact"/>
        </dgm:presLayoutVars>
      </dgm:prSet>
      <dgm:spPr/>
      <dgm:t>
        <a:bodyPr/>
        <a:lstStyle/>
        <a:p>
          <a:endParaRPr lang="el-GR"/>
        </a:p>
      </dgm:t>
    </dgm:pt>
    <dgm:pt modelId="{628E94E3-53FD-45FA-992A-997096D5B130}" type="pres">
      <dgm:prSet presAssocID="{F81A5EB0-BE73-4213-8912-FB830866C015}" presName="parentText" presStyleLbl="node1" presStyleIdx="0" presStyleCnt="1" custScaleY="39956" custLinFactNeighborX="-720" custLinFactNeighborY="-9839">
        <dgm:presLayoutVars>
          <dgm:chMax val="0"/>
          <dgm:bulletEnabled val="1"/>
        </dgm:presLayoutVars>
      </dgm:prSet>
      <dgm:spPr/>
      <dgm:t>
        <a:bodyPr/>
        <a:lstStyle/>
        <a:p>
          <a:endParaRPr lang="el-GR"/>
        </a:p>
      </dgm:t>
    </dgm:pt>
    <dgm:pt modelId="{82504108-AC30-4497-9A9D-02B55EA3B9DC}" type="pres">
      <dgm:prSet presAssocID="{F81A5EB0-BE73-4213-8912-FB830866C015}" presName="childText" presStyleLbl="revTx" presStyleIdx="0" presStyleCnt="1">
        <dgm:presLayoutVars>
          <dgm:bulletEnabled val="1"/>
        </dgm:presLayoutVars>
      </dgm:prSet>
      <dgm:spPr/>
      <dgm:t>
        <a:bodyPr/>
        <a:lstStyle/>
        <a:p>
          <a:endParaRPr lang="el-GR"/>
        </a:p>
      </dgm:t>
    </dgm:pt>
  </dgm:ptLst>
  <dgm:cxnLst>
    <dgm:cxn modelId="{EF8A6B4A-31DF-48BC-9970-5D0AF871C739}" srcId="{F81A5EB0-BE73-4213-8912-FB830866C015}" destId="{3A036A2E-3C87-465E-93FD-DAE7CB5CDF5F}" srcOrd="4" destOrd="0" parTransId="{096A2C4F-FA3F-46D7-B7C0-A1BFB8DEA768}" sibTransId="{EB3EC209-73AF-463D-84FF-BCF7E5F5EA8E}"/>
    <dgm:cxn modelId="{B04B85B2-2FB4-4D29-A959-B0380BDCCD10}" type="presOf" srcId="{5BBCC40B-79BB-4889-9AAE-A358228545D4}" destId="{82504108-AC30-4497-9A9D-02B55EA3B9DC}" srcOrd="0" destOrd="5" presId="urn:microsoft.com/office/officeart/2005/8/layout/vList2"/>
    <dgm:cxn modelId="{1AE94AF9-C553-4D11-803A-84FF7205405B}" type="presOf" srcId="{C3462E54-230E-43DC-B025-85C5D7045E28}" destId="{82504108-AC30-4497-9A9D-02B55EA3B9DC}" srcOrd="0" destOrd="1" presId="urn:microsoft.com/office/officeart/2005/8/layout/vList2"/>
    <dgm:cxn modelId="{D0C636DA-329A-42A9-880E-A9DC46C8AF02}" srcId="{F81A5EB0-BE73-4213-8912-FB830866C015}" destId="{A8D31C89-E083-4217-80D3-E8041F6278FB}" srcOrd="0" destOrd="0" parTransId="{8310FC01-0E7C-4DC2-A460-33A944744EFB}" sibTransId="{1A9CD0A0-F258-4569-9639-74040678B930}"/>
    <dgm:cxn modelId="{7D214219-9B31-442A-B695-75A903FAD7A9}" type="presOf" srcId="{A8D31C89-E083-4217-80D3-E8041F6278FB}" destId="{82504108-AC30-4497-9A9D-02B55EA3B9DC}" srcOrd="0" destOrd="0" presId="urn:microsoft.com/office/officeart/2005/8/layout/vList2"/>
    <dgm:cxn modelId="{54BF7BA9-F634-4E06-870D-EE422EAA417F}" type="presOf" srcId="{2FA65A9B-799B-42A0-A0D7-F6F1173040AB}" destId="{82504108-AC30-4497-9A9D-02B55EA3B9DC}" srcOrd="0" destOrd="2" presId="urn:microsoft.com/office/officeart/2005/8/layout/vList2"/>
    <dgm:cxn modelId="{144293A9-96BB-4A25-BE87-52536CBC0DC9}" type="presOf" srcId="{F81A5EB0-BE73-4213-8912-FB830866C015}" destId="{628E94E3-53FD-45FA-992A-997096D5B130}" srcOrd="0" destOrd="0" presId="urn:microsoft.com/office/officeart/2005/8/layout/vList2"/>
    <dgm:cxn modelId="{26160A2D-168E-4A2E-B15F-F7C61966E16B}" type="presOf" srcId="{3A036A2E-3C87-465E-93FD-DAE7CB5CDF5F}" destId="{82504108-AC30-4497-9A9D-02B55EA3B9DC}" srcOrd="0" destOrd="4" presId="urn:microsoft.com/office/officeart/2005/8/layout/vList2"/>
    <dgm:cxn modelId="{8F7CD9CB-5EB9-4B6B-A913-0B381B33DA7E}" srcId="{F81A5EB0-BE73-4213-8912-FB830866C015}" destId="{5BBCC40B-79BB-4889-9AAE-A358228545D4}" srcOrd="5" destOrd="0" parTransId="{5D5BB147-0EBA-44AC-8A73-3BFA294B6FE5}" sibTransId="{276DBA1C-084F-485B-952F-2A08271EF070}"/>
    <dgm:cxn modelId="{7950B5DA-CA5D-4323-83A0-D45EBED2422C}" type="presOf" srcId="{F9B13F23-2D7A-4D24-BF0C-DB2F25AFA82C}" destId="{82504108-AC30-4497-9A9D-02B55EA3B9DC}" srcOrd="0" destOrd="3" presId="urn:microsoft.com/office/officeart/2005/8/layout/vList2"/>
    <dgm:cxn modelId="{1BDAF725-5CFE-4DBF-BE98-C15706961688}" type="presOf" srcId="{197C8A32-89A8-422D-9B37-6176AE761ABE}" destId="{A6F53E80-CD7A-4DE9-B00F-CC6E682C8BF6}" srcOrd="0" destOrd="0" presId="urn:microsoft.com/office/officeart/2005/8/layout/vList2"/>
    <dgm:cxn modelId="{D69EFBEA-2FE6-47E2-88DB-4E7BA1C3EE9C}" srcId="{F81A5EB0-BE73-4213-8912-FB830866C015}" destId="{2FA65A9B-799B-42A0-A0D7-F6F1173040AB}" srcOrd="2" destOrd="0" parTransId="{68A52528-F6F6-4E48-A032-DA3C55C1AAD9}" sibTransId="{B3419E1F-32CB-4079-BA14-824FB745B82C}"/>
    <dgm:cxn modelId="{F245217B-1BED-46CC-900E-0ADA164154BB}" srcId="{197C8A32-89A8-422D-9B37-6176AE761ABE}" destId="{F81A5EB0-BE73-4213-8912-FB830866C015}" srcOrd="0" destOrd="0" parTransId="{F05CE912-4DB5-4DEB-A096-33D2A0D4A8D6}" sibTransId="{6CFC20EA-ABF2-42A3-854D-0FA28FA7C572}"/>
    <dgm:cxn modelId="{A322C42E-A2FC-4333-8D96-077A0D7A343F}" srcId="{F81A5EB0-BE73-4213-8912-FB830866C015}" destId="{F9B13F23-2D7A-4D24-BF0C-DB2F25AFA82C}" srcOrd="3" destOrd="0" parTransId="{718019F8-38DC-4302-B2E5-0B952D3EBA2D}" sibTransId="{CE7FB730-672D-43C0-BCAC-A750B65BD95B}"/>
    <dgm:cxn modelId="{1D2745A8-B0EE-4361-BB07-1C2C4F1F4AA0}" srcId="{F81A5EB0-BE73-4213-8912-FB830866C015}" destId="{C3462E54-230E-43DC-B025-85C5D7045E28}" srcOrd="1" destOrd="0" parTransId="{5BA86EFE-F280-4559-B78F-858F961D1B08}" sibTransId="{00B4FCF9-224E-4D7F-99A9-0F48CBCAD30A}"/>
    <dgm:cxn modelId="{B0B79C0A-9CCD-4C1A-AB93-689C2B3FF961}" type="presParOf" srcId="{A6F53E80-CD7A-4DE9-B00F-CC6E682C8BF6}" destId="{628E94E3-53FD-45FA-992A-997096D5B130}" srcOrd="0" destOrd="0" presId="urn:microsoft.com/office/officeart/2005/8/layout/vList2"/>
    <dgm:cxn modelId="{47ED6269-9115-4B1D-9E52-BD85CAA4B658}" type="presParOf" srcId="{A6F53E80-CD7A-4DE9-B00F-CC6E682C8BF6}" destId="{82504108-AC30-4497-9A9D-02B55EA3B9D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A5C3C10-B9A8-4AD2-84B6-10D0DAF94D2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35176BEA-B89F-48B3-819D-F26EA7B8B5C6}">
      <dgm:prSet custT="1"/>
      <dgm:spPr/>
      <dgm:t>
        <a:bodyPr/>
        <a:lstStyle/>
        <a:p>
          <a:pPr rtl="0"/>
          <a:r>
            <a:rPr lang="el-GR" sz="2400" b="1" u="sng" dirty="0" smtClean="0">
              <a:effectLst>
                <a:outerShdw blurRad="38100" dist="38100" dir="2700000" algn="tl">
                  <a:srgbClr val="000000">
                    <a:alpha val="43137"/>
                  </a:srgbClr>
                </a:outerShdw>
              </a:effectLst>
              <a:latin typeface="Arial Narrow" pitchFamily="34" charset="0"/>
            </a:rPr>
            <a:t>Αίτημα ανάληψης δράσης </a:t>
          </a:r>
          <a:endParaRPr lang="el-GR" sz="2400" dirty="0">
            <a:effectLst>
              <a:outerShdw blurRad="38100" dist="38100" dir="2700000" algn="tl">
                <a:srgbClr val="000000">
                  <a:alpha val="43137"/>
                </a:srgbClr>
              </a:outerShdw>
            </a:effectLst>
            <a:latin typeface="Arial Narrow" pitchFamily="34" charset="0"/>
          </a:endParaRPr>
        </a:p>
      </dgm:t>
    </dgm:pt>
    <dgm:pt modelId="{19943C3C-3637-4A04-A689-3C23AA087595}" type="parTrans" cxnId="{E54B9010-FCB5-4767-8DB8-3F94CEF444AF}">
      <dgm:prSet/>
      <dgm:spPr/>
      <dgm:t>
        <a:bodyPr/>
        <a:lstStyle/>
        <a:p>
          <a:endParaRPr lang="el-GR"/>
        </a:p>
      </dgm:t>
    </dgm:pt>
    <dgm:pt modelId="{6D61A434-57CD-48D9-B470-7C81005E45DC}" type="sibTrans" cxnId="{E54B9010-FCB5-4767-8DB8-3F94CEF444AF}">
      <dgm:prSet/>
      <dgm:spPr/>
      <dgm:t>
        <a:bodyPr/>
        <a:lstStyle/>
        <a:p>
          <a:endParaRPr lang="el-GR"/>
        </a:p>
      </dgm:t>
    </dgm:pt>
    <dgm:pt modelId="{AE1D696F-0E71-4EF2-AF62-00361064EDD8}" type="pres">
      <dgm:prSet presAssocID="{6A5C3C10-B9A8-4AD2-84B6-10D0DAF94D2A}" presName="compositeShape" presStyleCnt="0">
        <dgm:presLayoutVars>
          <dgm:chMax val="7"/>
          <dgm:dir/>
          <dgm:resizeHandles val="exact"/>
        </dgm:presLayoutVars>
      </dgm:prSet>
      <dgm:spPr/>
      <dgm:t>
        <a:bodyPr/>
        <a:lstStyle/>
        <a:p>
          <a:endParaRPr lang="el-GR"/>
        </a:p>
      </dgm:t>
    </dgm:pt>
    <dgm:pt modelId="{43C14808-0D41-452E-ABD7-F827548598F5}" type="pres">
      <dgm:prSet presAssocID="{35176BEA-B89F-48B3-819D-F26EA7B8B5C6}" presName="circ1TxSh" presStyleLbl="vennNode1" presStyleIdx="0" presStyleCnt="1" custScaleX="328190"/>
      <dgm:spPr/>
      <dgm:t>
        <a:bodyPr/>
        <a:lstStyle/>
        <a:p>
          <a:endParaRPr lang="el-GR"/>
        </a:p>
      </dgm:t>
    </dgm:pt>
  </dgm:ptLst>
  <dgm:cxnLst>
    <dgm:cxn modelId="{E0C3DC90-FA34-40D5-9E88-F457CB14C51C}" type="presOf" srcId="{35176BEA-B89F-48B3-819D-F26EA7B8B5C6}" destId="{43C14808-0D41-452E-ABD7-F827548598F5}" srcOrd="0" destOrd="0" presId="urn:microsoft.com/office/officeart/2005/8/layout/venn1"/>
    <dgm:cxn modelId="{19C18ABB-7AD9-47D6-99B1-B9FB12FF1F19}" type="presOf" srcId="{6A5C3C10-B9A8-4AD2-84B6-10D0DAF94D2A}" destId="{AE1D696F-0E71-4EF2-AF62-00361064EDD8}" srcOrd="0" destOrd="0" presId="urn:microsoft.com/office/officeart/2005/8/layout/venn1"/>
    <dgm:cxn modelId="{E54B9010-FCB5-4767-8DB8-3F94CEF444AF}" srcId="{6A5C3C10-B9A8-4AD2-84B6-10D0DAF94D2A}" destId="{35176BEA-B89F-48B3-819D-F26EA7B8B5C6}" srcOrd="0" destOrd="0" parTransId="{19943C3C-3637-4A04-A689-3C23AA087595}" sibTransId="{6D61A434-57CD-48D9-B470-7C81005E45DC}"/>
    <dgm:cxn modelId="{D54986F6-BA45-47B8-AC10-415246451B4D}" type="presParOf" srcId="{AE1D696F-0E71-4EF2-AF62-00361064EDD8}" destId="{43C14808-0D41-452E-ABD7-F827548598F5}"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40EDD15-D128-4868-9988-B6EF0312326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5C6250B7-F22F-42CC-BBCF-B3C6451F7A91}">
      <dgm:prSet custT="1"/>
      <dgm:spPr/>
      <dgm:t>
        <a:bodyPr/>
        <a:lstStyle/>
        <a:p>
          <a:pPr rtl="0"/>
          <a:r>
            <a:rPr lang="el-GR" sz="2000" b="1" u="sng" dirty="0" smtClean="0">
              <a:effectLst>
                <a:outerShdw blurRad="38100" dist="38100" dir="2700000" algn="tl">
                  <a:srgbClr val="000000">
                    <a:alpha val="43137"/>
                  </a:srgbClr>
                </a:outerShdw>
              </a:effectLst>
              <a:latin typeface="Arial Narrow" pitchFamily="34" charset="0"/>
            </a:rPr>
            <a:t>Οι Επιθεωρητές </a:t>
          </a:r>
          <a:r>
            <a:rPr lang="el-GR" sz="2000" b="1" u="sng" dirty="0" smtClean="0">
              <a:effectLst>
                <a:outerShdw blurRad="38100" dist="38100" dir="2700000" algn="tl">
                  <a:srgbClr val="000000">
                    <a:alpha val="43137"/>
                  </a:srgbClr>
                </a:outerShdw>
              </a:effectLst>
              <a:latin typeface="Arial Narrow" pitchFamily="34" charset="0"/>
            </a:rPr>
            <a:t>Περιβάλλοντος </a:t>
          </a:r>
          <a:endParaRPr lang="el-GR" sz="2000" dirty="0">
            <a:effectLst>
              <a:outerShdw blurRad="38100" dist="38100" dir="2700000" algn="tl">
                <a:srgbClr val="000000">
                  <a:alpha val="43137"/>
                </a:srgbClr>
              </a:outerShdw>
            </a:effectLst>
            <a:latin typeface="Arial Narrow" pitchFamily="34" charset="0"/>
          </a:endParaRPr>
        </a:p>
      </dgm:t>
    </dgm:pt>
    <dgm:pt modelId="{A6F10DFE-90BD-45DB-B3E7-FD02699D7D46}" type="parTrans" cxnId="{775D9AAD-91A5-48ED-B05B-8B6375B3F5E3}">
      <dgm:prSet/>
      <dgm:spPr/>
      <dgm:t>
        <a:bodyPr/>
        <a:lstStyle/>
        <a:p>
          <a:endParaRPr lang="el-GR"/>
        </a:p>
      </dgm:t>
    </dgm:pt>
    <dgm:pt modelId="{3458D4A9-9B4C-4B29-9075-04A8EA6B9CFA}" type="sibTrans" cxnId="{775D9AAD-91A5-48ED-B05B-8B6375B3F5E3}">
      <dgm:prSet/>
      <dgm:spPr/>
      <dgm:t>
        <a:bodyPr/>
        <a:lstStyle/>
        <a:p>
          <a:endParaRPr lang="el-GR"/>
        </a:p>
      </dgm:t>
    </dgm:pt>
    <dgm:pt modelId="{DD44AAFE-B317-4B3F-BDC1-C0EC110A6065}">
      <dgm:prSet custT="1"/>
      <dgm:spPr/>
      <dgm:t>
        <a:bodyPr/>
        <a:lstStyle/>
        <a:p>
          <a:pPr algn="l" rtl="0"/>
          <a:r>
            <a:rPr lang="el-GR" sz="1400" b="1" dirty="0" smtClean="0">
              <a:effectLst>
                <a:outerShdw blurRad="38100" dist="38100" dir="2700000" algn="tl">
                  <a:srgbClr val="000000">
                    <a:alpha val="43137"/>
                  </a:srgbClr>
                </a:outerShdw>
              </a:effectLst>
              <a:latin typeface="Arial Narrow" pitchFamily="34" charset="0"/>
            </a:rPr>
            <a:t>Αξιολογούν τα </a:t>
          </a:r>
          <a:r>
            <a:rPr lang="el-GR" sz="1400" b="1" dirty="0" err="1" smtClean="0">
              <a:effectLst>
                <a:outerShdw blurRad="38100" dist="38100" dir="2700000" algn="tl">
                  <a:srgbClr val="000000">
                    <a:alpha val="43137"/>
                  </a:srgbClr>
                </a:outerShdw>
              </a:effectLst>
              <a:latin typeface="Arial Narrow" pitchFamily="34" charset="0"/>
            </a:rPr>
            <a:t>αιτήματαγια</a:t>
          </a:r>
          <a:r>
            <a:rPr lang="el-GR" sz="1400" b="1" dirty="0" smtClean="0">
              <a:effectLst>
                <a:outerShdw blurRad="38100" dist="38100" dir="2700000" algn="tl">
                  <a:srgbClr val="000000">
                    <a:alpha val="43137"/>
                  </a:srgbClr>
                </a:outerShdw>
              </a:effectLst>
              <a:latin typeface="Arial Narrow" pitchFamily="34" charset="0"/>
            </a:rPr>
            <a:t> δράση, </a:t>
          </a:r>
        </a:p>
        <a:p>
          <a:pPr algn="l" rtl="0"/>
          <a:r>
            <a:rPr lang="el-GR" sz="1400" b="1" dirty="0" smtClean="0">
              <a:effectLst>
                <a:outerShdw blurRad="38100" dist="38100" dir="2700000" algn="tl">
                  <a:srgbClr val="000000">
                    <a:alpha val="43137"/>
                  </a:srgbClr>
                </a:outerShdw>
              </a:effectLst>
              <a:latin typeface="Arial Narrow" pitchFamily="34" charset="0"/>
            </a:rPr>
            <a:t>και προβαίνουν σε περιβαλλοντικές επιθεωρήσεις </a:t>
          </a:r>
        </a:p>
        <a:p>
          <a:pPr algn="l" rtl="0"/>
          <a:r>
            <a:rPr lang="el-GR" sz="1400" b="1" dirty="0" smtClean="0">
              <a:effectLst>
                <a:outerShdw blurRad="38100" dist="38100" dir="2700000" algn="tl">
                  <a:srgbClr val="000000">
                    <a:alpha val="43137"/>
                  </a:srgbClr>
                </a:outerShdw>
              </a:effectLst>
              <a:latin typeface="Arial Narrow" pitchFamily="34" charset="0"/>
            </a:rPr>
            <a:t>για τη διαπίστωση τυχόν περιβαλλοντικής ζημιάς.</a:t>
          </a:r>
          <a:endParaRPr lang="el-GR" sz="1400" dirty="0">
            <a:effectLst>
              <a:outerShdw blurRad="38100" dist="38100" dir="2700000" algn="tl">
                <a:srgbClr val="000000">
                  <a:alpha val="43137"/>
                </a:srgbClr>
              </a:outerShdw>
            </a:effectLst>
            <a:latin typeface="Arial Narrow" pitchFamily="34" charset="0"/>
          </a:endParaRPr>
        </a:p>
      </dgm:t>
    </dgm:pt>
    <dgm:pt modelId="{7B52A207-72AB-4A4C-AAD9-FF9F35566D51}" type="parTrans" cxnId="{69651819-8E45-489E-B190-8FA71C6A2F2C}">
      <dgm:prSet/>
      <dgm:spPr/>
      <dgm:t>
        <a:bodyPr/>
        <a:lstStyle/>
        <a:p>
          <a:endParaRPr lang="el-GR"/>
        </a:p>
      </dgm:t>
    </dgm:pt>
    <dgm:pt modelId="{A5380FD0-08C5-40AB-BF55-DBDEEF4A39AD}" type="sibTrans" cxnId="{69651819-8E45-489E-B190-8FA71C6A2F2C}">
      <dgm:prSet/>
      <dgm:spPr/>
      <dgm:t>
        <a:bodyPr/>
        <a:lstStyle/>
        <a:p>
          <a:endParaRPr lang="el-GR"/>
        </a:p>
      </dgm:t>
    </dgm:pt>
    <dgm:pt modelId="{438B3400-1EFF-478C-9289-B3ABDC3B0905}">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Ενημερώνουν το ΣΥΓΑΠΕΖ</a:t>
          </a:r>
          <a:endParaRPr lang="el-GR" sz="2000" dirty="0">
            <a:effectLst>
              <a:outerShdw blurRad="38100" dist="38100" dir="2700000" algn="tl">
                <a:srgbClr val="000000">
                  <a:alpha val="43137"/>
                </a:srgbClr>
              </a:outerShdw>
            </a:effectLst>
            <a:latin typeface="Arial Narrow" pitchFamily="34" charset="0"/>
          </a:endParaRPr>
        </a:p>
      </dgm:t>
    </dgm:pt>
    <dgm:pt modelId="{D6DEAE2D-FEFC-4FC6-A375-BE771CE8F2FF}" type="parTrans" cxnId="{8CECD3F9-159B-432B-AC4A-9A8261F4C4BD}">
      <dgm:prSet/>
      <dgm:spPr/>
      <dgm:t>
        <a:bodyPr/>
        <a:lstStyle/>
        <a:p>
          <a:endParaRPr lang="el-GR"/>
        </a:p>
      </dgm:t>
    </dgm:pt>
    <dgm:pt modelId="{7543B6EF-9F3E-415C-BBBF-0EAB88DE7E38}" type="sibTrans" cxnId="{8CECD3F9-159B-432B-AC4A-9A8261F4C4BD}">
      <dgm:prSet/>
      <dgm:spPr/>
      <dgm:t>
        <a:bodyPr/>
        <a:lstStyle/>
        <a:p>
          <a:endParaRPr lang="el-GR"/>
        </a:p>
      </dgm:t>
    </dgm:pt>
    <dgm:pt modelId="{80F18B8E-A371-4A75-AD8B-3EE71D604F9B}" type="pres">
      <dgm:prSet presAssocID="{540EDD15-D128-4868-9988-B6EF0312326A}" presName="compositeShape" presStyleCnt="0">
        <dgm:presLayoutVars>
          <dgm:chMax val="7"/>
          <dgm:dir/>
          <dgm:resizeHandles val="exact"/>
        </dgm:presLayoutVars>
      </dgm:prSet>
      <dgm:spPr/>
      <dgm:t>
        <a:bodyPr/>
        <a:lstStyle/>
        <a:p>
          <a:endParaRPr lang="el-GR"/>
        </a:p>
      </dgm:t>
    </dgm:pt>
    <dgm:pt modelId="{D524C7F9-BF2B-4F26-BB66-566DF15F2729}" type="pres">
      <dgm:prSet presAssocID="{5C6250B7-F22F-42CC-BBCF-B3C6451F7A91}" presName="circ1" presStyleLbl="vennNode1" presStyleIdx="0" presStyleCnt="3" custScaleX="131383" custLinFactNeighborX="-71708" custLinFactNeighborY="495"/>
      <dgm:spPr/>
      <dgm:t>
        <a:bodyPr/>
        <a:lstStyle/>
        <a:p>
          <a:endParaRPr lang="el-GR"/>
        </a:p>
      </dgm:t>
    </dgm:pt>
    <dgm:pt modelId="{678314F9-0291-4BDF-8436-28E36786610E}" type="pres">
      <dgm:prSet presAssocID="{5C6250B7-F22F-42CC-BBCF-B3C6451F7A91}" presName="circ1Tx" presStyleLbl="revTx" presStyleIdx="0" presStyleCnt="0">
        <dgm:presLayoutVars>
          <dgm:chMax val="0"/>
          <dgm:chPref val="0"/>
          <dgm:bulletEnabled val="1"/>
        </dgm:presLayoutVars>
      </dgm:prSet>
      <dgm:spPr/>
      <dgm:t>
        <a:bodyPr/>
        <a:lstStyle/>
        <a:p>
          <a:endParaRPr lang="el-GR"/>
        </a:p>
      </dgm:t>
    </dgm:pt>
    <dgm:pt modelId="{D00DFF3A-5008-41D6-B25F-CE16CAD09A5C}" type="pres">
      <dgm:prSet presAssocID="{DD44AAFE-B317-4B3F-BDC1-C0EC110A6065}" presName="circ2" presStyleLbl="vennNode1" presStyleIdx="1" presStyleCnt="3" custScaleX="179147" custScaleY="108361" custLinFactNeighborX="43760" custLinFactNeighborY="-63475"/>
      <dgm:spPr/>
      <dgm:t>
        <a:bodyPr/>
        <a:lstStyle/>
        <a:p>
          <a:endParaRPr lang="el-GR"/>
        </a:p>
      </dgm:t>
    </dgm:pt>
    <dgm:pt modelId="{9552005E-04FB-48FA-BE5D-F7EDE5648DEB}" type="pres">
      <dgm:prSet presAssocID="{DD44AAFE-B317-4B3F-BDC1-C0EC110A6065}" presName="circ2Tx" presStyleLbl="revTx" presStyleIdx="0" presStyleCnt="0">
        <dgm:presLayoutVars>
          <dgm:chMax val="0"/>
          <dgm:chPref val="0"/>
          <dgm:bulletEnabled val="1"/>
        </dgm:presLayoutVars>
      </dgm:prSet>
      <dgm:spPr/>
      <dgm:t>
        <a:bodyPr/>
        <a:lstStyle/>
        <a:p>
          <a:endParaRPr lang="el-GR"/>
        </a:p>
      </dgm:t>
    </dgm:pt>
    <dgm:pt modelId="{25C8A5CA-7B5D-4AEC-B72A-BCD130E34DDF}" type="pres">
      <dgm:prSet presAssocID="{438B3400-1EFF-478C-9289-B3ABDC3B0905}" presName="circ3" presStyleLbl="vennNode1" presStyleIdx="2" presStyleCnt="3" custScaleX="157248" custScaleY="69668" custLinFactNeighborX="29434" custLinFactNeighborY="19913"/>
      <dgm:spPr/>
      <dgm:t>
        <a:bodyPr/>
        <a:lstStyle/>
        <a:p>
          <a:endParaRPr lang="el-GR"/>
        </a:p>
      </dgm:t>
    </dgm:pt>
    <dgm:pt modelId="{1C6C96FB-2300-44F9-8720-6193AFB33B6B}" type="pres">
      <dgm:prSet presAssocID="{438B3400-1EFF-478C-9289-B3ABDC3B0905}" presName="circ3Tx" presStyleLbl="revTx" presStyleIdx="0" presStyleCnt="0">
        <dgm:presLayoutVars>
          <dgm:chMax val="0"/>
          <dgm:chPref val="0"/>
          <dgm:bulletEnabled val="1"/>
        </dgm:presLayoutVars>
      </dgm:prSet>
      <dgm:spPr/>
      <dgm:t>
        <a:bodyPr/>
        <a:lstStyle/>
        <a:p>
          <a:endParaRPr lang="el-GR"/>
        </a:p>
      </dgm:t>
    </dgm:pt>
  </dgm:ptLst>
  <dgm:cxnLst>
    <dgm:cxn modelId="{1B24BA48-CB59-4E4B-AF9C-A023A08DD929}" type="presOf" srcId="{DD44AAFE-B317-4B3F-BDC1-C0EC110A6065}" destId="{D00DFF3A-5008-41D6-B25F-CE16CAD09A5C}" srcOrd="0" destOrd="0" presId="urn:microsoft.com/office/officeart/2005/8/layout/venn1"/>
    <dgm:cxn modelId="{69651819-8E45-489E-B190-8FA71C6A2F2C}" srcId="{540EDD15-D128-4868-9988-B6EF0312326A}" destId="{DD44AAFE-B317-4B3F-BDC1-C0EC110A6065}" srcOrd="1" destOrd="0" parTransId="{7B52A207-72AB-4A4C-AAD9-FF9F35566D51}" sibTransId="{A5380FD0-08C5-40AB-BF55-DBDEEF4A39AD}"/>
    <dgm:cxn modelId="{8CECD3F9-159B-432B-AC4A-9A8261F4C4BD}" srcId="{540EDD15-D128-4868-9988-B6EF0312326A}" destId="{438B3400-1EFF-478C-9289-B3ABDC3B0905}" srcOrd="2" destOrd="0" parTransId="{D6DEAE2D-FEFC-4FC6-A375-BE771CE8F2FF}" sibTransId="{7543B6EF-9F3E-415C-BBBF-0EAB88DE7E38}"/>
    <dgm:cxn modelId="{78800590-CF20-44E5-90A7-54F966AFC5A0}" type="presOf" srcId="{438B3400-1EFF-478C-9289-B3ABDC3B0905}" destId="{25C8A5CA-7B5D-4AEC-B72A-BCD130E34DDF}" srcOrd="0" destOrd="0" presId="urn:microsoft.com/office/officeart/2005/8/layout/venn1"/>
    <dgm:cxn modelId="{335E4A52-A9EB-4983-A7A7-FBED4DDA117E}" type="presOf" srcId="{5C6250B7-F22F-42CC-BBCF-B3C6451F7A91}" destId="{678314F9-0291-4BDF-8436-28E36786610E}" srcOrd="1" destOrd="0" presId="urn:microsoft.com/office/officeart/2005/8/layout/venn1"/>
    <dgm:cxn modelId="{016EA98E-162B-4B37-A230-4CD55C58AE5C}" type="presOf" srcId="{438B3400-1EFF-478C-9289-B3ABDC3B0905}" destId="{1C6C96FB-2300-44F9-8720-6193AFB33B6B}" srcOrd="1" destOrd="0" presId="urn:microsoft.com/office/officeart/2005/8/layout/venn1"/>
    <dgm:cxn modelId="{536AF9E1-ABF7-446B-9095-2CC73AB514A7}" type="presOf" srcId="{5C6250B7-F22F-42CC-BBCF-B3C6451F7A91}" destId="{D524C7F9-BF2B-4F26-BB66-566DF15F2729}" srcOrd="0" destOrd="0" presId="urn:microsoft.com/office/officeart/2005/8/layout/venn1"/>
    <dgm:cxn modelId="{6368C4F4-C2E3-43A8-AFAE-7A26D30E2946}" type="presOf" srcId="{540EDD15-D128-4868-9988-B6EF0312326A}" destId="{80F18B8E-A371-4A75-AD8B-3EE71D604F9B}" srcOrd="0" destOrd="0" presId="urn:microsoft.com/office/officeart/2005/8/layout/venn1"/>
    <dgm:cxn modelId="{775D9AAD-91A5-48ED-B05B-8B6375B3F5E3}" srcId="{540EDD15-D128-4868-9988-B6EF0312326A}" destId="{5C6250B7-F22F-42CC-BBCF-B3C6451F7A91}" srcOrd="0" destOrd="0" parTransId="{A6F10DFE-90BD-45DB-B3E7-FD02699D7D46}" sibTransId="{3458D4A9-9B4C-4B29-9075-04A8EA6B9CFA}"/>
    <dgm:cxn modelId="{AAD377CC-AFD5-477F-A979-2B99E29C432F}" type="presOf" srcId="{DD44AAFE-B317-4B3F-BDC1-C0EC110A6065}" destId="{9552005E-04FB-48FA-BE5D-F7EDE5648DEB}" srcOrd="1" destOrd="0" presId="urn:microsoft.com/office/officeart/2005/8/layout/venn1"/>
    <dgm:cxn modelId="{E448091D-25D9-4BF9-BE38-3DA97C674AF8}" type="presParOf" srcId="{80F18B8E-A371-4A75-AD8B-3EE71D604F9B}" destId="{D524C7F9-BF2B-4F26-BB66-566DF15F2729}" srcOrd="0" destOrd="0" presId="urn:microsoft.com/office/officeart/2005/8/layout/venn1"/>
    <dgm:cxn modelId="{DEACFB18-4EFA-4ABE-A70C-6806004DDD7E}" type="presParOf" srcId="{80F18B8E-A371-4A75-AD8B-3EE71D604F9B}" destId="{678314F9-0291-4BDF-8436-28E36786610E}" srcOrd="1" destOrd="0" presId="urn:microsoft.com/office/officeart/2005/8/layout/venn1"/>
    <dgm:cxn modelId="{3FA5E60A-4E62-47FE-A28F-437CF116DDC4}" type="presParOf" srcId="{80F18B8E-A371-4A75-AD8B-3EE71D604F9B}" destId="{D00DFF3A-5008-41D6-B25F-CE16CAD09A5C}" srcOrd="2" destOrd="0" presId="urn:microsoft.com/office/officeart/2005/8/layout/venn1"/>
    <dgm:cxn modelId="{4BEFC132-4F09-4AF4-9B67-51915537DA96}" type="presParOf" srcId="{80F18B8E-A371-4A75-AD8B-3EE71D604F9B}" destId="{9552005E-04FB-48FA-BE5D-F7EDE5648DEB}" srcOrd="3" destOrd="0" presId="urn:microsoft.com/office/officeart/2005/8/layout/venn1"/>
    <dgm:cxn modelId="{38A32500-7A14-469D-8DB1-B230D1AE31F2}" type="presParOf" srcId="{80F18B8E-A371-4A75-AD8B-3EE71D604F9B}" destId="{25C8A5CA-7B5D-4AEC-B72A-BCD130E34DDF}" srcOrd="4" destOrd="0" presId="urn:microsoft.com/office/officeart/2005/8/layout/venn1"/>
    <dgm:cxn modelId="{ABBB7F81-6D3A-421D-A94D-DDBBA530F411}" type="presParOf" srcId="{80F18B8E-A371-4A75-AD8B-3EE71D604F9B}" destId="{1C6C96FB-2300-44F9-8720-6193AFB33B6B}"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F79BB72-B201-4CA8-A19D-F4832DBE081E}"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1FFC23EF-4EB7-42B4-B323-71268A1E12C7}">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l-GR" sz="2800" b="1" baseline="0" dirty="0" smtClean="0">
              <a:solidFill>
                <a:schemeClr val="tx1"/>
              </a:solidFill>
              <a:effectLst>
                <a:outerShdw blurRad="38100" dist="38100" dir="2700000" algn="tl">
                  <a:srgbClr val="000000">
                    <a:alpha val="43137"/>
                  </a:srgbClr>
                </a:outerShdw>
              </a:effectLst>
              <a:latin typeface="Arial Narrow" pitchFamily="34" charset="0"/>
            </a:rPr>
            <a:t>Χρηματοοικονομική ασφάλεια </a:t>
          </a:r>
          <a:endParaRPr lang="el-GR" sz="2800" dirty="0">
            <a:solidFill>
              <a:schemeClr val="tx1"/>
            </a:solidFill>
            <a:effectLst>
              <a:outerShdw blurRad="38100" dist="38100" dir="2700000" algn="tl">
                <a:srgbClr val="000000">
                  <a:alpha val="43137"/>
                </a:srgbClr>
              </a:outerShdw>
            </a:effectLst>
            <a:latin typeface="Arial Narrow" pitchFamily="34" charset="0"/>
          </a:endParaRPr>
        </a:p>
      </dgm:t>
    </dgm:pt>
    <dgm:pt modelId="{898EE386-DF74-4EF7-A60E-07A323E7C4F8}" type="parTrans" cxnId="{3DC8797D-24F2-4017-A89C-4ECAD7CEF8B9}">
      <dgm:prSet/>
      <dgm:spPr/>
      <dgm:t>
        <a:bodyPr/>
        <a:lstStyle/>
        <a:p>
          <a:endParaRPr lang="el-GR"/>
        </a:p>
      </dgm:t>
    </dgm:pt>
    <dgm:pt modelId="{D94AB8FD-29F6-45CD-8D08-3E7C9ACE4BD6}" type="sibTrans" cxnId="{3DC8797D-24F2-4017-A89C-4ECAD7CEF8B9}">
      <dgm:prSet/>
      <dgm:spPr/>
      <dgm:t>
        <a:bodyPr/>
        <a:lstStyle/>
        <a:p>
          <a:endParaRPr lang="el-GR"/>
        </a:p>
      </dgm:t>
    </dgm:pt>
    <dgm:pt modelId="{07CB8EBE-1F5D-4A57-AF1A-F6463E66C37B}" type="pres">
      <dgm:prSet presAssocID="{6F79BB72-B201-4CA8-A19D-F4832DBE081E}" presName="compositeShape" presStyleCnt="0">
        <dgm:presLayoutVars>
          <dgm:chMax val="7"/>
          <dgm:dir/>
          <dgm:resizeHandles val="exact"/>
        </dgm:presLayoutVars>
      </dgm:prSet>
      <dgm:spPr/>
      <dgm:t>
        <a:bodyPr/>
        <a:lstStyle/>
        <a:p>
          <a:endParaRPr lang="el-GR"/>
        </a:p>
      </dgm:t>
    </dgm:pt>
    <dgm:pt modelId="{7B22E906-ACCC-487F-8470-A178672CED5B}" type="pres">
      <dgm:prSet presAssocID="{1FFC23EF-4EB7-42B4-B323-71268A1E12C7}" presName="circ1TxSh" presStyleLbl="vennNode1" presStyleIdx="0" presStyleCnt="1" custScaleX="246438"/>
      <dgm:spPr/>
      <dgm:t>
        <a:bodyPr/>
        <a:lstStyle/>
        <a:p>
          <a:endParaRPr lang="el-GR"/>
        </a:p>
      </dgm:t>
    </dgm:pt>
  </dgm:ptLst>
  <dgm:cxnLst>
    <dgm:cxn modelId="{D797E236-B0D3-44E3-8EDD-0ADEE86F9C52}" type="presOf" srcId="{1FFC23EF-4EB7-42B4-B323-71268A1E12C7}" destId="{7B22E906-ACCC-487F-8470-A178672CED5B}" srcOrd="0" destOrd="0" presId="urn:microsoft.com/office/officeart/2005/8/layout/venn1"/>
    <dgm:cxn modelId="{38C0F1DA-2BFB-4760-B492-1EB039D0F818}" type="presOf" srcId="{6F79BB72-B201-4CA8-A19D-F4832DBE081E}" destId="{07CB8EBE-1F5D-4A57-AF1A-F6463E66C37B}" srcOrd="0" destOrd="0" presId="urn:microsoft.com/office/officeart/2005/8/layout/venn1"/>
    <dgm:cxn modelId="{3DC8797D-24F2-4017-A89C-4ECAD7CEF8B9}" srcId="{6F79BB72-B201-4CA8-A19D-F4832DBE081E}" destId="{1FFC23EF-4EB7-42B4-B323-71268A1E12C7}" srcOrd="0" destOrd="0" parTransId="{898EE386-DF74-4EF7-A60E-07A323E7C4F8}" sibTransId="{D94AB8FD-29F6-45CD-8D08-3E7C9ACE4BD6}"/>
    <dgm:cxn modelId="{02D3A92A-7901-4143-BEC8-1E52D6CCF619}" type="presParOf" srcId="{07CB8EBE-1F5D-4A57-AF1A-F6463E66C37B}" destId="{7B22E906-ACCC-487F-8470-A178672CED5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D06785D-B608-434F-8A12-8178D7EB2BC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54D7E302-128F-4A76-9F2A-04E113E1CF72}">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Στην Ελλάδα η υπαγωγή των δραστηριοτήτων που εμπίπτουν στο πεδίο εφαρμογής της οδηγίας </a:t>
          </a:r>
        </a:p>
        <a:p>
          <a:pPr rtl="0"/>
          <a:r>
            <a:rPr lang="el-GR" sz="2000" b="1" dirty="0" smtClean="0">
              <a:effectLst>
                <a:outerShdw blurRad="38100" dist="38100" dir="2700000" algn="tl">
                  <a:srgbClr val="000000">
                    <a:alpha val="43137"/>
                  </a:srgbClr>
                </a:outerShdw>
              </a:effectLst>
              <a:latin typeface="Arial Narrow" pitchFamily="34" charset="0"/>
            </a:rPr>
            <a:t>σε ικανό σύστημα χρηματοοικονομικής ασφάλειας είναι ΥΠΟΧΡΕΩΤΙΚΗ  </a:t>
          </a:r>
          <a:endParaRPr lang="el-GR" sz="2000" dirty="0">
            <a:effectLst>
              <a:outerShdw blurRad="38100" dist="38100" dir="2700000" algn="tl">
                <a:srgbClr val="000000">
                  <a:alpha val="43137"/>
                </a:srgbClr>
              </a:outerShdw>
            </a:effectLst>
            <a:latin typeface="Arial Narrow" pitchFamily="34" charset="0"/>
          </a:endParaRPr>
        </a:p>
      </dgm:t>
    </dgm:pt>
    <dgm:pt modelId="{C801CBCC-F958-4A62-B35E-ADBD63AC125B}" type="parTrans" cxnId="{6969F1EA-301E-43F6-9520-9A20B8A1A50D}">
      <dgm:prSet/>
      <dgm:spPr/>
      <dgm:t>
        <a:bodyPr/>
        <a:lstStyle/>
        <a:p>
          <a:endParaRPr lang="el-GR"/>
        </a:p>
      </dgm:t>
    </dgm:pt>
    <dgm:pt modelId="{78C826A3-ED21-49D4-A4D8-C9CFE3510355}" type="sibTrans" cxnId="{6969F1EA-301E-43F6-9520-9A20B8A1A50D}">
      <dgm:prSet/>
      <dgm:spPr/>
      <dgm:t>
        <a:bodyPr/>
        <a:lstStyle/>
        <a:p>
          <a:endParaRPr lang="el-GR"/>
        </a:p>
      </dgm:t>
    </dgm:pt>
    <dgm:pt modelId="{A37EA5E0-3DC6-47DD-BD74-29DD1FC38D2A}" type="pres">
      <dgm:prSet presAssocID="{0D06785D-B608-434F-8A12-8178D7EB2BC2}" presName="compositeShape" presStyleCnt="0">
        <dgm:presLayoutVars>
          <dgm:chMax val="7"/>
          <dgm:dir/>
          <dgm:resizeHandles val="exact"/>
        </dgm:presLayoutVars>
      </dgm:prSet>
      <dgm:spPr/>
      <dgm:t>
        <a:bodyPr/>
        <a:lstStyle/>
        <a:p>
          <a:endParaRPr lang="el-GR"/>
        </a:p>
      </dgm:t>
    </dgm:pt>
    <dgm:pt modelId="{715E4A56-3895-4910-B88B-7FF862ABE2F6}" type="pres">
      <dgm:prSet presAssocID="{54D7E302-128F-4A76-9F2A-04E113E1CF72}" presName="circ1TxSh" presStyleLbl="vennNode1" presStyleIdx="0" presStyleCnt="1" custScaleX="243219"/>
      <dgm:spPr/>
      <dgm:t>
        <a:bodyPr/>
        <a:lstStyle/>
        <a:p>
          <a:endParaRPr lang="el-GR"/>
        </a:p>
      </dgm:t>
    </dgm:pt>
  </dgm:ptLst>
  <dgm:cxnLst>
    <dgm:cxn modelId="{6969F1EA-301E-43F6-9520-9A20B8A1A50D}" srcId="{0D06785D-B608-434F-8A12-8178D7EB2BC2}" destId="{54D7E302-128F-4A76-9F2A-04E113E1CF72}" srcOrd="0" destOrd="0" parTransId="{C801CBCC-F958-4A62-B35E-ADBD63AC125B}" sibTransId="{78C826A3-ED21-49D4-A4D8-C9CFE3510355}"/>
    <dgm:cxn modelId="{24D82549-354E-4848-895E-A0988B48397C}" type="presOf" srcId="{54D7E302-128F-4A76-9F2A-04E113E1CF72}" destId="{715E4A56-3895-4910-B88B-7FF862ABE2F6}" srcOrd="0" destOrd="0" presId="urn:microsoft.com/office/officeart/2005/8/layout/venn1"/>
    <dgm:cxn modelId="{58B53706-0833-4398-B9E0-6C420759DF6A}" type="presOf" srcId="{0D06785D-B608-434F-8A12-8178D7EB2BC2}" destId="{A37EA5E0-3DC6-47DD-BD74-29DD1FC38D2A}" srcOrd="0" destOrd="0" presId="urn:microsoft.com/office/officeart/2005/8/layout/venn1"/>
    <dgm:cxn modelId="{5351A530-D8EE-44FB-9E22-C6DA901B78D0}" type="presParOf" srcId="{A37EA5E0-3DC6-47DD-BD74-29DD1FC38D2A}" destId="{715E4A56-3895-4910-B88B-7FF862ABE2F6}"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BF701F2-77E3-4E7C-AC60-AE01563B741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46E2FC28-2C05-4488-90F1-CED28128A156}">
      <dgm:prSet custT="1">
        <dgm:style>
          <a:lnRef idx="1">
            <a:schemeClr val="accent1"/>
          </a:lnRef>
          <a:fillRef idx="2">
            <a:schemeClr val="accent1"/>
          </a:fillRef>
          <a:effectRef idx="1">
            <a:schemeClr val="accent1"/>
          </a:effectRef>
          <a:fontRef idx="minor">
            <a:schemeClr val="dk1"/>
          </a:fontRef>
        </dgm:style>
      </dgm:prSet>
      <dgm:spPr/>
      <dgm:t>
        <a:bodyPr/>
        <a:lstStyle/>
        <a:p>
          <a:pPr rtl="0"/>
          <a:r>
            <a:rPr lang="el-GR" sz="3200" b="1" dirty="0" smtClean="0"/>
            <a:t>Μια νέα αγορά</a:t>
          </a:r>
          <a:r>
            <a:rPr lang="el-GR" sz="2100" b="1" dirty="0" smtClean="0"/>
            <a:t> </a:t>
          </a:r>
          <a:endParaRPr lang="el-GR" sz="2100" dirty="0"/>
        </a:p>
      </dgm:t>
    </dgm:pt>
    <dgm:pt modelId="{4A5566E4-1B50-433D-B1B2-F7E2F17F6C1B}" type="parTrans" cxnId="{F2FE1702-977D-4D37-8727-2A7F6B3F3B72}">
      <dgm:prSet/>
      <dgm:spPr/>
      <dgm:t>
        <a:bodyPr/>
        <a:lstStyle/>
        <a:p>
          <a:endParaRPr lang="el-GR"/>
        </a:p>
      </dgm:t>
    </dgm:pt>
    <dgm:pt modelId="{99D52BC1-0F74-468A-A3FA-0F0E9F43CA63}" type="sibTrans" cxnId="{F2FE1702-977D-4D37-8727-2A7F6B3F3B72}">
      <dgm:prSet/>
      <dgm:spPr/>
      <dgm:t>
        <a:bodyPr/>
        <a:lstStyle/>
        <a:p>
          <a:endParaRPr lang="el-GR"/>
        </a:p>
      </dgm:t>
    </dgm:pt>
    <dgm:pt modelId="{C806FBB7-4BF7-4D5B-9075-42F8B0E56544}" type="pres">
      <dgm:prSet presAssocID="{0BF701F2-77E3-4E7C-AC60-AE01563B741F}" presName="compositeShape" presStyleCnt="0">
        <dgm:presLayoutVars>
          <dgm:chMax val="7"/>
          <dgm:dir/>
          <dgm:resizeHandles val="exact"/>
        </dgm:presLayoutVars>
      </dgm:prSet>
      <dgm:spPr/>
      <dgm:t>
        <a:bodyPr/>
        <a:lstStyle/>
        <a:p>
          <a:endParaRPr lang="el-GR"/>
        </a:p>
      </dgm:t>
    </dgm:pt>
    <dgm:pt modelId="{13CA73DB-2D36-4F0D-8AAA-A3C469909502}" type="pres">
      <dgm:prSet presAssocID="{46E2FC28-2C05-4488-90F1-CED28128A156}" presName="circ1TxSh" presStyleLbl="vennNode1" presStyleIdx="0" presStyleCnt="1" custScaleX="504222"/>
      <dgm:spPr/>
      <dgm:t>
        <a:bodyPr/>
        <a:lstStyle/>
        <a:p>
          <a:endParaRPr lang="el-GR"/>
        </a:p>
      </dgm:t>
    </dgm:pt>
  </dgm:ptLst>
  <dgm:cxnLst>
    <dgm:cxn modelId="{FD1C136C-30D7-404C-84BA-CC062C5E15D6}" type="presOf" srcId="{0BF701F2-77E3-4E7C-AC60-AE01563B741F}" destId="{C806FBB7-4BF7-4D5B-9075-42F8B0E56544}" srcOrd="0" destOrd="0" presId="urn:microsoft.com/office/officeart/2005/8/layout/venn1"/>
    <dgm:cxn modelId="{F2FE1702-977D-4D37-8727-2A7F6B3F3B72}" srcId="{0BF701F2-77E3-4E7C-AC60-AE01563B741F}" destId="{46E2FC28-2C05-4488-90F1-CED28128A156}" srcOrd="0" destOrd="0" parTransId="{4A5566E4-1B50-433D-B1B2-F7E2F17F6C1B}" sibTransId="{99D52BC1-0F74-468A-A3FA-0F0E9F43CA63}"/>
    <dgm:cxn modelId="{CEFA996C-F22F-435C-9885-6601E0BE1D8B}" type="presOf" srcId="{46E2FC28-2C05-4488-90F1-CED28128A156}" destId="{13CA73DB-2D36-4F0D-8AAA-A3C469909502}" srcOrd="0" destOrd="0" presId="urn:microsoft.com/office/officeart/2005/8/layout/venn1"/>
    <dgm:cxn modelId="{ACE85F84-4F2B-4E37-948B-0901BCE22341}" type="presParOf" srcId="{C806FBB7-4BF7-4D5B-9075-42F8B0E56544}" destId="{13CA73DB-2D36-4F0D-8AAA-A3C469909502}"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1390C72-4F02-419A-9E7A-7752912BFE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C2EB949-3123-4A6A-A673-C96B0E9EF345}">
      <dgm:prSet custT="1"/>
      <dgm:spPr/>
      <dgm:t>
        <a:bodyPr/>
        <a:lstStyle/>
        <a:p>
          <a:pPr rtl="0"/>
          <a:r>
            <a:rPr lang="el-GR" sz="1800" b="1" dirty="0" smtClean="0">
              <a:solidFill>
                <a:schemeClr val="tx1"/>
              </a:solidFill>
              <a:effectLst>
                <a:outerShdw blurRad="38100" dist="38100" dir="2700000" algn="tl">
                  <a:srgbClr val="000000">
                    <a:alpha val="43137"/>
                  </a:srgbClr>
                </a:outerShdw>
              </a:effectLst>
              <a:latin typeface="Arial Narrow" pitchFamily="34" charset="0"/>
            </a:rPr>
            <a:t>Ανάπτυξη </a:t>
          </a:r>
        </a:p>
        <a:p>
          <a:pPr rtl="0"/>
          <a:r>
            <a:rPr lang="el-GR" sz="1800" b="1" dirty="0" smtClean="0">
              <a:solidFill>
                <a:schemeClr val="tx1"/>
              </a:solidFill>
              <a:effectLst>
                <a:outerShdw blurRad="38100" dist="38100" dir="2700000" algn="tl">
                  <a:srgbClr val="000000">
                    <a:alpha val="43137"/>
                  </a:srgbClr>
                </a:outerShdw>
              </a:effectLst>
              <a:latin typeface="Arial Narrow" pitchFamily="34" charset="0"/>
            </a:rPr>
            <a:t>Συστημάτων Περιβαλλοντικής Διαχείρισης </a:t>
          </a:r>
        </a:p>
        <a:p>
          <a:pPr rtl="0"/>
          <a:r>
            <a:rPr lang="el-GR" sz="1800" b="1" dirty="0" smtClean="0">
              <a:solidFill>
                <a:schemeClr val="tx1"/>
              </a:solidFill>
              <a:effectLst>
                <a:outerShdw blurRad="38100" dist="38100" dir="2700000" algn="tl">
                  <a:srgbClr val="000000">
                    <a:alpha val="43137"/>
                  </a:srgbClr>
                </a:outerShdw>
              </a:effectLst>
              <a:latin typeface="Arial Narrow" pitchFamily="34" charset="0"/>
            </a:rPr>
            <a:t>Συστημάτων Ασφάλειας και Υγείας</a:t>
          </a:r>
          <a:endParaRPr lang="el-GR" sz="1800" b="1" dirty="0">
            <a:solidFill>
              <a:schemeClr val="tx1"/>
            </a:solidFill>
            <a:effectLst>
              <a:outerShdw blurRad="38100" dist="38100" dir="2700000" algn="tl">
                <a:srgbClr val="000000">
                  <a:alpha val="43137"/>
                </a:srgbClr>
              </a:outerShdw>
            </a:effectLst>
            <a:latin typeface="Arial Narrow" pitchFamily="34" charset="0"/>
          </a:endParaRPr>
        </a:p>
      </dgm:t>
    </dgm:pt>
    <dgm:pt modelId="{7EB36E8A-7B04-4252-88A3-4A20CAFB16C3}" type="parTrans" cxnId="{15277E3F-4180-4CCE-AC91-FF3224D4DF8C}">
      <dgm:prSet/>
      <dgm:spPr/>
      <dgm:t>
        <a:bodyPr/>
        <a:lstStyle/>
        <a:p>
          <a:endParaRPr lang="el-GR"/>
        </a:p>
      </dgm:t>
    </dgm:pt>
    <dgm:pt modelId="{844D9259-8A13-495A-BBDB-04F51916BF58}" type="sibTrans" cxnId="{15277E3F-4180-4CCE-AC91-FF3224D4DF8C}">
      <dgm:prSet/>
      <dgm:spPr/>
      <dgm:t>
        <a:bodyPr/>
        <a:lstStyle/>
        <a:p>
          <a:endParaRPr lang="el-GR"/>
        </a:p>
      </dgm:t>
    </dgm:pt>
    <dgm:pt modelId="{8A731D86-F705-417B-988C-42E581EADDFD}">
      <dgm:prSet custT="1"/>
      <dgm:spPr/>
      <dgm:t>
        <a:bodyPr/>
        <a:lstStyle/>
        <a:p>
          <a:pPr rtl="0"/>
          <a:r>
            <a:rPr lang="el-GR" sz="1600" b="1" dirty="0" smtClean="0">
              <a:solidFill>
                <a:schemeClr val="tx1"/>
              </a:solidFill>
              <a:effectLst>
                <a:outerShdw blurRad="38100" dist="38100" dir="2700000" algn="tl">
                  <a:srgbClr val="000000">
                    <a:alpha val="43137"/>
                  </a:srgbClr>
                </a:outerShdw>
              </a:effectLst>
              <a:latin typeface="Arial Narrow" pitchFamily="34" charset="0"/>
            </a:rPr>
            <a:t>Η αναγκαιότητα αυτή προκύπτει από τις απαιτήσεις της αγοράς για την ανάπτυξη ενός βελτιωμένου περιβαλλοντικού προφίλ</a:t>
          </a:r>
          <a:endParaRPr lang="el-GR" sz="1600" b="1" dirty="0">
            <a:solidFill>
              <a:schemeClr val="tx1"/>
            </a:solidFill>
            <a:effectLst>
              <a:outerShdw blurRad="38100" dist="38100" dir="2700000" algn="tl">
                <a:srgbClr val="000000">
                  <a:alpha val="43137"/>
                </a:srgbClr>
              </a:outerShdw>
            </a:effectLst>
            <a:latin typeface="Arial Narrow" pitchFamily="34" charset="0"/>
          </a:endParaRPr>
        </a:p>
      </dgm:t>
    </dgm:pt>
    <dgm:pt modelId="{D52EF0B6-C743-40A8-8F7A-F2ADE67525D2}" type="parTrans" cxnId="{3F9B9123-C847-4169-B13E-399EB90BA62A}">
      <dgm:prSet/>
      <dgm:spPr/>
      <dgm:t>
        <a:bodyPr/>
        <a:lstStyle/>
        <a:p>
          <a:endParaRPr lang="el-GR"/>
        </a:p>
      </dgm:t>
    </dgm:pt>
    <dgm:pt modelId="{C232A33D-75F8-4DC2-B06E-1BB319995C7E}" type="sibTrans" cxnId="{3F9B9123-C847-4169-B13E-399EB90BA62A}">
      <dgm:prSet/>
      <dgm:spPr/>
      <dgm:t>
        <a:bodyPr/>
        <a:lstStyle/>
        <a:p>
          <a:endParaRPr lang="el-GR"/>
        </a:p>
      </dgm:t>
    </dgm:pt>
    <dgm:pt modelId="{92017282-F2E4-42CE-B243-99B05AF16E52}">
      <dgm:prSet custT="1"/>
      <dgm:spPr/>
      <dgm:t>
        <a:bodyPr/>
        <a:lstStyle/>
        <a:p>
          <a:pPr rtl="0"/>
          <a:r>
            <a:rPr lang="el-GR" sz="1800" b="1" dirty="0" smtClean="0">
              <a:solidFill>
                <a:schemeClr val="tx1"/>
              </a:solidFill>
              <a:effectLst>
                <a:outerShdw blurRad="38100" dist="38100" dir="2700000" algn="tl">
                  <a:srgbClr val="000000">
                    <a:alpha val="43137"/>
                  </a:srgbClr>
                </a:outerShdw>
              </a:effectLst>
              <a:latin typeface="Arial Narrow" pitchFamily="34" charset="0"/>
            </a:rPr>
            <a:t>Η ανάπτυξη Συστημάτων Περιβαλλοντικής Διαχείρισης παρέχει στις επιχειρήσεις σημαντικά περιβαλλοντικά, οικονομικά και ανταγωνιστικά οφέλη.</a:t>
          </a:r>
          <a:endParaRPr lang="el-GR" sz="1800" b="1" dirty="0">
            <a:solidFill>
              <a:schemeClr val="tx1"/>
            </a:solidFill>
            <a:effectLst>
              <a:outerShdw blurRad="38100" dist="38100" dir="2700000" algn="tl">
                <a:srgbClr val="000000">
                  <a:alpha val="43137"/>
                </a:srgbClr>
              </a:outerShdw>
            </a:effectLst>
            <a:latin typeface="Arial Narrow" pitchFamily="34" charset="0"/>
          </a:endParaRPr>
        </a:p>
      </dgm:t>
    </dgm:pt>
    <dgm:pt modelId="{84BEDF5C-F826-4485-86EC-517C975ACD41}" type="parTrans" cxnId="{2FB288B4-8C78-4DE9-B40A-EC8973F01982}">
      <dgm:prSet/>
      <dgm:spPr/>
      <dgm:t>
        <a:bodyPr/>
        <a:lstStyle/>
        <a:p>
          <a:endParaRPr lang="el-GR"/>
        </a:p>
      </dgm:t>
    </dgm:pt>
    <dgm:pt modelId="{FC25AB85-9733-4764-B9E1-58B460C96634}" type="sibTrans" cxnId="{2FB288B4-8C78-4DE9-B40A-EC8973F01982}">
      <dgm:prSet/>
      <dgm:spPr/>
      <dgm:t>
        <a:bodyPr/>
        <a:lstStyle/>
        <a:p>
          <a:endParaRPr lang="el-GR"/>
        </a:p>
      </dgm:t>
    </dgm:pt>
    <dgm:pt modelId="{68477ABC-D167-4EB3-9078-9989524FAA20}">
      <dgm:prSet custT="1"/>
      <dgm:spPr/>
      <dgm:t>
        <a:bodyPr/>
        <a:lstStyle/>
        <a:p>
          <a:pPr rtl="0"/>
          <a:r>
            <a:rPr lang="el-GR" sz="1800" b="1" dirty="0" smtClean="0">
              <a:solidFill>
                <a:schemeClr val="tx1"/>
              </a:solidFill>
              <a:effectLst>
                <a:outerShdw blurRad="38100" dist="38100" dir="2700000" algn="tl">
                  <a:srgbClr val="000000">
                    <a:alpha val="43137"/>
                  </a:srgbClr>
                </a:outerShdw>
              </a:effectLst>
              <a:latin typeface="Arial Narrow" pitchFamily="34" charset="0"/>
            </a:rPr>
            <a:t>Προκύπτει και από τις πιέσεις που ανακύπτουν από την εφαρμογή της νομοθεσίας για το περιβάλλον και την ασφάλεια και υγεία.</a:t>
          </a:r>
          <a:endParaRPr lang="el-GR" sz="1800" b="1" dirty="0">
            <a:solidFill>
              <a:schemeClr val="tx1"/>
            </a:solidFill>
            <a:effectLst>
              <a:outerShdw blurRad="38100" dist="38100" dir="2700000" algn="tl">
                <a:srgbClr val="000000">
                  <a:alpha val="43137"/>
                </a:srgbClr>
              </a:outerShdw>
            </a:effectLst>
            <a:latin typeface="Arial Narrow" pitchFamily="34" charset="0"/>
          </a:endParaRPr>
        </a:p>
      </dgm:t>
    </dgm:pt>
    <dgm:pt modelId="{06E5B1B6-67A3-4174-949F-8C0CF6AB0675}" type="parTrans" cxnId="{69B67ED4-204D-4096-BA0B-C51F8CB6DD07}">
      <dgm:prSet/>
      <dgm:spPr/>
      <dgm:t>
        <a:bodyPr/>
        <a:lstStyle/>
        <a:p>
          <a:endParaRPr lang="el-GR"/>
        </a:p>
      </dgm:t>
    </dgm:pt>
    <dgm:pt modelId="{CF5C8383-D27F-4F16-8BDA-FB6C69E4A652}" type="sibTrans" cxnId="{69B67ED4-204D-4096-BA0B-C51F8CB6DD07}">
      <dgm:prSet/>
      <dgm:spPr/>
      <dgm:t>
        <a:bodyPr/>
        <a:lstStyle/>
        <a:p>
          <a:endParaRPr lang="el-GR"/>
        </a:p>
      </dgm:t>
    </dgm:pt>
    <dgm:pt modelId="{C4138055-1AC3-472D-9D33-C49BE24B3379}" type="pres">
      <dgm:prSet presAssocID="{11390C72-4F02-419A-9E7A-7752912BFE54}" presName="hierChild1" presStyleCnt="0">
        <dgm:presLayoutVars>
          <dgm:orgChart val="1"/>
          <dgm:chPref val="1"/>
          <dgm:dir/>
          <dgm:animOne val="branch"/>
          <dgm:animLvl val="lvl"/>
          <dgm:resizeHandles/>
        </dgm:presLayoutVars>
      </dgm:prSet>
      <dgm:spPr/>
      <dgm:t>
        <a:bodyPr/>
        <a:lstStyle/>
        <a:p>
          <a:endParaRPr lang="el-GR"/>
        </a:p>
      </dgm:t>
    </dgm:pt>
    <dgm:pt modelId="{AC8E5860-6921-43EA-9918-E296F85BE6C0}" type="pres">
      <dgm:prSet presAssocID="{9C2EB949-3123-4A6A-A673-C96B0E9EF345}" presName="hierRoot1" presStyleCnt="0">
        <dgm:presLayoutVars>
          <dgm:hierBranch val="init"/>
        </dgm:presLayoutVars>
      </dgm:prSet>
      <dgm:spPr/>
    </dgm:pt>
    <dgm:pt modelId="{EEAE6BED-CFBF-4E50-BD1B-C48FAF4D32C1}" type="pres">
      <dgm:prSet presAssocID="{9C2EB949-3123-4A6A-A673-C96B0E9EF345}" presName="rootComposite1" presStyleCnt="0"/>
      <dgm:spPr/>
    </dgm:pt>
    <dgm:pt modelId="{59CAD1F2-592F-43AB-B8BE-2F1B8C6B091C}" type="pres">
      <dgm:prSet presAssocID="{9C2EB949-3123-4A6A-A673-C96B0E9EF345}" presName="rootText1" presStyleLbl="node0" presStyleIdx="0" presStyleCnt="4" custScaleX="123536" custScaleY="292137">
        <dgm:presLayoutVars>
          <dgm:chPref val="3"/>
        </dgm:presLayoutVars>
      </dgm:prSet>
      <dgm:spPr/>
      <dgm:t>
        <a:bodyPr/>
        <a:lstStyle/>
        <a:p>
          <a:endParaRPr lang="el-GR"/>
        </a:p>
      </dgm:t>
    </dgm:pt>
    <dgm:pt modelId="{1F2416D8-8712-4F66-B9FC-25FD7B4DEB15}" type="pres">
      <dgm:prSet presAssocID="{9C2EB949-3123-4A6A-A673-C96B0E9EF345}" presName="rootConnector1" presStyleLbl="node1" presStyleIdx="0" presStyleCnt="0"/>
      <dgm:spPr/>
      <dgm:t>
        <a:bodyPr/>
        <a:lstStyle/>
        <a:p>
          <a:endParaRPr lang="el-GR"/>
        </a:p>
      </dgm:t>
    </dgm:pt>
    <dgm:pt modelId="{54063A74-FBCF-49E6-9AF8-2377DF13AE74}" type="pres">
      <dgm:prSet presAssocID="{9C2EB949-3123-4A6A-A673-C96B0E9EF345}" presName="hierChild2" presStyleCnt="0"/>
      <dgm:spPr/>
    </dgm:pt>
    <dgm:pt modelId="{C5FAC4FE-3F29-4727-B420-63A687600252}" type="pres">
      <dgm:prSet presAssocID="{9C2EB949-3123-4A6A-A673-C96B0E9EF345}" presName="hierChild3" presStyleCnt="0"/>
      <dgm:spPr/>
    </dgm:pt>
    <dgm:pt modelId="{0A195BD8-AEDD-4C9E-941A-D3A401D90181}" type="pres">
      <dgm:prSet presAssocID="{8A731D86-F705-417B-988C-42E581EADDFD}" presName="hierRoot1" presStyleCnt="0">
        <dgm:presLayoutVars>
          <dgm:hierBranch val="init"/>
        </dgm:presLayoutVars>
      </dgm:prSet>
      <dgm:spPr/>
    </dgm:pt>
    <dgm:pt modelId="{BB2172D4-BD24-44E0-B4B4-13C3B8F8EE9F}" type="pres">
      <dgm:prSet presAssocID="{8A731D86-F705-417B-988C-42E581EADDFD}" presName="rootComposite1" presStyleCnt="0"/>
      <dgm:spPr/>
    </dgm:pt>
    <dgm:pt modelId="{E0969E62-E8BE-4305-9775-94ABE3C10142}" type="pres">
      <dgm:prSet presAssocID="{8A731D86-F705-417B-988C-42E581EADDFD}" presName="rootText1" presStyleLbl="node0" presStyleIdx="1" presStyleCnt="4" custScaleY="289940">
        <dgm:presLayoutVars>
          <dgm:chPref val="3"/>
        </dgm:presLayoutVars>
      </dgm:prSet>
      <dgm:spPr/>
      <dgm:t>
        <a:bodyPr/>
        <a:lstStyle/>
        <a:p>
          <a:endParaRPr lang="el-GR"/>
        </a:p>
      </dgm:t>
    </dgm:pt>
    <dgm:pt modelId="{BA557E31-3FA7-4A97-9A90-CF34165748AA}" type="pres">
      <dgm:prSet presAssocID="{8A731D86-F705-417B-988C-42E581EADDFD}" presName="rootConnector1" presStyleLbl="node1" presStyleIdx="0" presStyleCnt="0"/>
      <dgm:spPr/>
      <dgm:t>
        <a:bodyPr/>
        <a:lstStyle/>
        <a:p>
          <a:endParaRPr lang="el-GR"/>
        </a:p>
      </dgm:t>
    </dgm:pt>
    <dgm:pt modelId="{3F7D8196-7C26-41FA-BDEB-4426A9F4CBFB}" type="pres">
      <dgm:prSet presAssocID="{8A731D86-F705-417B-988C-42E581EADDFD}" presName="hierChild2" presStyleCnt="0"/>
      <dgm:spPr/>
    </dgm:pt>
    <dgm:pt modelId="{0025BE19-4F2F-4BCD-865F-D82715D8B0CC}" type="pres">
      <dgm:prSet presAssocID="{8A731D86-F705-417B-988C-42E581EADDFD}" presName="hierChild3" presStyleCnt="0"/>
      <dgm:spPr/>
    </dgm:pt>
    <dgm:pt modelId="{F2B74000-4170-45F0-820E-725606C1DFF6}" type="pres">
      <dgm:prSet presAssocID="{68477ABC-D167-4EB3-9078-9989524FAA20}" presName="hierRoot1" presStyleCnt="0">
        <dgm:presLayoutVars>
          <dgm:hierBranch val="init"/>
        </dgm:presLayoutVars>
      </dgm:prSet>
      <dgm:spPr/>
    </dgm:pt>
    <dgm:pt modelId="{71121A5E-733C-4185-9947-CB8C60652C9D}" type="pres">
      <dgm:prSet presAssocID="{68477ABC-D167-4EB3-9078-9989524FAA20}" presName="rootComposite1" presStyleCnt="0"/>
      <dgm:spPr/>
    </dgm:pt>
    <dgm:pt modelId="{C9818863-2C2C-4684-9743-CD800C939C12}" type="pres">
      <dgm:prSet presAssocID="{68477ABC-D167-4EB3-9078-9989524FAA20}" presName="rootText1" presStyleLbl="node0" presStyleIdx="2" presStyleCnt="4" custScaleY="292137">
        <dgm:presLayoutVars>
          <dgm:chPref val="3"/>
        </dgm:presLayoutVars>
      </dgm:prSet>
      <dgm:spPr/>
      <dgm:t>
        <a:bodyPr/>
        <a:lstStyle/>
        <a:p>
          <a:endParaRPr lang="el-GR"/>
        </a:p>
      </dgm:t>
    </dgm:pt>
    <dgm:pt modelId="{BBE8879B-3B4E-4947-8594-F446345FCB7D}" type="pres">
      <dgm:prSet presAssocID="{68477ABC-D167-4EB3-9078-9989524FAA20}" presName="rootConnector1" presStyleLbl="node1" presStyleIdx="0" presStyleCnt="0"/>
      <dgm:spPr/>
      <dgm:t>
        <a:bodyPr/>
        <a:lstStyle/>
        <a:p>
          <a:endParaRPr lang="el-GR"/>
        </a:p>
      </dgm:t>
    </dgm:pt>
    <dgm:pt modelId="{4BE90568-4F3F-44A9-96C4-F32F1DE1FD90}" type="pres">
      <dgm:prSet presAssocID="{68477ABC-D167-4EB3-9078-9989524FAA20}" presName="hierChild2" presStyleCnt="0"/>
      <dgm:spPr/>
    </dgm:pt>
    <dgm:pt modelId="{A1DDEEF4-08AF-4B1E-AA40-830E90E77982}" type="pres">
      <dgm:prSet presAssocID="{68477ABC-D167-4EB3-9078-9989524FAA20}" presName="hierChild3" presStyleCnt="0"/>
      <dgm:spPr/>
    </dgm:pt>
    <dgm:pt modelId="{A9F06307-7618-4972-BDAD-8D2E5FFCB322}" type="pres">
      <dgm:prSet presAssocID="{92017282-F2E4-42CE-B243-99B05AF16E52}" presName="hierRoot1" presStyleCnt="0">
        <dgm:presLayoutVars>
          <dgm:hierBranch val="init"/>
        </dgm:presLayoutVars>
      </dgm:prSet>
      <dgm:spPr/>
    </dgm:pt>
    <dgm:pt modelId="{86E90BD1-DBA3-4E3D-8347-356E50FC1F72}" type="pres">
      <dgm:prSet presAssocID="{92017282-F2E4-42CE-B243-99B05AF16E52}" presName="rootComposite1" presStyleCnt="0"/>
      <dgm:spPr/>
    </dgm:pt>
    <dgm:pt modelId="{81C06DA5-02A0-4747-967A-1FAC530B4247}" type="pres">
      <dgm:prSet presAssocID="{92017282-F2E4-42CE-B243-99B05AF16E52}" presName="rootText1" presStyleLbl="node0" presStyleIdx="3" presStyleCnt="4" custScaleY="292137">
        <dgm:presLayoutVars>
          <dgm:chPref val="3"/>
        </dgm:presLayoutVars>
      </dgm:prSet>
      <dgm:spPr/>
      <dgm:t>
        <a:bodyPr/>
        <a:lstStyle/>
        <a:p>
          <a:endParaRPr lang="el-GR"/>
        </a:p>
      </dgm:t>
    </dgm:pt>
    <dgm:pt modelId="{956C45EA-8262-4368-9FB8-698226E6C03F}" type="pres">
      <dgm:prSet presAssocID="{92017282-F2E4-42CE-B243-99B05AF16E52}" presName="rootConnector1" presStyleLbl="node1" presStyleIdx="0" presStyleCnt="0"/>
      <dgm:spPr/>
      <dgm:t>
        <a:bodyPr/>
        <a:lstStyle/>
        <a:p>
          <a:endParaRPr lang="el-GR"/>
        </a:p>
      </dgm:t>
    </dgm:pt>
    <dgm:pt modelId="{EAE54F07-A3DB-43CF-B77A-AD245F147E5B}" type="pres">
      <dgm:prSet presAssocID="{92017282-F2E4-42CE-B243-99B05AF16E52}" presName="hierChild2" presStyleCnt="0"/>
      <dgm:spPr/>
    </dgm:pt>
    <dgm:pt modelId="{CD4E256C-55D4-4327-95C6-002393809F9E}" type="pres">
      <dgm:prSet presAssocID="{92017282-F2E4-42CE-B243-99B05AF16E52}" presName="hierChild3" presStyleCnt="0"/>
      <dgm:spPr/>
    </dgm:pt>
  </dgm:ptLst>
  <dgm:cxnLst>
    <dgm:cxn modelId="{981BE365-2358-4E50-B0A9-5432716C5A9A}" type="presOf" srcId="{92017282-F2E4-42CE-B243-99B05AF16E52}" destId="{956C45EA-8262-4368-9FB8-698226E6C03F}" srcOrd="1" destOrd="0" presId="urn:microsoft.com/office/officeart/2005/8/layout/orgChart1"/>
    <dgm:cxn modelId="{15277E3F-4180-4CCE-AC91-FF3224D4DF8C}" srcId="{11390C72-4F02-419A-9E7A-7752912BFE54}" destId="{9C2EB949-3123-4A6A-A673-C96B0E9EF345}" srcOrd="0" destOrd="0" parTransId="{7EB36E8A-7B04-4252-88A3-4A20CAFB16C3}" sibTransId="{844D9259-8A13-495A-BBDB-04F51916BF58}"/>
    <dgm:cxn modelId="{618300E0-0232-4795-BF9F-384E02A4E5F4}" type="presOf" srcId="{9C2EB949-3123-4A6A-A673-C96B0E9EF345}" destId="{1F2416D8-8712-4F66-B9FC-25FD7B4DEB15}" srcOrd="1" destOrd="0" presId="urn:microsoft.com/office/officeart/2005/8/layout/orgChart1"/>
    <dgm:cxn modelId="{7322B9B8-22AD-431F-854B-6C65EF4E57D3}" type="presOf" srcId="{68477ABC-D167-4EB3-9078-9989524FAA20}" destId="{BBE8879B-3B4E-4947-8594-F446345FCB7D}" srcOrd="1" destOrd="0" presId="urn:microsoft.com/office/officeart/2005/8/layout/orgChart1"/>
    <dgm:cxn modelId="{CC9A13D6-DF09-4131-8A45-692D6312E265}" type="presOf" srcId="{11390C72-4F02-419A-9E7A-7752912BFE54}" destId="{C4138055-1AC3-472D-9D33-C49BE24B3379}" srcOrd="0" destOrd="0" presId="urn:microsoft.com/office/officeart/2005/8/layout/orgChart1"/>
    <dgm:cxn modelId="{69B67ED4-204D-4096-BA0B-C51F8CB6DD07}" srcId="{11390C72-4F02-419A-9E7A-7752912BFE54}" destId="{68477ABC-D167-4EB3-9078-9989524FAA20}" srcOrd="2" destOrd="0" parTransId="{06E5B1B6-67A3-4174-949F-8C0CF6AB0675}" sibTransId="{CF5C8383-D27F-4F16-8BDA-FB6C69E4A652}"/>
    <dgm:cxn modelId="{C1667618-4A08-4564-A69A-EEF0E0DC30BE}" type="presOf" srcId="{9C2EB949-3123-4A6A-A673-C96B0E9EF345}" destId="{59CAD1F2-592F-43AB-B8BE-2F1B8C6B091C}" srcOrd="0" destOrd="0" presId="urn:microsoft.com/office/officeart/2005/8/layout/orgChart1"/>
    <dgm:cxn modelId="{2FB288B4-8C78-4DE9-B40A-EC8973F01982}" srcId="{11390C72-4F02-419A-9E7A-7752912BFE54}" destId="{92017282-F2E4-42CE-B243-99B05AF16E52}" srcOrd="3" destOrd="0" parTransId="{84BEDF5C-F826-4485-86EC-517C975ACD41}" sibTransId="{FC25AB85-9733-4764-B9E1-58B460C96634}"/>
    <dgm:cxn modelId="{D9EB5DF0-2432-4020-AFBC-E53A51A3657F}" type="presOf" srcId="{8A731D86-F705-417B-988C-42E581EADDFD}" destId="{E0969E62-E8BE-4305-9775-94ABE3C10142}" srcOrd="0" destOrd="0" presId="urn:microsoft.com/office/officeart/2005/8/layout/orgChart1"/>
    <dgm:cxn modelId="{3F9B9123-C847-4169-B13E-399EB90BA62A}" srcId="{11390C72-4F02-419A-9E7A-7752912BFE54}" destId="{8A731D86-F705-417B-988C-42E581EADDFD}" srcOrd="1" destOrd="0" parTransId="{D52EF0B6-C743-40A8-8F7A-F2ADE67525D2}" sibTransId="{C232A33D-75F8-4DC2-B06E-1BB319995C7E}"/>
    <dgm:cxn modelId="{10C07005-B0A8-4B75-B0A1-EF09337CAFDE}" type="presOf" srcId="{68477ABC-D167-4EB3-9078-9989524FAA20}" destId="{C9818863-2C2C-4684-9743-CD800C939C12}" srcOrd="0" destOrd="0" presId="urn:microsoft.com/office/officeart/2005/8/layout/orgChart1"/>
    <dgm:cxn modelId="{C787AD0E-3E26-480D-B1BC-43ABD7C121D5}" type="presOf" srcId="{8A731D86-F705-417B-988C-42E581EADDFD}" destId="{BA557E31-3FA7-4A97-9A90-CF34165748AA}" srcOrd="1" destOrd="0" presId="urn:microsoft.com/office/officeart/2005/8/layout/orgChart1"/>
    <dgm:cxn modelId="{8C79D068-02F4-48B8-BC37-6882C995A948}" type="presOf" srcId="{92017282-F2E4-42CE-B243-99B05AF16E52}" destId="{81C06DA5-02A0-4747-967A-1FAC530B4247}" srcOrd="0" destOrd="0" presId="urn:microsoft.com/office/officeart/2005/8/layout/orgChart1"/>
    <dgm:cxn modelId="{8168565B-9E58-40BF-8888-B5EA99340F4D}" type="presParOf" srcId="{C4138055-1AC3-472D-9D33-C49BE24B3379}" destId="{AC8E5860-6921-43EA-9918-E296F85BE6C0}" srcOrd="0" destOrd="0" presId="urn:microsoft.com/office/officeart/2005/8/layout/orgChart1"/>
    <dgm:cxn modelId="{C419F775-97B0-4963-997B-19942B9C9B9B}" type="presParOf" srcId="{AC8E5860-6921-43EA-9918-E296F85BE6C0}" destId="{EEAE6BED-CFBF-4E50-BD1B-C48FAF4D32C1}" srcOrd="0" destOrd="0" presId="urn:microsoft.com/office/officeart/2005/8/layout/orgChart1"/>
    <dgm:cxn modelId="{17948866-F49B-4430-A7CD-46B77BA98456}" type="presParOf" srcId="{EEAE6BED-CFBF-4E50-BD1B-C48FAF4D32C1}" destId="{59CAD1F2-592F-43AB-B8BE-2F1B8C6B091C}" srcOrd="0" destOrd="0" presId="urn:microsoft.com/office/officeart/2005/8/layout/orgChart1"/>
    <dgm:cxn modelId="{B8001AF8-577E-4383-89A8-F71FD31AFBAA}" type="presParOf" srcId="{EEAE6BED-CFBF-4E50-BD1B-C48FAF4D32C1}" destId="{1F2416D8-8712-4F66-B9FC-25FD7B4DEB15}" srcOrd="1" destOrd="0" presId="urn:microsoft.com/office/officeart/2005/8/layout/orgChart1"/>
    <dgm:cxn modelId="{FA98F80E-5864-4D73-94A5-7D60B1B835BA}" type="presParOf" srcId="{AC8E5860-6921-43EA-9918-E296F85BE6C0}" destId="{54063A74-FBCF-49E6-9AF8-2377DF13AE74}" srcOrd="1" destOrd="0" presId="urn:microsoft.com/office/officeart/2005/8/layout/orgChart1"/>
    <dgm:cxn modelId="{24501D1A-DBD0-42EB-A99F-357A086A8289}" type="presParOf" srcId="{AC8E5860-6921-43EA-9918-E296F85BE6C0}" destId="{C5FAC4FE-3F29-4727-B420-63A687600252}" srcOrd="2" destOrd="0" presId="urn:microsoft.com/office/officeart/2005/8/layout/orgChart1"/>
    <dgm:cxn modelId="{63839621-B1FA-4354-86F1-40834BFE104B}" type="presParOf" srcId="{C4138055-1AC3-472D-9D33-C49BE24B3379}" destId="{0A195BD8-AEDD-4C9E-941A-D3A401D90181}" srcOrd="1" destOrd="0" presId="urn:microsoft.com/office/officeart/2005/8/layout/orgChart1"/>
    <dgm:cxn modelId="{CCC9FA02-553A-4348-ADBD-F6CDC9FBEF7E}" type="presParOf" srcId="{0A195BD8-AEDD-4C9E-941A-D3A401D90181}" destId="{BB2172D4-BD24-44E0-B4B4-13C3B8F8EE9F}" srcOrd="0" destOrd="0" presId="urn:microsoft.com/office/officeart/2005/8/layout/orgChart1"/>
    <dgm:cxn modelId="{2ED4C7D5-297C-4114-944A-C9A46B00562A}" type="presParOf" srcId="{BB2172D4-BD24-44E0-B4B4-13C3B8F8EE9F}" destId="{E0969E62-E8BE-4305-9775-94ABE3C10142}" srcOrd="0" destOrd="0" presId="urn:microsoft.com/office/officeart/2005/8/layout/orgChart1"/>
    <dgm:cxn modelId="{F8891564-FAC8-4A03-BE16-55ABFBD3E319}" type="presParOf" srcId="{BB2172D4-BD24-44E0-B4B4-13C3B8F8EE9F}" destId="{BA557E31-3FA7-4A97-9A90-CF34165748AA}" srcOrd="1" destOrd="0" presId="urn:microsoft.com/office/officeart/2005/8/layout/orgChart1"/>
    <dgm:cxn modelId="{474B3FAC-3030-4F68-8CBA-0FA1FA4A51E1}" type="presParOf" srcId="{0A195BD8-AEDD-4C9E-941A-D3A401D90181}" destId="{3F7D8196-7C26-41FA-BDEB-4426A9F4CBFB}" srcOrd="1" destOrd="0" presId="urn:microsoft.com/office/officeart/2005/8/layout/orgChart1"/>
    <dgm:cxn modelId="{B05C5A29-BD3E-4984-BC68-0AFCBDCEBC9A}" type="presParOf" srcId="{0A195BD8-AEDD-4C9E-941A-D3A401D90181}" destId="{0025BE19-4F2F-4BCD-865F-D82715D8B0CC}" srcOrd="2" destOrd="0" presId="urn:microsoft.com/office/officeart/2005/8/layout/orgChart1"/>
    <dgm:cxn modelId="{EDF9FC28-E26F-4AF3-B22B-E940A26A5AAF}" type="presParOf" srcId="{C4138055-1AC3-472D-9D33-C49BE24B3379}" destId="{F2B74000-4170-45F0-820E-725606C1DFF6}" srcOrd="2" destOrd="0" presId="urn:microsoft.com/office/officeart/2005/8/layout/orgChart1"/>
    <dgm:cxn modelId="{E6B42FB8-4646-4C32-8C0F-6623C821CA9E}" type="presParOf" srcId="{F2B74000-4170-45F0-820E-725606C1DFF6}" destId="{71121A5E-733C-4185-9947-CB8C60652C9D}" srcOrd="0" destOrd="0" presId="urn:microsoft.com/office/officeart/2005/8/layout/orgChart1"/>
    <dgm:cxn modelId="{F28DC194-1E65-4DE0-AEE8-0572C020D2FB}" type="presParOf" srcId="{71121A5E-733C-4185-9947-CB8C60652C9D}" destId="{C9818863-2C2C-4684-9743-CD800C939C12}" srcOrd="0" destOrd="0" presId="urn:microsoft.com/office/officeart/2005/8/layout/orgChart1"/>
    <dgm:cxn modelId="{C7F7DD57-FF36-4F7D-87DF-628E31868613}" type="presParOf" srcId="{71121A5E-733C-4185-9947-CB8C60652C9D}" destId="{BBE8879B-3B4E-4947-8594-F446345FCB7D}" srcOrd="1" destOrd="0" presId="urn:microsoft.com/office/officeart/2005/8/layout/orgChart1"/>
    <dgm:cxn modelId="{6A4349D3-F737-4AAF-98A6-E9FE4983D833}" type="presParOf" srcId="{F2B74000-4170-45F0-820E-725606C1DFF6}" destId="{4BE90568-4F3F-44A9-96C4-F32F1DE1FD90}" srcOrd="1" destOrd="0" presId="urn:microsoft.com/office/officeart/2005/8/layout/orgChart1"/>
    <dgm:cxn modelId="{7BD9EA82-DDE0-4FBD-8C7B-E158328F97A4}" type="presParOf" srcId="{F2B74000-4170-45F0-820E-725606C1DFF6}" destId="{A1DDEEF4-08AF-4B1E-AA40-830E90E77982}" srcOrd="2" destOrd="0" presId="urn:microsoft.com/office/officeart/2005/8/layout/orgChart1"/>
    <dgm:cxn modelId="{76CD639C-7BFB-4F9D-BA0A-ED25A8EB85C4}" type="presParOf" srcId="{C4138055-1AC3-472D-9D33-C49BE24B3379}" destId="{A9F06307-7618-4972-BDAD-8D2E5FFCB322}" srcOrd="3" destOrd="0" presId="urn:microsoft.com/office/officeart/2005/8/layout/orgChart1"/>
    <dgm:cxn modelId="{95F90049-9B87-4556-AA63-B400DA190B54}" type="presParOf" srcId="{A9F06307-7618-4972-BDAD-8D2E5FFCB322}" destId="{86E90BD1-DBA3-4E3D-8347-356E50FC1F72}" srcOrd="0" destOrd="0" presId="urn:microsoft.com/office/officeart/2005/8/layout/orgChart1"/>
    <dgm:cxn modelId="{3BFB9FD2-7EEE-4474-86E7-E9B46AC4FD22}" type="presParOf" srcId="{86E90BD1-DBA3-4E3D-8347-356E50FC1F72}" destId="{81C06DA5-02A0-4747-967A-1FAC530B4247}" srcOrd="0" destOrd="0" presId="urn:microsoft.com/office/officeart/2005/8/layout/orgChart1"/>
    <dgm:cxn modelId="{68740A6E-B911-4BEC-A94B-274E78D3DD7F}" type="presParOf" srcId="{86E90BD1-DBA3-4E3D-8347-356E50FC1F72}" destId="{956C45EA-8262-4368-9FB8-698226E6C03F}" srcOrd="1" destOrd="0" presId="urn:microsoft.com/office/officeart/2005/8/layout/orgChart1"/>
    <dgm:cxn modelId="{564CCD97-53F6-4AAA-9D65-F4D1BC64AEAC}" type="presParOf" srcId="{A9F06307-7618-4972-BDAD-8D2E5FFCB322}" destId="{EAE54F07-A3DB-43CF-B77A-AD245F147E5B}" srcOrd="1" destOrd="0" presId="urn:microsoft.com/office/officeart/2005/8/layout/orgChart1"/>
    <dgm:cxn modelId="{2E20759D-C81A-47DB-8D0D-1A521E9B2ABC}" type="presParOf" srcId="{A9F06307-7618-4972-BDAD-8D2E5FFCB322}" destId="{CD4E256C-55D4-4327-95C6-002393809F9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C94BA6B-4C6F-468A-BF90-043C6B411B7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99BC9666-D0AC-4CCD-B670-AEA0C8A40C61}">
      <dgm:prSet custT="1">
        <dgm:style>
          <a:lnRef idx="0">
            <a:schemeClr val="accent6"/>
          </a:lnRef>
          <a:fillRef idx="3">
            <a:schemeClr val="accent6"/>
          </a:fillRef>
          <a:effectRef idx="3">
            <a:schemeClr val="accent6"/>
          </a:effectRef>
          <a:fontRef idx="minor">
            <a:schemeClr val="lt1"/>
          </a:fontRef>
        </dgm:style>
      </dgm:prSet>
      <dgm:spPr/>
      <dgm:t>
        <a:bodyPr/>
        <a:lstStyle/>
        <a:p>
          <a:pPr rtl="0"/>
          <a:r>
            <a:rPr lang="el-GR" sz="2800" b="1" dirty="0" smtClean="0">
              <a:effectLst>
                <a:outerShdw blurRad="38100" dist="38100" dir="2700000" algn="tl">
                  <a:srgbClr val="000000">
                    <a:alpha val="43137"/>
                  </a:srgbClr>
                </a:outerShdw>
              </a:effectLst>
              <a:latin typeface="Arial Narrow" pitchFamily="34" charset="0"/>
            </a:rPr>
            <a:t>Υποχρεώσεις των εταιριών</a:t>
          </a:r>
          <a:endParaRPr lang="el-GR" sz="2800" dirty="0">
            <a:effectLst>
              <a:outerShdw blurRad="38100" dist="38100" dir="2700000" algn="tl">
                <a:srgbClr val="000000">
                  <a:alpha val="43137"/>
                </a:srgbClr>
              </a:outerShdw>
            </a:effectLst>
            <a:latin typeface="Arial Narrow" pitchFamily="34" charset="0"/>
          </a:endParaRPr>
        </a:p>
      </dgm:t>
    </dgm:pt>
    <dgm:pt modelId="{11E26D51-4B84-40A7-B8DE-4B1E68F44B28}" type="parTrans" cxnId="{B5038900-89E9-498C-947E-36F2F512FFB2}">
      <dgm:prSet/>
      <dgm:spPr/>
      <dgm:t>
        <a:bodyPr/>
        <a:lstStyle/>
        <a:p>
          <a:endParaRPr lang="el-GR"/>
        </a:p>
      </dgm:t>
    </dgm:pt>
    <dgm:pt modelId="{6D91B01C-A7D2-4C59-9DF9-6A10D163E3FE}" type="sibTrans" cxnId="{B5038900-89E9-498C-947E-36F2F512FFB2}">
      <dgm:prSet/>
      <dgm:spPr/>
      <dgm:t>
        <a:bodyPr/>
        <a:lstStyle/>
        <a:p>
          <a:endParaRPr lang="el-GR"/>
        </a:p>
      </dgm:t>
    </dgm:pt>
    <dgm:pt modelId="{D60DC450-92AF-4181-B61E-9C489104ACD0}" type="pres">
      <dgm:prSet presAssocID="{DC94BA6B-4C6F-468A-BF90-043C6B411B77}" presName="compositeShape" presStyleCnt="0">
        <dgm:presLayoutVars>
          <dgm:chMax val="7"/>
          <dgm:dir/>
          <dgm:resizeHandles val="exact"/>
        </dgm:presLayoutVars>
      </dgm:prSet>
      <dgm:spPr/>
      <dgm:t>
        <a:bodyPr/>
        <a:lstStyle/>
        <a:p>
          <a:endParaRPr lang="el-GR"/>
        </a:p>
      </dgm:t>
    </dgm:pt>
    <dgm:pt modelId="{0E2D6925-64B9-4AF4-986F-0A625B9230B1}" type="pres">
      <dgm:prSet presAssocID="{99BC9666-D0AC-4CCD-B670-AEA0C8A40C61}" presName="circ1TxSh" presStyleLbl="vennNode1" presStyleIdx="0" presStyleCnt="1" custScaleX="186103" custScaleY="81878" custLinFactNeighborX="2008" custLinFactNeighborY="2008"/>
      <dgm:spPr/>
      <dgm:t>
        <a:bodyPr/>
        <a:lstStyle/>
        <a:p>
          <a:endParaRPr lang="el-GR"/>
        </a:p>
      </dgm:t>
    </dgm:pt>
  </dgm:ptLst>
  <dgm:cxnLst>
    <dgm:cxn modelId="{B5038900-89E9-498C-947E-36F2F512FFB2}" srcId="{DC94BA6B-4C6F-468A-BF90-043C6B411B77}" destId="{99BC9666-D0AC-4CCD-B670-AEA0C8A40C61}" srcOrd="0" destOrd="0" parTransId="{11E26D51-4B84-40A7-B8DE-4B1E68F44B28}" sibTransId="{6D91B01C-A7D2-4C59-9DF9-6A10D163E3FE}"/>
    <dgm:cxn modelId="{F67538BF-A6DB-4B55-BB46-D17F9407C87F}" type="presOf" srcId="{99BC9666-D0AC-4CCD-B670-AEA0C8A40C61}" destId="{0E2D6925-64B9-4AF4-986F-0A625B9230B1}" srcOrd="0" destOrd="0" presId="urn:microsoft.com/office/officeart/2005/8/layout/venn1"/>
    <dgm:cxn modelId="{1B2EF2BA-2D26-4684-ABF9-E926F0848C96}" type="presOf" srcId="{DC94BA6B-4C6F-468A-BF90-043C6B411B77}" destId="{D60DC450-92AF-4181-B61E-9C489104ACD0}" srcOrd="0" destOrd="0" presId="urn:microsoft.com/office/officeart/2005/8/layout/venn1"/>
    <dgm:cxn modelId="{E7F16E27-3168-42BD-987C-2DB474A94761}" type="presParOf" srcId="{D60DC450-92AF-4181-B61E-9C489104ACD0}" destId="{0E2D6925-64B9-4AF4-986F-0A625B9230B1}"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BCA7CEE-75F6-438A-ADAD-47A4AC2BEED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8D543556-D123-49FB-8372-38EC7CCAF34C}">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Ενίσχυση ρόλου Επιθεωρητών Περιβάλλοντος &amp; Ελεγκτικών Μηχανισμών </a:t>
          </a:r>
          <a:endParaRPr lang="el-GR" sz="1400" b="1" dirty="0">
            <a:effectLst>
              <a:outerShdw blurRad="38100" dist="38100" dir="2700000" algn="tl">
                <a:srgbClr val="000000">
                  <a:alpha val="43137"/>
                </a:srgbClr>
              </a:outerShdw>
            </a:effectLst>
            <a:latin typeface="Arial Narrow" pitchFamily="34" charset="0"/>
          </a:endParaRPr>
        </a:p>
      </dgm:t>
    </dgm:pt>
    <dgm:pt modelId="{56D0BB1E-6BC9-434C-88F5-11887C0C172E}" type="parTrans" cxnId="{5AC24B06-B2BD-4738-9757-59BE2D57BCF4}">
      <dgm:prSet/>
      <dgm:spPr/>
      <dgm:t>
        <a:bodyPr/>
        <a:lstStyle/>
        <a:p>
          <a:endParaRPr lang="el-GR"/>
        </a:p>
      </dgm:t>
    </dgm:pt>
    <dgm:pt modelId="{5CFAC348-2992-47CB-98E1-BAC12BB5A519}" type="sibTrans" cxnId="{5AC24B06-B2BD-4738-9757-59BE2D57BCF4}">
      <dgm:prSet/>
      <dgm:spPr/>
      <dgm:t>
        <a:bodyPr/>
        <a:lstStyle/>
        <a:p>
          <a:endParaRPr lang="el-GR"/>
        </a:p>
      </dgm:t>
    </dgm:pt>
    <dgm:pt modelId="{1AD7B132-BD11-4DFB-A49A-1A9731A5AC39}">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Γενίκευση περιβαλλοντικών επιθεωρήσεων</a:t>
          </a:r>
          <a:endParaRPr lang="el-GR" sz="1400" b="1" dirty="0">
            <a:effectLst>
              <a:outerShdw blurRad="38100" dist="38100" dir="2700000" algn="tl">
                <a:srgbClr val="000000">
                  <a:alpha val="43137"/>
                </a:srgbClr>
              </a:outerShdw>
            </a:effectLst>
            <a:latin typeface="Arial Narrow" pitchFamily="34" charset="0"/>
          </a:endParaRPr>
        </a:p>
      </dgm:t>
    </dgm:pt>
    <dgm:pt modelId="{4293B60B-1D0E-40AB-9065-237E948F9ABA}" type="parTrans" cxnId="{1061D695-7A83-4339-9EB4-75F09BAE8D1B}">
      <dgm:prSet/>
      <dgm:spPr/>
      <dgm:t>
        <a:bodyPr/>
        <a:lstStyle/>
        <a:p>
          <a:endParaRPr lang="el-GR"/>
        </a:p>
      </dgm:t>
    </dgm:pt>
    <dgm:pt modelId="{C821C06A-00FF-4197-B1AA-1F99B1C44584}" type="sibTrans" cxnId="{1061D695-7A83-4339-9EB4-75F09BAE8D1B}">
      <dgm:prSet/>
      <dgm:spPr/>
      <dgm:t>
        <a:bodyPr/>
        <a:lstStyle/>
        <a:p>
          <a:endParaRPr lang="el-GR"/>
        </a:p>
      </dgm:t>
    </dgm:pt>
    <dgm:pt modelId="{BCDB815B-92B4-4381-BDE8-DC98AF25508B}">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Ηλεκτρονική καταγραφή ΜΠΕ και ΑΕΠΟ-Μητρώο</a:t>
          </a:r>
          <a:endParaRPr lang="el-GR" sz="1400" b="1" dirty="0">
            <a:effectLst>
              <a:outerShdw blurRad="38100" dist="38100" dir="2700000" algn="tl">
                <a:srgbClr val="000000">
                  <a:alpha val="43137"/>
                </a:srgbClr>
              </a:outerShdw>
            </a:effectLst>
            <a:latin typeface="Arial Narrow" pitchFamily="34" charset="0"/>
          </a:endParaRPr>
        </a:p>
      </dgm:t>
    </dgm:pt>
    <dgm:pt modelId="{61B4C3AD-342E-43E6-817C-723B2E08B4E6}" type="parTrans" cxnId="{EDF2B427-3FC8-4144-A9D1-97267497071A}">
      <dgm:prSet/>
      <dgm:spPr/>
      <dgm:t>
        <a:bodyPr/>
        <a:lstStyle/>
        <a:p>
          <a:endParaRPr lang="el-GR"/>
        </a:p>
      </dgm:t>
    </dgm:pt>
    <dgm:pt modelId="{4CC42E62-900D-4F19-A38B-F6434242DE3B}" type="sibTrans" cxnId="{EDF2B427-3FC8-4144-A9D1-97267497071A}">
      <dgm:prSet/>
      <dgm:spPr/>
      <dgm:t>
        <a:bodyPr/>
        <a:lstStyle/>
        <a:p>
          <a:endParaRPr lang="el-GR"/>
        </a:p>
      </dgm:t>
    </dgm:pt>
    <dgm:pt modelId="{9E329E96-E6F0-48C3-8EA6-14CE8F67C8F6}">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Περιβαλλοντική ενημερότητα επιχειρήσεων</a:t>
          </a:r>
          <a:endParaRPr lang="el-GR" sz="1400" b="1" dirty="0">
            <a:effectLst>
              <a:outerShdw blurRad="38100" dist="38100" dir="2700000" algn="tl">
                <a:srgbClr val="000000">
                  <a:alpha val="43137"/>
                </a:srgbClr>
              </a:outerShdw>
            </a:effectLst>
            <a:latin typeface="Arial Narrow" pitchFamily="34" charset="0"/>
          </a:endParaRPr>
        </a:p>
      </dgm:t>
    </dgm:pt>
    <dgm:pt modelId="{ED76F5D6-9541-47F7-A88F-9D860F8AB8DF}" type="parTrans" cxnId="{6F04CD99-F67A-4674-B886-86E174C4D2C5}">
      <dgm:prSet/>
      <dgm:spPr/>
      <dgm:t>
        <a:bodyPr/>
        <a:lstStyle/>
        <a:p>
          <a:endParaRPr lang="el-GR"/>
        </a:p>
      </dgm:t>
    </dgm:pt>
    <dgm:pt modelId="{16844D6E-829B-4CA4-82C4-40EDF2B67D3A}" type="sibTrans" cxnId="{6F04CD99-F67A-4674-B886-86E174C4D2C5}">
      <dgm:prSet/>
      <dgm:spPr/>
      <dgm:t>
        <a:bodyPr/>
        <a:lstStyle/>
        <a:p>
          <a:endParaRPr lang="el-GR"/>
        </a:p>
      </dgm:t>
    </dgm:pt>
    <dgm:pt modelId="{DBFAB4EC-7A3A-453F-94D0-A5678CA404F4}" type="pres">
      <dgm:prSet presAssocID="{BBCA7CEE-75F6-438A-ADAD-47A4AC2BEEDC}" presName="hierChild1" presStyleCnt="0">
        <dgm:presLayoutVars>
          <dgm:orgChart val="1"/>
          <dgm:chPref val="1"/>
          <dgm:dir/>
          <dgm:animOne val="branch"/>
          <dgm:animLvl val="lvl"/>
          <dgm:resizeHandles/>
        </dgm:presLayoutVars>
      </dgm:prSet>
      <dgm:spPr/>
      <dgm:t>
        <a:bodyPr/>
        <a:lstStyle/>
        <a:p>
          <a:endParaRPr lang="el-GR"/>
        </a:p>
      </dgm:t>
    </dgm:pt>
    <dgm:pt modelId="{3BEAF5EA-91A0-44FD-9B31-10AD73D4550E}" type="pres">
      <dgm:prSet presAssocID="{8D543556-D123-49FB-8372-38EC7CCAF34C}" presName="hierRoot1" presStyleCnt="0">
        <dgm:presLayoutVars>
          <dgm:hierBranch val="init"/>
        </dgm:presLayoutVars>
      </dgm:prSet>
      <dgm:spPr/>
    </dgm:pt>
    <dgm:pt modelId="{7961F6E8-3F66-48D8-B489-DF196FCBAE2E}" type="pres">
      <dgm:prSet presAssocID="{8D543556-D123-49FB-8372-38EC7CCAF34C}" presName="rootComposite1" presStyleCnt="0"/>
      <dgm:spPr/>
    </dgm:pt>
    <dgm:pt modelId="{901AB7F9-5830-4FC1-9208-EBEB485FC89F}" type="pres">
      <dgm:prSet presAssocID="{8D543556-D123-49FB-8372-38EC7CCAF34C}" presName="rootText1" presStyleLbl="node0" presStyleIdx="0" presStyleCnt="4">
        <dgm:presLayoutVars>
          <dgm:chPref val="3"/>
        </dgm:presLayoutVars>
      </dgm:prSet>
      <dgm:spPr/>
      <dgm:t>
        <a:bodyPr/>
        <a:lstStyle/>
        <a:p>
          <a:endParaRPr lang="el-GR"/>
        </a:p>
      </dgm:t>
    </dgm:pt>
    <dgm:pt modelId="{40388475-CCC4-4111-AC45-36DC6026892C}" type="pres">
      <dgm:prSet presAssocID="{8D543556-D123-49FB-8372-38EC7CCAF34C}" presName="rootConnector1" presStyleLbl="node1" presStyleIdx="0" presStyleCnt="0"/>
      <dgm:spPr/>
      <dgm:t>
        <a:bodyPr/>
        <a:lstStyle/>
        <a:p>
          <a:endParaRPr lang="el-GR"/>
        </a:p>
      </dgm:t>
    </dgm:pt>
    <dgm:pt modelId="{F4C3493D-DA4A-4CBD-B805-24AD33E4D9B6}" type="pres">
      <dgm:prSet presAssocID="{8D543556-D123-49FB-8372-38EC7CCAF34C}" presName="hierChild2" presStyleCnt="0"/>
      <dgm:spPr/>
    </dgm:pt>
    <dgm:pt modelId="{D06E17EB-024A-4068-879F-8DE11355092F}" type="pres">
      <dgm:prSet presAssocID="{8D543556-D123-49FB-8372-38EC7CCAF34C}" presName="hierChild3" presStyleCnt="0"/>
      <dgm:spPr/>
    </dgm:pt>
    <dgm:pt modelId="{5CA6B08F-0BF3-4311-A0F9-1E2CC2A16283}" type="pres">
      <dgm:prSet presAssocID="{BCDB815B-92B4-4381-BDE8-DC98AF25508B}" presName="hierRoot1" presStyleCnt="0">
        <dgm:presLayoutVars>
          <dgm:hierBranch val="init"/>
        </dgm:presLayoutVars>
      </dgm:prSet>
      <dgm:spPr/>
    </dgm:pt>
    <dgm:pt modelId="{8484A417-35C3-443F-922C-018B7D55E75A}" type="pres">
      <dgm:prSet presAssocID="{BCDB815B-92B4-4381-BDE8-DC98AF25508B}" presName="rootComposite1" presStyleCnt="0"/>
      <dgm:spPr/>
    </dgm:pt>
    <dgm:pt modelId="{6AA1A1D1-64D4-4FFA-938A-4E68E779EA0B}" type="pres">
      <dgm:prSet presAssocID="{BCDB815B-92B4-4381-BDE8-DC98AF25508B}" presName="rootText1" presStyleLbl="node0" presStyleIdx="1" presStyleCnt="4">
        <dgm:presLayoutVars>
          <dgm:chPref val="3"/>
        </dgm:presLayoutVars>
      </dgm:prSet>
      <dgm:spPr/>
      <dgm:t>
        <a:bodyPr/>
        <a:lstStyle/>
        <a:p>
          <a:endParaRPr lang="el-GR"/>
        </a:p>
      </dgm:t>
    </dgm:pt>
    <dgm:pt modelId="{E73F15F7-849F-424F-90C2-756CCA0F561F}" type="pres">
      <dgm:prSet presAssocID="{BCDB815B-92B4-4381-BDE8-DC98AF25508B}" presName="rootConnector1" presStyleLbl="node1" presStyleIdx="0" presStyleCnt="0"/>
      <dgm:spPr/>
      <dgm:t>
        <a:bodyPr/>
        <a:lstStyle/>
        <a:p>
          <a:endParaRPr lang="el-GR"/>
        </a:p>
      </dgm:t>
    </dgm:pt>
    <dgm:pt modelId="{52B527CC-79A1-4DC2-8246-477F7DA58B38}" type="pres">
      <dgm:prSet presAssocID="{BCDB815B-92B4-4381-BDE8-DC98AF25508B}" presName="hierChild2" presStyleCnt="0"/>
      <dgm:spPr/>
    </dgm:pt>
    <dgm:pt modelId="{47574065-2287-43A0-8BB6-5D1A8F1B8A74}" type="pres">
      <dgm:prSet presAssocID="{BCDB815B-92B4-4381-BDE8-DC98AF25508B}" presName="hierChild3" presStyleCnt="0"/>
      <dgm:spPr/>
    </dgm:pt>
    <dgm:pt modelId="{D42B1AC8-843D-4122-AE64-2C347BFDD1AB}" type="pres">
      <dgm:prSet presAssocID="{9E329E96-E6F0-48C3-8EA6-14CE8F67C8F6}" presName="hierRoot1" presStyleCnt="0">
        <dgm:presLayoutVars>
          <dgm:hierBranch val="init"/>
        </dgm:presLayoutVars>
      </dgm:prSet>
      <dgm:spPr/>
    </dgm:pt>
    <dgm:pt modelId="{63A5D4AA-495D-4F14-8872-0AAAFF44879D}" type="pres">
      <dgm:prSet presAssocID="{9E329E96-E6F0-48C3-8EA6-14CE8F67C8F6}" presName="rootComposite1" presStyleCnt="0"/>
      <dgm:spPr/>
    </dgm:pt>
    <dgm:pt modelId="{8BDDF582-BE14-4EDC-998F-77D4D36F3DF0}" type="pres">
      <dgm:prSet presAssocID="{9E329E96-E6F0-48C3-8EA6-14CE8F67C8F6}" presName="rootText1" presStyleLbl="node0" presStyleIdx="2" presStyleCnt="4">
        <dgm:presLayoutVars>
          <dgm:chPref val="3"/>
        </dgm:presLayoutVars>
      </dgm:prSet>
      <dgm:spPr/>
      <dgm:t>
        <a:bodyPr/>
        <a:lstStyle/>
        <a:p>
          <a:endParaRPr lang="el-GR"/>
        </a:p>
      </dgm:t>
    </dgm:pt>
    <dgm:pt modelId="{B278730B-298A-4535-A78D-1EA17BCF6DB7}" type="pres">
      <dgm:prSet presAssocID="{9E329E96-E6F0-48C3-8EA6-14CE8F67C8F6}" presName="rootConnector1" presStyleLbl="node1" presStyleIdx="0" presStyleCnt="0"/>
      <dgm:spPr/>
      <dgm:t>
        <a:bodyPr/>
        <a:lstStyle/>
        <a:p>
          <a:endParaRPr lang="el-GR"/>
        </a:p>
      </dgm:t>
    </dgm:pt>
    <dgm:pt modelId="{2DE6159C-D27B-4CC6-B3DC-8E4AA25D51C0}" type="pres">
      <dgm:prSet presAssocID="{9E329E96-E6F0-48C3-8EA6-14CE8F67C8F6}" presName="hierChild2" presStyleCnt="0"/>
      <dgm:spPr/>
    </dgm:pt>
    <dgm:pt modelId="{81B12A1F-BB9B-408B-B902-6DFEECCB68A7}" type="pres">
      <dgm:prSet presAssocID="{9E329E96-E6F0-48C3-8EA6-14CE8F67C8F6}" presName="hierChild3" presStyleCnt="0"/>
      <dgm:spPr/>
    </dgm:pt>
    <dgm:pt modelId="{3FA51713-72DB-4F32-B3FC-BC14C8A644DB}" type="pres">
      <dgm:prSet presAssocID="{1AD7B132-BD11-4DFB-A49A-1A9731A5AC39}" presName="hierRoot1" presStyleCnt="0">
        <dgm:presLayoutVars>
          <dgm:hierBranch val="init"/>
        </dgm:presLayoutVars>
      </dgm:prSet>
      <dgm:spPr/>
    </dgm:pt>
    <dgm:pt modelId="{FD40FE47-D07F-4BF3-AE6C-CB42F11047B1}" type="pres">
      <dgm:prSet presAssocID="{1AD7B132-BD11-4DFB-A49A-1A9731A5AC39}" presName="rootComposite1" presStyleCnt="0"/>
      <dgm:spPr/>
    </dgm:pt>
    <dgm:pt modelId="{EA121EE0-99FD-4347-BF1D-30BEF9015385}" type="pres">
      <dgm:prSet presAssocID="{1AD7B132-BD11-4DFB-A49A-1A9731A5AC39}" presName="rootText1" presStyleLbl="node0" presStyleIdx="3" presStyleCnt="4">
        <dgm:presLayoutVars>
          <dgm:chPref val="3"/>
        </dgm:presLayoutVars>
      </dgm:prSet>
      <dgm:spPr/>
      <dgm:t>
        <a:bodyPr/>
        <a:lstStyle/>
        <a:p>
          <a:endParaRPr lang="el-GR"/>
        </a:p>
      </dgm:t>
    </dgm:pt>
    <dgm:pt modelId="{9F50667D-0DFB-4687-ADC3-8FBB3EB77125}" type="pres">
      <dgm:prSet presAssocID="{1AD7B132-BD11-4DFB-A49A-1A9731A5AC39}" presName="rootConnector1" presStyleLbl="node1" presStyleIdx="0" presStyleCnt="0"/>
      <dgm:spPr/>
      <dgm:t>
        <a:bodyPr/>
        <a:lstStyle/>
        <a:p>
          <a:endParaRPr lang="el-GR"/>
        </a:p>
      </dgm:t>
    </dgm:pt>
    <dgm:pt modelId="{5EA6A462-DDE1-4C41-824C-2A79C9D3322B}" type="pres">
      <dgm:prSet presAssocID="{1AD7B132-BD11-4DFB-A49A-1A9731A5AC39}" presName="hierChild2" presStyleCnt="0"/>
      <dgm:spPr/>
    </dgm:pt>
    <dgm:pt modelId="{823A1BBC-279C-4019-9664-8443664D9CAA}" type="pres">
      <dgm:prSet presAssocID="{1AD7B132-BD11-4DFB-A49A-1A9731A5AC39}" presName="hierChild3" presStyleCnt="0"/>
      <dgm:spPr/>
    </dgm:pt>
  </dgm:ptLst>
  <dgm:cxnLst>
    <dgm:cxn modelId="{9F6575C7-48BA-424A-B5C9-119EE7498C49}" type="presOf" srcId="{BBCA7CEE-75F6-438A-ADAD-47A4AC2BEEDC}" destId="{DBFAB4EC-7A3A-453F-94D0-A5678CA404F4}" srcOrd="0" destOrd="0" presId="urn:microsoft.com/office/officeart/2005/8/layout/orgChart1"/>
    <dgm:cxn modelId="{547E0DA0-2C7B-4D45-8C10-4B0A8CB46CCB}" type="presOf" srcId="{9E329E96-E6F0-48C3-8EA6-14CE8F67C8F6}" destId="{B278730B-298A-4535-A78D-1EA17BCF6DB7}" srcOrd="1" destOrd="0" presId="urn:microsoft.com/office/officeart/2005/8/layout/orgChart1"/>
    <dgm:cxn modelId="{AA44B1A4-6732-42B9-A464-D740D32263DD}" type="presOf" srcId="{BCDB815B-92B4-4381-BDE8-DC98AF25508B}" destId="{E73F15F7-849F-424F-90C2-756CCA0F561F}" srcOrd="1" destOrd="0" presId="urn:microsoft.com/office/officeart/2005/8/layout/orgChart1"/>
    <dgm:cxn modelId="{57DF4B38-FC12-4F5E-98D4-9CEADBAF411C}" type="presOf" srcId="{8D543556-D123-49FB-8372-38EC7CCAF34C}" destId="{40388475-CCC4-4111-AC45-36DC6026892C}" srcOrd="1" destOrd="0" presId="urn:microsoft.com/office/officeart/2005/8/layout/orgChart1"/>
    <dgm:cxn modelId="{BF6B8B40-9EA4-428F-BC80-7442510FAF3B}" type="presOf" srcId="{1AD7B132-BD11-4DFB-A49A-1A9731A5AC39}" destId="{9F50667D-0DFB-4687-ADC3-8FBB3EB77125}" srcOrd="1" destOrd="0" presId="urn:microsoft.com/office/officeart/2005/8/layout/orgChart1"/>
    <dgm:cxn modelId="{92605E2D-57E4-4324-AD23-1EC5C53731D2}" type="presOf" srcId="{9E329E96-E6F0-48C3-8EA6-14CE8F67C8F6}" destId="{8BDDF582-BE14-4EDC-998F-77D4D36F3DF0}" srcOrd="0" destOrd="0" presId="urn:microsoft.com/office/officeart/2005/8/layout/orgChart1"/>
    <dgm:cxn modelId="{1061D695-7A83-4339-9EB4-75F09BAE8D1B}" srcId="{BBCA7CEE-75F6-438A-ADAD-47A4AC2BEEDC}" destId="{1AD7B132-BD11-4DFB-A49A-1A9731A5AC39}" srcOrd="3" destOrd="0" parTransId="{4293B60B-1D0E-40AB-9065-237E948F9ABA}" sibTransId="{C821C06A-00FF-4197-B1AA-1F99B1C44584}"/>
    <dgm:cxn modelId="{9EC7E22F-CCD0-409A-A7CD-9624A79C4C17}" type="presOf" srcId="{BCDB815B-92B4-4381-BDE8-DC98AF25508B}" destId="{6AA1A1D1-64D4-4FFA-938A-4E68E779EA0B}" srcOrd="0" destOrd="0" presId="urn:microsoft.com/office/officeart/2005/8/layout/orgChart1"/>
    <dgm:cxn modelId="{6F04CD99-F67A-4674-B886-86E174C4D2C5}" srcId="{BBCA7CEE-75F6-438A-ADAD-47A4AC2BEEDC}" destId="{9E329E96-E6F0-48C3-8EA6-14CE8F67C8F6}" srcOrd="2" destOrd="0" parTransId="{ED76F5D6-9541-47F7-A88F-9D860F8AB8DF}" sibTransId="{16844D6E-829B-4CA4-82C4-40EDF2B67D3A}"/>
    <dgm:cxn modelId="{ADCB0944-E602-4753-BCCA-999A569BCBBE}" type="presOf" srcId="{1AD7B132-BD11-4DFB-A49A-1A9731A5AC39}" destId="{EA121EE0-99FD-4347-BF1D-30BEF9015385}" srcOrd="0" destOrd="0" presId="urn:microsoft.com/office/officeart/2005/8/layout/orgChart1"/>
    <dgm:cxn modelId="{EDF2B427-3FC8-4144-A9D1-97267497071A}" srcId="{BBCA7CEE-75F6-438A-ADAD-47A4AC2BEEDC}" destId="{BCDB815B-92B4-4381-BDE8-DC98AF25508B}" srcOrd="1" destOrd="0" parTransId="{61B4C3AD-342E-43E6-817C-723B2E08B4E6}" sibTransId="{4CC42E62-900D-4F19-A38B-F6434242DE3B}"/>
    <dgm:cxn modelId="{5AC24B06-B2BD-4738-9757-59BE2D57BCF4}" srcId="{BBCA7CEE-75F6-438A-ADAD-47A4AC2BEEDC}" destId="{8D543556-D123-49FB-8372-38EC7CCAF34C}" srcOrd="0" destOrd="0" parTransId="{56D0BB1E-6BC9-434C-88F5-11887C0C172E}" sibTransId="{5CFAC348-2992-47CB-98E1-BAC12BB5A519}"/>
    <dgm:cxn modelId="{340ED765-1904-4058-8A0B-C0641E003AEF}" type="presOf" srcId="{8D543556-D123-49FB-8372-38EC7CCAF34C}" destId="{901AB7F9-5830-4FC1-9208-EBEB485FC89F}" srcOrd="0" destOrd="0" presId="urn:microsoft.com/office/officeart/2005/8/layout/orgChart1"/>
    <dgm:cxn modelId="{EC8654F9-ADCA-44B0-978E-DAA5593F173C}" type="presParOf" srcId="{DBFAB4EC-7A3A-453F-94D0-A5678CA404F4}" destId="{3BEAF5EA-91A0-44FD-9B31-10AD73D4550E}" srcOrd="0" destOrd="0" presId="urn:microsoft.com/office/officeart/2005/8/layout/orgChart1"/>
    <dgm:cxn modelId="{CB75A185-4D0B-478C-993A-15BA64DA2CB8}" type="presParOf" srcId="{3BEAF5EA-91A0-44FD-9B31-10AD73D4550E}" destId="{7961F6E8-3F66-48D8-B489-DF196FCBAE2E}" srcOrd="0" destOrd="0" presId="urn:microsoft.com/office/officeart/2005/8/layout/orgChart1"/>
    <dgm:cxn modelId="{90C7DFBA-2E62-473D-8198-7EB2FBD55F59}" type="presParOf" srcId="{7961F6E8-3F66-48D8-B489-DF196FCBAE2E}" destId="{901AB7F9-5830-4FC1-9208-EBEB485FC89F}" srcOrd="0" destOrd="0" presId="urn:microsoft.com/office/officeart/2005/8/layout/orgChart1"/>
    <dgm:cxn modelId="{75704592-25B8-426D-A1DF-2AA2FAF6C550}" type="presParOf" srcId="{7961F6E8-3F66-48D8-B489-DF196FCBAE2E}" destId="{40388475-CCC4-4111-AC45-36DC6026892C}" srcOrd="1" destOrd="0" presId="urn:microsoft.com/office/officeart/2005/8/layout/orgChart1"/>
    <dgm:cxn modelId="{149F5BC5-FC1E-407A-8778-6F42FF19566E}" type="presParOf" srcId="{3BEAF5EA-91A0-44FD-9B31-10AD73D4550E}" destId="{F4C3493D-DA4A-4CBD-B805-24AD33E4D9B6}" srcOrd="1" destOrd="0" presId="urn:microsoft.com/office/officeart/2005/8/layout/orgChart1"/>
    <dgm:cxn modelId="{B03F260E-413A-4EB0-BC5E-87B09A342143}" type="presParOf" srcId="{3BEAF5EA-91A0-44FD-9B31-10AD73D4550E}" destId="{D06E17EB-024A-4068-879F-8DE11355092F}" srcOrd="2" destOrd="0" presId="urn:microsoft.com/office/officeart/2005/8/layout/orgChart1"/>
    <dgm:cxn modelId="{42D79EAB-AB5D-46CE-89CD-5DAD06FFA0C1}" type="presParOf" srcId="{DBFAB4EC-7A3A-453F-94D0-A5678CA404F4}" destId="{5CA6B08F-0BF3-4311-A0F9-1E2CC2A16283}" srcOrd="1" destOrd="0" presId="urn:microsoft.com/office/officeart/2005/8/layout/orgChart1"/>
    <dgm:cxn modelId="{EAC60BCD-EDA7-4DCE-8562-612A0FD145D8}" type="presParOf" srcId="{5CA6B08F-0BF3-4311-A0F9-1E2CC2A16283}" destId="{8484A417-35C3-443F-922C-018B7D55E75A}" srcOrd="0" destOrd="0" presId="urn:microsoft.com/office/officeart/2005/8/layout/orgChart1"/>
    <dgm:cxn modelId="{4E16A69B-F319-44BD-90EF-446C4CCC6054}" type="presParOf" srcId="{8484A417-35C3-443F-922C-018B7D55E75A}" destId="{6AA1A1D1-64D4-4FFA-938A-4E68E779EA0B}" srcOrd="0" destOrd="0" presId="urn:microsoft.com/office/officeart/2005/8/layout/orgChart1"/>
    <dgm:cxn modelId="{0E7F4BF9-6620-49C7-89EC-CC39ED1C2E1D}" type="presParOf" srcId="{8484A417-35C3-443F-922C-018B7D55E75A}" destId="{E73F15F7-849F-424F-90C2-756CCA0F561F}" srcOrd="1" destOrd="0" presId="urn:microsoft.com/office/officeart/2005/8/layout/orgChart1"/>
    <dgm:cxn modelId="{E6F8BDE6-C699-4B71-BC4F-E3814648ECF5}" type="presParOf" srcId="{5CA6B08F-0BF3-4311-A0F9-1E2CC2A16283}" destId="{52B527CC-79A1-4DC2-8246-477F7DA58B38}" srcOrd="1" destOrd="0" presId="urn:microsoft.com/office/officeart/2005/8/layout/orgChart1"/>
    <dgm:cxn modelId="{CD9EDA7F-6AF8-4775-BC44-B86CABFE8559}" type="presParOf" srcId="{5CA6B08F-0BF3-4311-A0F9-1E2CC2A16283}" destId="{47574065-2287-43A0-8BB6-5D1A8F1B8A74}" srcOrd="2" destOrd="0" presId="urn:microsoft.com/office/officeart/2005/8/layout/orgChart1"/>
    <dgm:cxn modelId="{222A70E7-5366-4F99-9563-C490E162BD08}" type="presParOf" srcId="{DBFAB4EC-7A3A-453F-94D0-A5678CA404F4}" destId="{D42B1AC8-843D-4122-AE64-2C347BFDD1AB}" srcOrd="2" destOrd="0" presId="urn:microsoft.com/office/officeart/2005/8/layout/orgChart1"/>
    <dgm:cxn modelId="{E1D80B86-A381-4898-AEA9-9D5A56668E8F}" type="presParOf" srcId="{D42B1AC8-843D-4122-AE64-2C347BFDD1AB}" destId="{63A5D4AA-495D-4F14-8872-0AAAFF44879D}" srcOrd="0" destOrd="0" presId="urn:microsoft.com/office/officeart/2005/8/layout/orgChart1"/>
    <dgm:cxn modelId="{26F85E47-9428-4452-8A29-7C1FD743EAE6}" type="presParOf" srcId="{63A5D4AA-495D-4F14-8872-0AAAFF44879D}" destId="{8BDDF582-BE14-4EDC-998F-77D4D36F3DF0}" srcOrd="0" destOrd="0" presId="urn:microsoft.com/office/officeart/2005/8/layout/orgChart1"/>
    <dgm:cxn modelId="{7094839D-B97D-474D-BC2F-E0175230BC9C}" type="presParOf" srcId="{63A5D4AA-495D-4F14-8872-0AAAFF44879D}" destId="{B278730B-298A-4535-A78D-1EA17BCF6DB7}" srcOrd="1" destOrd="0" presId="urn:microsoft.com/office/officeart/2005/8/layout/orgChart1"/>
    <dgm:cxn modelId="{A6B3AAE6-7104-439C-8876-3D5DFC3D7180}" type="presParOf" srcId="{D42B1AC8-843D-4122-AE64-2C347BFDD1AB}" destId="{2DE6159C-D27B-4CC6-B3DC-8E4AA25D51C0}" srcOrd="1" destOrd="0" presId="urn:microsoft.com/office/officeart/2005/8/layout/orgChart1"/>
    <dgm:cxn modelId="{C2ED687A-D393-4431-A915-AABF636FF1C1}" type="presParOf" srcId="{D42B1AC8-843D-4122-AE64-2C347BFDD1AB}" destId="{81B12A1F-BB9B-408B-B902-6DFEECCB68A7}" srcOrd="2" destOrd="0" presId="urn:microsoft.com/office/officeart/2005/8/layout/orgChart1"/>
    <dgm:cxn modelId="{1E81E422-B424-4999-81B5-E25367A08E09}" type="presParOf" srcId="{DBFAB4EC-7A3A-453F-94D0-A5678CA404F4}" destId="{3FA51713-72DB-4F32-B3FC-BC14C8A644DB}" srcOrd="3" destOrd="0" presId="urn:microsoft.com/office/officeart/2005/8/layout/orgChart1"/>
    <dgm:cxn modelId="{9AA04CDF-3692-4367-8413-0A6E728EC5B6}" type="presParOf" srcId="{3FA51713-72DB-4F32-B3FC-BC14C8A644DB}" destId="{FD40FE47-D07F-4BF3-AE6C-CB42F11047B1}" srcOrd="0" destOrd="0" presId="urn:microsoft.com/office/officeart/2005/8/layout/orgChart1"/>
    <dgm:cxn modelId="{797A2B68-61A1-4800-9416-4DF088D7F3E0}" type="presParOf" srcId="{FD40FE47-D07F-4BF3-AE6C-CB42F11047B1}" destId="{EA121EE0-99FD-4347-BF1D-30BEF9015385}" srcOrd="0" destOrd="0" presId="urn:microsoft.com/office/officeart/2005/8/layout/orgChart1"/>
    <dgm:cxn modelId="{9C9BD020-9B07-47D5-88D3-3142B2753E27}" type="presParOf" srcId="{FD40FE47-D07F-4BF3-AE6C-CB42F11047B1}" destId="{9F50667D-0DFB-4687-ADC3-8FBB3EB77125}" srcOrd="1" destOrd="0" presId="urn:microsoft.com/office/officeart/2005/8/layout/orgChart1"/>
    <dgm:cxn modelId="{122B23AE-DFD6-4466-9968-B77B4F1819C3}" type="presParOf" srcId="{3FA51713-72DB-4F32-B3FC-BC14C8A644DB}" destId="{5EA6A462-DDE1-4C41-824C-2A79C9D3322B}" srcOrd="1" destOrd="0" presId="urn:microsoft.com/office/officeart/2005/8/layout/orgChart1"/>
    <dgm:cxn modelId="{94C5F921-C7D9-4CE6-A722-5D549C4F873C}" type="presParOf" srcId="{3FA51713-72DB-4F32-B3FC-BC14C8A644DB}" destId="{823A1BBC-279C-4019-9664-8443664D9CAA}"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BBD62BB-AF3F-4D15-A910-7142495EC10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7780D54B-79D5-4390-B1C2-B10BC97D327C}">
      <dgm:prSet custT="1"/>
      <dgm:spPr/>
      <dgm:t>
        <a:bodyPr/>
        <a:lstStyle/>
        <a:p>
          <a:pPr rtl="0"/>
          <a:r>
            <a:rPr lang="el-GR" sz="2800" b="1" baseline="0" dirty="0" smtClean="0">
              <a:effectLst>
                <a:outerShdw blurRad="38100" dist="38100" dir="2700000" algn="tl">
                  <a:srgbClr val="000000">
                    <a:alpha val="43137"/>
                  </a:srgbClr>
                </a:outerShdw>
              </a:effectLst>
              <a:latin typeface="Arial Narrow" pitchFamily="34" charset="0"/>
            </a:rPr>
            <a:t>Προοπτικές </a:t>
          </a:r>
          <a:endParaRPr lang="el-GR" sz="2800" b="1" dirty="0">
            <a:effectLst>
              <a:outerShdw blurRad="38100" dist="38100" dir="2700000" algn="tl">
                <a:srgbClr val="000000">
                  <a:alpha val="43137"/>
                </a:srgbClr>
              </a:outerShdw>
            </a:effectLst>
            <a:latin typeface="Arial Narrow" pitchFamily="34" charset="0"/>
          </a:endParaRPr>
        </a:p>
      </dgm:t>
    </dgm:pt>
    <dgm:pt modelId="{22BBCA7E-EFD4-4D7F-9373-6E86C5F63CCB}" type="parTrans" cxnId="{4F31DE01-6546-4317-8C3E-C2CD4C3EA19E}">
      <dgm:prSet/>
      <dgm:spPr/>
      <dgm:t>
        <a:bodyPr/>
        <a:lstStyle/>
        <a:p>
          <a:endParaRPr lang="el-GR"/>
        </a:p>
      </dgm:t>
    </dgm:pt>
    <dgm:pt modelId="{12B8B30C-D719-41EA-AD60-342FB9117E46}" type="sibTrans" cxnId="{4F31DE01-6546-4317-8C3E-C2CD4C3EA19E}">
      <dgm:prSet/>
      <dgm:spPr/>
      <dgm:t>
        <a:bodyPr/>
        <a:lstStyle/>
        <a:p>
          <a:endParaRPr lang="el-GR"/>
        </a:p>
      </dgm:t>
    </dgm:pt>
    <dgm:pt modelId="{F675086A-9915-49A6-B61A-F9EDF313CC5E}" type="pres">
      <dgm:prSet presAssocID="{4BBD62BB-AF3F-4D15-A910-7142495EC10D}" presName="compositeShape" presStyleCnt="0">
        <dgm:presLayoutVars>
          <dgm:chMax val="7"/>
          <dgm:dir/>
          <dgm:resizeHandles val="exact"/>
        </dgm:presLayoutVars>
      </dgm:prSet>
      <dgm:spPr/>
      <dgm:t>
        <a:bodyPr/>
        <a:lstStyle/>
        <a:p>
          <a:endParaRPr lang="el-GR"/>
        </a:p>
      </dgm:t>
    </dgm:pt>
    <dgm:pt modelId="{94493B3A-4BA0-44F3-8E1E-CD7D32B4B6B4}" type="pres">
      <dgm:prSet presAssocID="{7780D54B-79D5-4390-B1C2-B10BC97D327C}" presName="circ1TxSh" presStyleLbl="vennNode1" presStyleIdx="0" presStyleCnt="1" custScaleX="164692" custLinFactNeighborX="631"/>
      <dgm:spPr/>
      <dgm:t>
        <a:bodyPr/>
        <a:lstStyle/>
        <a:p>
          <a:endParaRPr lang="el-GR"/>
        </a:p>
      </dgm:t>
    </dgm:pt>
  </dgm:ptLst>
  <dgm:cxnLst>
    <dgm:cxn modelId="{4F31DE01-6546-4317-8C3E-C2CD4C3EA19E}" srcId="{4BBD62BB-AF3F-4D15-A910-7142495EC10D}" destId="{7780D54B-79D5-4390-B1C2-B10BC97D327C}" srcOrd="0" destOrd="0" parTransId="{22BBCA7E-EFD4-4D7F-9373-6E86C5F63CCB}" sibTransId="{12B8B30C-D719-41EA-AD60-342FB9117E46}"/>
    <dgm:cxn modelId="{4AAE97B8-5ABF-4FBA-A094-1E49CE147D6D}" type="presOf" srcId="{4BBD62BB-AF3F-4D15-A910-7142495EC10D}" destId="{F675086A-9915-49A6-B61A-F9EDF313CC5E}" srcOrd="0" destOrd="0" presId="urn:microsoft.com/office/officeart/2005/8/layout/venn1"/>
    <dgm:cxn modelId="{181F214B-D4CD-4794-9FEB-BA31C4BD37FB}" type="presOf" srcId="{7780D54B-79D5-4390-B1C2-B10BC97D327C}" destId="{94493B3A-4BA0-44F3-8E1E-CD7D32B4B6B4}" srcOrd="0" destOrd="0" presId="urn:microsoft.com/office/officeart/2005/8/layout/venn1"/>
    <dgm:cxn modelId="{23754419-F501-4048-BE2E-EC6B9CA7038D}" type="presParOf" srcId="{F675086A-9915-49A6-B61A-F9EDF313CC5E}" destId="{94493B3A-4BA0-44F3-8E1E-CD7D32B4B6B4}" srcOrd="0" destOrd="0" presId="urn:microsoft.com/office/officeart/2005/8/layout/ven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69D2009-4166-48D4-B98B-2340270C3A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379EBF27-6DED-432A-95A3-3C686C3D39EC}">
      <dgm:prSet custT="1"/>
      <dgm:spPr/>
      <dgm:t>
        <a:bodyPr/>
        <a:lstStyle/>
        <a:p>
          <a:pPr rtl="0"/>
          <a:r>
            <a:rPr lang="el-GR" sz="2800" b="1" baseline="0" dirty="0" smtClean="0">
              <a:effectLst>
                <a:outerShdw blurRad="38100" dist="38100" dir="2700000" algn="tl">
                  <a:srgbClr val="000000">
                    <a:alpha val="43137"/>
                  </a:srgbClr>
                </a:outerShdw>
              </a:effectLst>
              <a:latin typeface="Arial Narrow" pitchFamily="34" charset="0"/>
            </a:rPr>
            <a:t>Προοπτικές </a:t>
          </a:r>
          <a:endParaRPr lang="el-GR" sz="2800" dirty="0">
            <a:effectLst>
              <a:outerShdw blurRad="38100" dist="38100" dir="2700000" algn="tl">
                <a:srgbClr val="000000">
                  <a:alpha val="43137"/>
                </a:srgbClr>
              </a:outerShdw>
            </a:effectLst>
            <a:latin typeface="Arial Narrow" pitchFamily="34" charset="0"/>
          </a:endParaRPr>
        </a:p>
      </dgm:t>
    </dgm:pt>
    <dgm:pt modelId="{E0848107-7B52-4203-83ED-7D725D2E7E00}" type="parTrans" cxnId="{DD531D38-28B6-401C-9B80-0741BEDD98FE}">
      <dgm:prSet/>
      <dgm:spPr/>
      <dgm:t>
        <a:bodyPr/>
        <a:lstStyle/>
        <a:p>
          <a:endParaRPr lang="el-GR"/>
        </a:p>
      </dgm:t>
    </dgm:pt>
    <dgm:pt modelId="{D87352EA-DE17-463B-8E24-D1999EFD7175}" type="sibTrans" cxnId="{DD531D38-28B6-401C-9B80-0741BEDD98FE}">
      <dgm:prSet/>
      <dgm:spPr/>
      <dgm:t>
        <a:bodyPr/>
        <a:lstStyle/>
        <a:p>
          <a:endParaRPr lang="el-GR"/>
        </a:p>
      </dgm:t>
    </dgm:pt>
    <dgm:pt modelId="{7DBA1841-F09E-46CE-9B94-E2AAEF96AEF0}">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Θεσμικό πλαίσιο για την περιβαλλοντική ευθύνη (εφαρμογή «ο ρυπαίνων πληρώνει»)</a:t>
          </a:r>
          <a:endParaRPr lang="el-GR" sz="1800" dirty="0">
            <a:effectLst>
              <a:outerShdw blurRad="38100" dist="38100" dir="2700000" algn="tl">
                <a:srgbClr val="000000">
                  <a:alpha val="43137"/>
                </a:srgbClr>
              </a:outerShdw>
            </a:effectLst>
            <a:latin typeface="Arial Narrow" pitchFamily="34" charset="0"/>
          </a:endParaRPr>
        </a:p>
      </dgm:t>
    </dgm:pt>
    <dgm:pt modelId="{9BE1A661-CAE0-4B91-BE39-6A3A4ED7919F}" type="parTrans" cxnId="{EB770862-FC1A-4CAD-A572-15ACCE43E32A}">
      <dgm:prSet/>
      <dgm:spPr/>
      <dgm:t>
        <a:bodyPr/>
        <a:lstStyle/>
        <a:p>
          <a:endParaRPr lang="el-GR"/>
        </a:p>
      </dgm:t>
    </dgm:pt>
    <dgm:pt modelId="{10399A44-4F1F-4B45-AE19-70A3C3E82943}" type="sibTrans" cxnId="{EB770862-FC1A-4CAD-A572-15ACCE43E32A}">
      <dgm:prSet/>
      <dgm:spPr/>
      <dgm:t>
        <a:bodyPr/>
        <a:lstStyle/>
        <a:p>
          <a:endParaRPr lang="el-GR"/>
        </a:p>
      </dgm:t>
    </dgm:pt>
    <dgm:pt modelId="{A2665FB1-7D21-43D5-B164-52BE04901932}">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Χρηματοδοτικά εργαλεία για περιβαλλοντική αναβάθμιση (ΕΣΠΑ - ΕΠΠΕΡΑΑ)</a:t>
          </a:r>
          <a:endParaRPr lang="el-GR" sz="1800" dirty="0">
            <a:effectLst>
              <a:outerShdw blurRad="38100" dist="38100" dir="2700000" algn="tl">
                <a:srgbClr val="000000">
                  <a:alpha val="43137"/>
                </a:srgbClr>
              </a:outerShdw>
            </a:effectLst>
            <a:latin typeface="Arial Narrow" pitchFamily="34" charset="0"/>
          </a:endParaRPr>
        </a:p>
      </dgm:t>
    </dgm:pt>
    <dgm:pt modelId="{2C0B2B61-6ACD-4F1E-96B9-7EC2D9402F48}" type="parTrans" cxnId="{BD2A5C00-4613-4CFA-B7E3-F54695663D98}">
      <dgm:prSet/>
      <dgm:spPr/>
      <dgm:t>
        <a:bodyPr/>
        <a:lstStyle/>
        <a:p>
          <a:endParaRPr lang="el-GR"/>
        </a:p>
      </dgm:t>
    </dgm:pt>
    <dgm:pt modelId="{E8C834FC-7E4A-460F-AF83-429B0E089B99}" type="sibTrans" cxnId="{BD2A5C00-4613-4CFA-B7E3-F54695663D98}">
      <dgm:prSet/>
      <dgm:spPr/>
      <dgm:t>
        <a:bodyPr/>
        <a:lstStyle/>
        <a:p>
          <a:endParaRPr lang="el-GR"/>
        </a:p>
      </dgm:t>
    </dgm:pt>
    <dgm:pt modelId="{35D11ADF-35D5-4169-8B12-337A12B7A119}">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Ολοκλήρωση εκκρεμών βασικών σχεδίων (Γενικά και ειδικά χωροταξικά σχέδια)</a:t>
          </a:r>
          <a:endParaRPr lang="el-GR" sz="1800" dirty="0">
            <a:effectLst>
              <a:outerShdw blurRad="38100" dist="38100" dir="2700000" algn="tl">
                <a:srgbClr val="000000">
                  <a:alpha val="43137"/>
                </a:srgbClr>
              </a:outerShdw>
            </a:effectLst>
            <a:latin typeface="Arial Narrow" pitchFamily="34" charset="0"/>
          </a:endParaRPr>
        </a:p>
      </dgm:t>
    </dgm:pt>
    <dgm:pt modelId="{A072F839-38B6-484C-B130-77501555CD2F}" type="parTrans" cxnId="{3210365B-D0A1-478E-B182-DF12BEB77166}">
      <dgm:prSet/>
      <dgm:spPr/>
      <dgm:t>
        <a:bodyPr/>
        <a:lstStyle/>
        <a:p>
          <a:endParaRPr lang="el-GR"/>
        </a:p>
      </dgm:t>
    </dgm:pt>
    <dgm:pt modelId="{3BCD9CC0-9783-46BD-8DB5-066075A59F05}" type="sibTrans" cxnId="{3210365B-D0A1-478E-B182-DF12BEB77166}">
      <dgm:prSet/>
      <dgm:spPr/>
      <dgm:t>
        <a:bodyPr/>
        <a:lstStyle/>
        <a:p>
          <a:endParaRPr lang="el-GR"/>
        </a:p>
      </dgm:t>
    </dgm:pt>
    <dgm:pt modelId="{1DB7EDEB-0961-49DB-A80D-132C2C5FF7FB}">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Νόμος 4014/2011 για την περιβαλλοντική αδειοδότηση </a:t>
          </a:r>
          <a:endParaRPr lang="el-GR" sz="1800" b="1" dirty="0">
            <a:effectLst>
              <a:outerShdw blurRad="38100" dist="38100" dir="2700000" algn="tl">
                <a:srgbClr val="000000">
                  <a:alpha val="43137"/>
                </a:srgbClr>
              </a:outerShdw>
            </a:effectLst>
            <a:latin typeface="Arial Narrow" pitchFamily="34" charset="0"/>
          </a:endParaRPr>
        </a:p>
      </dgm:t>
    </dgm:pt>
    <dgm:pt modelId="{BAFCF419-05CE-4F78-A10A-D81FA41EFD56}" type="parTrans" cxnId="{A24253C1-FD03-43CC-B2AD-D656A3D70656}">
      <dgm:prSet/>
      <dgm:spPr/>
      <dgm:t>
        <a:bodyPr/>
        <a:lstStyle/>
        <a:p>
          <a:endParaRPr lang="el-GR"/>
        </a:p>
      </dgm:t>
    </dgm:pt>
    <dgm:pt modelId="{AA6C1755-CA10-4DFF-8EE0-EA330C6E8EBF}" type="sibTrans" cxnId="{A24253C1-FD03-43CC-B2AD-D656A3D70656}">
      <dgm:prSet/>
      <dgm:spPr/>
      <dgm:t>
        <a:bodyPr/>
        <a:lstStyle/>
        <a:p>
          <a:endParaRPr lang="el-GR"/>
        </a:p>
      </dgm:t>
    </dgm:pt>
    <dgm:pt modelId="{62C0F692-EA79-41A4-A04F-329959E08B21}">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Νέα διοικητική διάρθρωση της χώρας (αναδιάρθρωση αρχών περιβαλλοντικής αδειοδότησης, ελέγχου και εποπτείας)</a:t>
          </a:r>
          <a:endParaRPr lang="el-GR" sz="1800" dirty="0">
            <a:effectLst>
              <a:outerShdw blurRad="38100" dist="38100" dir="2700000" algn="tl">
                <a:srgbClr val="000000">
                  <a:alpha val="43137"/>
                </a:srgbClr>
              </a:outerShdw>
            </a:effectLst>
            <a:latin typeface="Arial Narrow" pitchFamily="34" charset="0"/>
          </a:endParaRPr>
        </a:p>
      </dgm:t>
    </dgm:pt>
    <dgm:pt modelId="{3D7480DC-0EA9-47E0-AB23-DD3C504CA80A}" type="parTrans" cxnId="{A79EEAB8-B554-4CA0-932F-65B4BB784807}">
      <dgm:prSet/>
      <dgm:spPr/>
      <dgm:t>
        <a:bodyPr/>
        <a:lstStyle/>
        <a:p>
          <a:endParaRPr lang="el-GR"/>
        </a:p>
      </dgm:t>
    </dgm:pt>
    <dgm:pt modelId="{6EC9D771-A0B2-4DCC-993C-B68205E5CCF1}" type="sibTrans" cxnId="{A79EEAB8-B554-4CA0-932F-65B4BB784807}">
      <dgm:prSet/>
      <dgm:spPr/>
      <dgm:t>
        <a:bodyPr/>
        <a:lstStyle/>
        <a:p>
          <a:endParaRPr lang="el-GR"/>
        </a:p>
      </dgm:t>
    </dgm:pt>
    <dgm:pt modelId="{9A27ACEB-63E4-4B86-A459-93C115428362}">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Καταγραφή κατάστασης περιβάλλοντος και ρυπασμένων περιοχών</a:t>
          </a:r>
          <a:endParaRPr lang="el-GR" sz="1800" b="1" dirty="0">
            <a:effectLst>
              <a:outerShdw blurRad="38100" dist="38100" dir="2700000" algn="tl">
                <a:srgbClr val="000000">
                  <a:alpha val="43137"/>
                </a:srgbClr>
              </a:outerShdw>
            </a:effectLst>
            <a:latin typeface="Arial Narrow" pitchFamily="34" charset="0"/>
          </a:endParaRPr>
        </a:p>
      </dgm:t>
    </dgm:pt>
    <dgm:pt modelId="{227270DA-4B3F-4688-8921-F74AFDE95210}" type="parTrans" cxnId="{2378B3EA-FE07-474C-939A-922D930071D1}">
      <dgm:prSet/>
      <dgm:spPr/>
      <dgm:t>
        <a:bodyPr/>
        <a:lstStyle/>
        <a:p>
          <a:endParaRPr lang="el-GR"/>
        </a:p>
      </dgm:t>
    </dgm:pt>
    <dgm:pt modelId="{A298645D-275D-4082-922D-4CDD1EA37FB3}" type="sibTrans" cxnId="{2378B3EA-FE07-474C-939A-922D930071D1}">
      <dgm:prSet/>
      <dgm:spPr/>
      <dgm:t>
        <a:bodyPr/>
        <a:lstStyle/>
        <a:p>
          <a:endParaRPr lang="el-GR"/>
        </a:p>
      </dgm:t>
    </dgm:pt>
    <dgm:pt modelId="{3B350D51-1F6B-4A71-A408-85E6F8A087ED}">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Κίνητρα και διευκολύνσεις σε περιπτώσεις ύπαρξης ΣΠΔ ή/και </a:t>
          </a:r>
          <a:r>
            <a:rPr lang="en-US" sz="1800" b="1" dirty="0" smtClean="0">
              <a:effectLst>
                <a:outerShdw blurRad="38100" dist="38100" dir="2700000" algn="tl">
                  <a:srgbClr val="000000">
                    <a:alpha val="43137"/>
                  </a:srgbClr>
                </a:outerShdw>
              </a:effectLst>
              <a:latin typeface="Arial Narrow" pitchFamily="34" charset="0"/>
            </a:rPr>
            <a:t>ISO </a:t>
          </a:r>
          <a:r>
            <a:rPr lang="el-GR" sz="1800" b="1" dirty="0" smtClean="0">
              <a:effectLst>
                <a:outerShdw blurRad="38100" dist="38100" dir="2700000" algn="tl">
                  <a:srgbClr val="000000">
                    <a:alpha val="43137"/>
                  </a:srgbClr>
                </a:outerShdw>
              </a:effectLst>
              <a:latin typeface="Arial Narrow" pitchFamily="34" charset="0"/>
            </a:rPr>
            <a:t>ή </a:t>
          </a:r>
          <a:r>
            <a:rPr lang="en-US" sz="1800" b="1" dirty="0" smtClean="0">
              <a:effectLst>
                <a:outerShdw blurRad="38100" dist="38100" dir="2700000" algn="tl">
                  <a:srgbClr val="000000">
                    <a:alpha val="43137"/>
                  </a:srgbClr>
                </a:outerShdw>
              </a:effectLst>
              <a:latin typeface="Arial Narrow" pitchFamily="34" charset="0"/>
            </a:rPr>
            <a:t>EMAS</a:t>
          </a:r>
          <a:endParaRPr lang="el-GR" sz="1800" b="1" dirty="0">
            <a:effectLst>
              <a:outerShdw blurRad="38100" dist="38100" dir="2700000" algn="tl">
                <a:srgbClr val="000000">
                  <a:alpha val="43137"/>
                </a:srgbClr>
              </a:outerShdw>
            </a:effectLst>
            <a:latin typeface="Arial Narrow" pitchFamily="34" charset="0"/>
          </a:endParaRPr>
        </a:p>
      </dgm:t>
    </dgm:pt>
    <dgm:pt modelId="{4AA4E5C5-15AD-4E8A-9060-A43BD185143C}" type="parTrans" cxnId="{DBD8CAAE-1C04-4F52-97D4-94752276D86B}">
      <dgm:prSet/>
      <dgm:spPr/>
    </dgm:pt>
    <dgm:pt modelId="{66BAD19E-9BBA-4A1F-B88E-A97AD6719390}" type="sibTrans" cxnId="{DBD8CAAE-1C04-4F52-97D4-94752276D86B}">
      <dgm:prSet/>
      <dgm:spPr/>
    </dgm:pt>
    <dgm:pt modelId="{1B8527FD-BC1C-47DA-93D5-58582545BBF8}" type="pres">
      <dgm:prSet presAssocID="{469D2009-4166-48D4-B98B-2340270C3A75}" presName="linear" presStyleCnt="0">
        <dgm:presLayoutVars>
          <dgm:animLvl val="lvl"/>
          <dgm:resizeHandles val="exact"/>
        </dgm:presLayoutVars>
      </dgm:prSet>
      <dgm:spPr/>
      <dgm:t>
        <a:bodyPr/>
        <a:lstStyle/>
        <a:p>
          <a:endParaRPr lang="el-GR"/>
        </a:p>
      </dgm:t>
    </dgm:pt>
    <dgm:pt modelId="{2F53D069-0142-4272-8903-42B0C04C2962}" type="pres">
      <dgm:prSet presAssocID="{379EBF27-6DED-432A-95A3-3C686C3D39EC}" presName="parentText" presStyleLbl="node1" presStyleIdx="0" presStyleCnt="1" custScaleY="29745" custLinFactNeighborY="-6804">
        <dgm:presLayoutVars>
          <dgm:chMax val="0"/>
          <dgm:bulletEnabled val="1"/>
        </dgm:presLayoutVars>
      </dgm:prSet>
      <dgm:spPr/>
      <dgm:t>
        <a:bodyPr/>
        <a:lstStyle/>
        <a:p>
          <a:endParaRPr lang="el-GR"/>
        </a:p>
      </dgm:t>
    </dgm:pt>
    <dgm:pt modelId="{3B24DAA8-8342-483E-A29C-224F0B50C4E9}" type="pres">
      <dgm:prSet presAssocID="{379EBF27-6DED-432A-95A3-3C686C3D39EC}" presName="childText" presStyleLbl="revTx" presStyleIdx="0" presStyleCnt="1">
        <dgm:presLayoutVars>
          <dgm:bulletEnabled val="1"/>
        </dgm:presLayoutVars>
      </dgm:prSet>
      <dgm:spPr/>
      <dgm:t>
        <a:bodyPr/>
        <a:lstStyle/>
        <a:p>
          <a:endParaRPr lang="el-GR"/>
        </a:p>
      </dgm:t>
    </dgm:pt>
  </dgm:ptLst>
  <dgm:cxnLst>
    <dgm:cxn modelId="{DBD8CAAE-1C04-4F52-97D4-94752276D86B}" srcId="{379EBF27-6DED-432A-95A3-3C686C3D39EC}" destId="{3B350D51-1F6B-4A71-A408-85E6F8A087ED}" srcOrd="6" destOrd="0" parTransId="{4AA4E5C5-15AD-4E8A-9060-A43BD185143C}" sibTransId="{66BAD19E-9BBA-4A1F-B88E-A97AD6719390}"/>
    <dgm:cxn modelId="{5236418C-6DAC-44AD-9F54-4353487DEDCB}" type="presOf" srcId="{469D2009-4166-48D4-B98B-2340270C3A75}" destId="{1B8527FD-BC1C-47DA-93D5-58582545BBF8}" srcOrd="0" destOrd="0" presId="urn:microsoft.com/office/officeart/2005/8/layout/vList2"/>
    <dgm:cxn modelId="{2530367E-CCCF-4345-B149-A50C7B2A9845}" type="presOf" srcId="{1DB7EDEB-0961-49DB-A80D-132C2C5FF7FB}" destId="{3B24DAA8-8342-483E-A29C-224F0B50C4E9}" srcOrd="0" destOrd="2" presId="urn:microsoft.com/office/officeart/2005/8/layout/vList2"/>
    <dgm:cxn modelId="{A79EEAB8-B554-4CA0-932F-65B4BB784807}" srcId="{379EBF27-6DED-432A-95A3-3C686C3D39EC}" destId="{62C0F692-EA79-41A4-A04F-329959E08B21}" srcOrd="0" destOrd="0" parTransId="{3D7480DC-0EA9-47E0-AB23-DD3C504CA80A}" sibTransId="{6EC9D771-A0B2-4DCC-993C-B68205E5CCF1}"/>
    <dgm:cxn modelId="{1FA8C1E0-7BF9-430C-B8C7-B7FDC9A2250F}" type="presOf" srcId="{7DBA1841-F09E-46CE-9B94-E2AAEF96AEF0}" destId="{3B24DAA8-8342-483E-A29C-224F0B50C4E9}" srcOrd="0" destOrd="1" presId="urn:microsoft.com/office/officeart/2005/8/layout/vList2"/>
    <dgm:cxn modelId="{CCCAAC91-9655-4EBF-8872-8C84619476E0}" type="presOf" srcId="{379EBF27-6DED-432A-95A3-3C686C3D39EC}" destId="{2F53D069-0142-4272-8903-42B0C04C2962}" srcOrd="0" destOrd="0" presId="urn:microsoft.com/office/officeart/2005/8/layout/vList2"/>
    <dgm:cxn modelId="{EB770862-FC1A-4CAD-A572-15ACCE43E32A}" srcId="{379EBF27-6DED-432A-95A3-3C686C3D39EC}" destId="{7DBA1841-F09E-46CE-9B94-E2AAEF96AEF0}" srcOrd="1" destOrd="0" parTransId="{9BE1A661-CAE0-4B91-BE39-6A3A4ED7919F}" sibTransId="{10399A44-4F1F-4B45-AE19-70A3C3E82943}"/>
    <dgm:cxn modelId="{BD2A5C00-4613-4CFA-B7E3-F54695663D98}" srcId="{379EBF27-6DED-432A-95A3-3C686C3D39EC}" destId="{A2665FB1-7D21-43D5-B164-52BE04901932}" srcOrd="3" destOrd="0" parTransId="{2C0B2B61-6ACD-4F1E-96B9-7EC2D9402F48}" sibTransId="{E8C834FC-7E4A-460F-AF83-429B0E089B99}"/>
    <dgm:cxn modelId="{39CDE399-943B-4F63-BA98-77AADB632C40}" type="presOf" srcId="{A2665FB1-7D21-43D5-B164-52BE04901932}" destId="{3B24DAA8-8342-483E-A29C-224F0B50C4E9}" srcOrd="0" destOrd="3" presId="urn:microsoft.com/office/officeart/2005/8/layout/vList2"/>
    <dgm:cxn modelId="{12E7F11A-289D-44A2-AEAD-5D0847EA613B}" type="presOf" srcId="{35D11ADF-35D5-4169-8B12-337A12B7A119}" destId="{3B24DAA8-8342-483E-A29C-224F0B50C4E9}" srcOrd="0" destOrd="4" presId="urn:microsoft.com/office/officeart/2005/8/layout/vList2"/>
    <dgm:cxn modelId="{DD531D38-28B6-401C-9B80-0741BEDD98FE}" srcId="{469D2009-4166-48D4-B98B-2340270C3A75}" destId="{379EBF27-6DED-432A-95A3-3C686C3D39EC}" srcOrd="0" destOrd="0" parTransId="{E0848107-7B52-4203-83ED-7D725D2E7E00}" sibTransId="{D87352EA-DE17-463B-8E24-D1999EFD7175}"/>
    <dgm:cxn modelId="{A24253C1-FD03-43CC-B2AD-D656A3D70656}" srcId="{379EBF27-6DED-432A-95A3-3C686C3D39EC}" destId="{1DB7EDEB-0961-49DB-A80D-132C2C5FF7FB}" srcOrd="2" destOrd="0" parTransId="{BAFCF419-05CE-4F78-A10A-D81FA41EFD56}" sibTransId="{AA6C1755-CA10-4DFF-8EE0-EA330C6E8EBF}"/>
    <dgm:cxn modelId="{3868DCC7-523C-45A7-9944-BE3C1C1D8B5A}" type="presOf" srcId="{9A27ACEB-63E4-4B86-A459-93C115428362}" destId="{3B24DAA8-8342-483E-A29C-224F0B50C4E9}" srcOrd="0" destOrd="5" presId="urn:microsoft.com/office/officeart/2005/8/layout/vList2"/>
    <dgm:cxn modelId="{2378B3EA-FE07-474C-939A-922D930071D1}" srcId="{379EBF27-6DED-432A-95A3-3C686C3D39EC}" destId="{9A27ACEB-63E4-4B86-A459-93C115428362}" srcOrd="5" destOrd="0" parTransId="{227270DA-4B3F-4688-8921-F74AFDE95210}" sibTransId="{A298645D-275D-4082-922D-4CDD1EA37FB3}"/>
    <dgm:cxn modelId="{DB992AB6-466B-4AD9-BE1A-29FC1C0B752E}" type="presOf" srcId="{62C0F692-EA79-41A4-A04F-329959E08B21}" destId="{3B24DAA8-8342-483E-A29C-224F0B50C4E9}" srcOrd="0" destOrd="0" presId="urn:microsoft.com/office/officeart/2005/8/layout/vList2"/>
    <dgm:cxn modelId="{3210365B-D0A1-478E-B182-DF12BEB77166}" srcId="{379EBF27-6DED-432A-95A3-3C686C3D39EC}" destId="{35D11ADF-35D5-4169-8B12-337A12B7A119}" srcOrd="4" destOrd="0" parTransId="{A072F839-38B6-484C-B130-77501555CD2F}" sibTransId="{3BCD9CC0-9783-46BD-8DB5-066075A59F05}"/>
    <dgm:cxn modelId="{1ED864D6-C637-4ED9-835E-C30CF7007B6B}" type="presOf" srcId="{3B350D51-1F6B-4A71-A408-85E6F8A087ED}" destId="{3B24DAA8-8342-483E-A29C-224F0B50C4E9}" srcOrd="0" destOrd="6" presId="urn:microsoft.com/office/officeart/2005/8/layout/vList2"/>
    <dgm:cxn modelId="{A97536C0-BC5C-4043-845D-EEC821B0EC8D}" type="presParOf" srcId="{1B8527FD-BC1C-47DA-93D5-58582545BBF8}" destId="{2F53D069-0142-4272-8903-42B0C04C2962}" srcOrd="0" destOrd="0" presId="urn:microsoft.com/office/officeart/2005/8/layout/vList2"/>
    <dgm:cxn modelId="{83E322C3-B595-4636-A2F4-57015EC0C2B4}" type="presParOf" srcId="{1B8527FD-BC1C-47DA-93D5-58582545BBF8}" destId="{3B24DAA8-8342-483E-A29C-224F0B50C4E9}"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6AA0F-6B96-4239-9AC0-B9282A5EA89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130A6BFE-8AB8-4683-8148-77A9A288728D}">
      <dgm:prSet custT="1"/>
      <dgm:spPr/>
      <dgm:t>
        <a:bodyPr/>
        <a:lstStyle/>
        <a:p>
          <a:pPr rtl="0"/>
          <a:r>
            <a:rPr lang="el-GR" sz="2000" b="1"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dirty="0">
            <a:effectLst>
              <a:outerShdw blurRad="38100" dist="38100" dir="2700000" algn="tl">
                <a:srgbClr val="000000">
                  <a:alpha val="43137"/>
                </a:srgbClr>
              </a:outerShdw>
            </a:effectLst>
            <a:latin typeface="Arial Narrow" pitchFamily="34" charset="0"/>
          </a:endParaRPr>
        </a:p>
      </dgm:t>
    </dgm:pt>
    <dgm:pt modelId="{7E277972-5C0A-4A32-BA86-54A3EF91BE5F}" type="parTrans" cxnId="{C30A79D7-8511-40DB-807E-6320BAAB0AE4}">
      <dgm:prSet/>
      <dgm:spPr/>
      <dgm:t>
        <a:bodyPr/>
        <a:lstStyle/>
        <a:p>
          <a:endParaRPr lang="el-GR"/>
        </a:p>
      </dgm:t>
    </dgm:pt>
    <dgm:pt modelId="{F9FD7E27-49BB-44E7-B1E9-486AA9E36EA2}" type="sibTrans" cxnId="{C30A79D7-8511-40DB-807E-6320BAAB0AE4}">
      <dgm:prSet/>
      <dgm:spPr/>
      <dgm:t>
        <a:bodyPr/>
        <a:lstStyle/>
        <a:p>
          <a:endParaRPr lang="el-GR"/>
        </a:p>
      </dgm:t>
    </dgm:pt>
    <dgm:pt modelId="{A054552A-2775-46AE-9BD8-A3A239D0B0A6}" type="pres">
      <dgm:prSet presAssocID="{0156AA0F-6B96-4239-9AC0-B9282A5EA895}" presName="compositeShape" presStyleCnt="0">
        <dgm:presLayoutVars>
          <dgm:chMax val="7"/>
          <dgm:dir/>
          <dgm:resizeHandles val="exact"/>
        </dgm:presLayoutVars>
      </dgm:prSet>
      <dgm:spPr/>
      <dgm:t>
        <a:bodyPr/>
        <a:lstStyle/>
        <a:p>
          <a:endParaRPr lang="el-GR"/>
        </a:p>
      </dgm:t>
    </dgm:pt>
    <dgm:pt modelId="{13DDEA72-66BE-434C-AB07-DE1DA80F2A34}" type="pres">
      <dgm:prSet presAssocID="{130A6BFE-8AB8-4683-8148-77A9A288728D}" presName="circ1TxSh" presStyleLbl="vennNode1" presStyleIdx="0" presStyleCnt="1" custScaleX="230704"/>
      <dgm:spPr/>
      <dgm:t>
        <a:bodyPr/>
        <a:lstStyle/>
        <a:p>
          <a:endParaRPr lang="el-GR"/>
        </a:p>
      </dgm:t>
    </dgm:pt>
  </dgm:ptLst>
  <dgm:cxnLst>
    <dgm:cxn modelId="{DF4D0B48-BC7F-40DF-A106-9EB308F41F6E}" type="presOf" srcId="{0156AA0F-6B96-4239-9AC0-B9282A5EA895}" destId="{A054552A-2775-46AE-9BD8-A3A239D0B0A6}" srcOrd="0" destOrd="0" presId="urn:microsoft.com/office/officeart/2005/8/layout/venn1"/>
    <dgm:cxn modelId="{C30A79D7-8511-40DB-807E-6320BAAB0AE4}" srcId="{0156AA0F-6B96-4239-9AC0-B9282A5EA895}" destId="{130A6BFE-8AB8-4683-8148-77A9A288728D}" srcOrd="0" destOrd="0" parTransId="{7E277972-5C0A-4A32-BA86-54A3EF91BE5F}" sibTransId="{F9FD7E27-49BB-44E7-B1E9-486AA9E36EA2}"/>
    <dgm:cxn modelId="{FB7F9534-01A5-4C5B-BCC0-BFD036ADA7E2}" type="presOf" srcId="{130A6BFE-8AB8-4683-8148-77A9A288728D}" destId="{13DDEA72-66BE-434C-AB07-DE1DA80F2A34}" srcOrd="0" destOrd="0" presId="urn:microsoft.com/office/officeart/2005/8/layout/venn1"/>
    <dgm:cxn modelId="{029EF41A-C7F3-4647-8199-2F0FB4D8BE0F}" type="presParOf" srcId="{A054552A-2775-46AE-9BD8-A3A239D0B0A6}" destId="{13DDEA72-66BE-434C-AB07-DE1DA80F2A34}" srcOrd="0"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669A0D6-717D-4401-A23B-9E876BB88FB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C1984D0C-8D7B-478E-A18C-ADF3C67351A3}">
      <dgm:prSet custT="1"/>
      <dgm:spPr/>
      <dgm:t>
        <a:bodyPr/>
        <a:lstStyle/>
        <a:p>
          <a:pPr rtl="0"/>
          <a:r>
            <a:rPr lang="el-GR" sz="2000" b="1"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dirty="0">
            <a:effectLst>
              <a:outerShdw blurRad="38100" dist="38100" dir="2700000" algn="tl">
                <a:srgbClr val="000000">
                  <a:alpha val="43137"/>
                </a:srgbClr>
              </a:outerShdw>
            </a:effectLst>
            <a:latin typeface="Arial Narrow" pitchFamily="34" charset="0"/>
          </a:endParaRPr>
        </a:p>
      </dgm:t>
    </dgm:pt>
    <dgm:pt modelId="{0FE0A6EB-9051-4D38-A9E9-FA1DA9AB0FF3}" type="parTrans" cxnId="{4498C2E7-7D4A-41CD-9C01-0EF5E4F975F7}">
      <dgm:prSet/>
      <dgm:spPr/>
      <dgm:t>
        <a:bodyPr/>
        <a:lstStyle/>
        <a:p>
          <a:endParaRPr lang="el-GR"/>
        </a:p>
      </dgm:t>
    </dgm:pt>
    <dgm:pt modelId="{2C01DE5D-7C8E-4832-99C4-AF45C103CA46}" type="sibTrans" cxnId="{4498C2E7-7D4A-41CD-9C01-0EF5E4F975F7}">
      <dgm:prSet/>
      <dgm:spPr/>
      <dgm:t>
        <a:bodyPr/>
        <a:lstStyle/>
        <a:p>
          <a:endParaRPr lang="el-GR"/>
        </a:p>
      </dgm:t>
    </dgm:pt>
    <dgm:pt modelId="{01A545FA-5885-4C09-8A82-34AE61273C4F}" type="pres">
      <dgm:prSet presAssocID="{1669A0D6-717D-4401-A23B-9E876BB88FBC}" presName="compositeShape" presStyleCnt="0">
        <dgm:presLayoutVars>
          <dgm:chMax val="7"/>
          <dgm:dir/>
          <dgm:resizeHandles val="exact"/>
        </dgm:presLayoutVars>
      </dgm:prSet>
      <dgm:spPr/>
      <dgm:t>
        <a:bodyPr/>
        <a:lstStyle/>
        <a:p>
          <a:endParaRPr lang="el-GR"/>
        </a:p>
      </dgm:t>
    </dgm:pt>
    <dgm:pt modelId="{2928E156-EAC8-4747-9A86-A757985B3E3A}" type="pres">
      <dgm:prSet presAssocID="{C1984D0C-8D7B-478E-A18C-ADF3C67351A3}" presName="circ1TxSh" presStyleLbl="vennNode1" presStyleIdx="0" presStyleCnt="1" custScaleX="212752"/>
      <dgm:spPr/>
      <dgm:t>
        <a:bodyPr/>
        <a:lstStyle/>
        <a:p>
          <a:endParaRPr lang="el-GR"/>
        </a:p>
      </dgm:t>
    </dgm:pt>
  </dgm:ptLst>
  <dgm:cxnLst>
    <dgm:cxn modelId="{4498C2E7-7D4A-41CD-9C01-0EF5E4F975F7}" srcId="{1669A0D6-717D-4401-A23B-9E876BB88FBC}" destId="{C1984D0C-8D7B-478E-A18C-ADF3C67351A3}" srcOrd="0" destOrd="0" parTransId="{0FE0A6EB-9051-4D38-A9E9-FA1DA9AB0FF3}" sibTransId="{2C01DE5D-7C8E-4832-99C4-AF45C103CA46}"/>
    <dgm:cxn modelId="{5DA84DB4-0453-4762-96AB-AD98C1D0F305}" type="presOf" srcId="{1669A0D6-717D-4401-A23B-9E876BB88FBC}" destId="{01A545FA-5885-4C09-8A82-34AE61273C4F}" srcOrd="0" destOrd="0" presId="urn:microsoft.com/office/officeart/2005/8/layout/venn1"/>
    <dgm:cxn modelId="{252DBF3B-FEF8-4D3F-B56C-312B586C6EFF}" type="presOf" srcId="{C1984D0C-8D7B-478E-A18C-ADF3C67351A3}" destId="{2928E156-EAC8-4747-9A86-A757985B3E3A}" srcOrd="0" destOrd="0" presId="urn:microsoft.com/office/officeart/2005/8/layout/venn1"/>
    <dgm:cxn modelId="{7426FBE4-80FE-4543-ACD9-91CEED90F91B}" type="presParOf" srcId="{01A545FA-5885-4C09-8A82-34AE61273C4F}" destId="{2928E156-EAC8-4747-9A86-A757985B3E3A}" srcOrd="0"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BF3E34F-F8DD-40DE-A1E5-3AB0D757164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F9D627D9-8301-4DB0-98C0-8D7155614007}">
      <dgm:prSet custT="1"/>
      <dgm:spPr/>
      <dgm:t>
        <a:bodyPr/>
        <a:lstStyle/>
        <a:p>
          <a:pPr rtl="0"/>
          <a:r>
            <a:rPr lang="el-GR" sz="3200" b="1" baseline="0" dirty="0" smtClean="0">
              <a:effectLst>
                <a:outerShdw blurRad="38100" dist="38100" dir="2700000" algn="tl">
                  <a:srgbClr val="000000">
                    <a:alpha val="43137"/>
                  </a:srgbClr>
                </a:outerShdw>
              </a:effectLst>
              <a:latin typeface="Arial Narrow" panose="020B0606020202030204" pitchFamily="34" charset="0"/>
            </a:rPr>
            <a:t>Εργαλεία</a:t>
          </a:r>
          <a:endParaRPr lang="el-GR" sz="2000" dirty="0">
            <a:latin typeface="Arial Narrow" panose="020B0606020202030204" pitchFamily="34" charset="0"/>
          </a:endParaRPr>
        </a:p>
      </dgm:t>
    </dgm:pt>
    <dgm:pt modelId="{2106AA38-06B1-41C1-A3AF-FDEC0C0E0033}" type="parTrans" cxnId="{D96AA62E-0CD3-4537-8D5C-6108C1D22722}">
      <dgm:prSet/>
      <dgm:spPr/>
      <dgm:t>
        <a:bodyPr/>
        <a:lstStyle/>
        <a:p>
          <a:endParaRPr lang="el-GR"/>
        </a:p>
      </dgm:t>
    </dgm:pt>
    <dgm:pt modelId="{A23B9B29-9370-4217-AD14-6470804ADEDB}" type="sibTrans" cxnId="{D96AA62E-0CD3-4537-8D5C-6108C1D22722}">
      <dgm:prSet/>
      <dgm:spPr/>
      <dgm:t>
        <a:bodyPr/>
        <a:lstStyle/>
        <a:p>
          <a:endParaRPr lang="el-GR"/>
        </a:p>
      </dgm:t>
    </dgm:pt>
    <dgm:pt modelId="{BC1FE4DD-B613-4AC3-AE9D-F012CE41EA17}" type="pres">
      <dgm:prSet presAssocID="{0BF3E34F-F8DD-40DE-A1E5-3AB0D757164C}" presName="compositeShape" presStyleCnt="0">
        <dgm:presLayoutVars>
          <dgm:chMax val="7"/>
          <dgm:dir/>
          <dgm:resizeHandles val="exact"/>
        </dgm:presLayoutVars>
      </dgm:prSet>
      <dgm:spPr/>
      <dgm:t>
        <a:bodyPr/>
        <a:lstStyle/>
        <a:p>
          <a:endParaRPr lang="el-GR"/>
        </a:p>
      </dgm:t>
    </dgm:pt>
    <dgm:pt modelId="{D6D94D10-1E5C-4F4B-815F-AE04AC1BB53B}" type="pres">
      <dgm:prSet presAssocID="{F9D627D9-8301-4DB0-98C0-8D7155614007}" presName="circ1TxSh" presStyleLbl="vennNode1" presStyleIdx="0" presStyleCnt="1" custScaleX="193023" custLinFactNeighborX="-58291"/>
      <dgm:spPr/>
      <dgm:t>
        <a:bodyPr/>
        <a:lstStyle/>
        <a:p>
          <a:endParaRPr lang="el-GR"/>
        </a:p>
      </dgm:t>
    </dgm:pt>
  </dgm:ptLst>
  <dgm:cxnLst>
    <dgm:cxn modelId="{D96AA62E-0CD3-4537-8D5C-6108C1D22722}" srcId="{0BF3E34F-F8DD-40DE-A1E5-3AB0D757164C}" destId="{F9D627D9-8301-4DB0-98C0-8D7155614007}" srcOrd="0" destOrd="0" parTransId="{2106AA38-06B1-41C1-A3AF-FDEC0C0E0033}" sibTransId="{A23B9B29-9370-4217-AD14-6470804ADEDB}"/>
    <dgm:cxn modelId="{1FDFD1B7-32E5-4E00-AC76-D70D9805FDEE}" type="presOf" srcId="{0BF3E34F-F8DD-40DE-A1E5-3AB0D757164C}" destId="{BC1FE4DD-B613-4AC3-AE9D-F012CE41EA17}" srcOrd="0" destOrd="0" presId="urn:microsoft.com/office/officeart/2005/8/layout/venn1"/>
    <dgm:cxn modelId="{032CC6D6-07DA-4C24-9627-71B07F0A0A3F}" type="presOf" srcId="{F9D627D9-8301-4DB0-98C0-8D7155614007}" destId="{D6D94D10-1E5C-4F4B-815F-AE04AC1BB53B}" srcOrd="0" destOrd="0" presId="urn:microsoft.com/office/officeart/2005/8/layout/venn1"/>
    <dgm:cxn modelId="{0DA9E320-C689-4571-B244-01655429769E}" type="presParOf" srcId="{BC1FE4DD-B613-4AC3-AE9D-F012CE41EA17}" destId="{D6D94D10-1E5C-4F4B-815F-AE04AC1BB53B}"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444F6B8-71CC-4E35-A94D-C9B4E862E4DF}"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l-GR"/>
        </a:p>
      </dgm:t>
    </dgm:pt>
    <dgm:pt modelId="{A5862A2C-E5B3-4B40-A443-8320A329E30B}">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Πρόληψη και Αποκατάσταση</a:t>
          </a:r>
          <a:endParaRPr lang="el-GR" sz="1800" b="1" dirty="0">
            <a:effectLst>
              <a:outerShdw blurRad="38100" dist="38100" dir="2700000" algn="tl">
                <a:srgbClr val="000000">
                  <a:alpha val="43137"/>
                </a:srgbClr>
              </a:outerShdw>
            </a:effectLst>
            <a:latin typeface="Arial Narrow" pitchFamily="34" charset="0"/>
          </a:endParaRPr>
        </a:p>
      </dgm:t>
    </dgm:pt>
    <dgm:pt modelId="{B42C5023-DABF-4BAA-9A06-6D3CB149C1D6}" type="parTrans" cxnId="{7C1DFE0E-54C0-479B-A047-2277F4BA8320}">
      <dgm:prSet/>
      <dgm:spPr/>
      <dgm:t>
        <a:bodyPr/>
        <a:lstStyle/>
        <a:p>
          <a:endParaRPr lang="el-GR"/>
        </a:p>
      </dgm:t>
    </dgm:pt>
    <dgm:pt modelId="{0B6C2283-529B-4BED-9E7A-3762C27D60F8}" type="sibTrans" cxnId="{7C1DFE0E-54C0-479B-A047-2277F4BA8320}">
      <dgm:prSet/>
      <dgm:spPr/>
      <dgm:t>
        <a:bodyPr/>
        <a:lstStyle/>
        <a:p>
          <a:endParaRPr lang="el-GR"/>
        </a:p>
      </dgm:t>
    </dgm:pt>
    <dgm:pt modelId="{C2459BDB-B70F-49F9-A567-9E0459762D7D}">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Σύστημα Οικολογικής Διαχείρισης και Ελέγχου (</a:t>
          </a:r>
          <a:r>
            <a:rPr lang="en-US" sz="1600" b="1" dirty="0" smtClean="0">
              <a:effectLst>
                <a:outerShdw blurRad="38100" dist="38100" dir="2700000" algn="tl">
                  <a:srgbClr val="000000">
                    <a:alpha val="43137"/>
                  </a:srgbClr>
                </a:outerShdw>
              </a:effectLst>
              <a:latin typeface="Arial Narrow" pitchFamily="34" charset="0"/>
            </a:rPr>
            <a:t>EMAS</a:t>
          </a:r>
          <a:r>
            <a:rPr lang="el-GR" sz="1600" b="1" dirty="0" smtClean="0">
              <a:effectLst>
                <a:outerShdw blurRad="38100" dist="38100" dir="2700000" algn="tl">
                  <a:srgbClr val="000000">
                    <a:alpha val="43137"/>
                  </a:srgbClr>
                </a:outerShdw>
              </a:effectLst>
              <a:latin typeface="Arial Narrow" pitchFamily="34" charset="0"/>
            </a:rPr>
            <a:t>)</a:t>
          </a:r>
          <a:endParaRPr lang="el-GR" sz="1600" b="1" dirty="0">
            <a:effectLst>
              <a:outerShdw blurRad="38100" dist="38100" dir="2700000" algn="tl">
                <a:srgbClr val="000000">
                  <a:alpha val="43137"/>
                </a:srgbClr>
              </a:outerShdw>
            </a:effectLst>
            <a:latin typeface="Arial Narrow" pitchFamily="34" charset="0"/>
          </a:endParaRPr>
        </a:p>
      </dgm:t>
    </dgm:pt>
    <dgm:pt modelId="{6723CE8F-1931-43C7-89E5-EDC7D97E3C94}" type="parTrans" cxnId="{13012038-D8D4-4E8B-A766-9FB4BC36F64B}">
      <dgm:prSet/>
      <dgm:spPr/>
      <dgm:t>
        <a:bodyPr/>
        <a:lstStyle/>
        <a:p>
          <a:endParaRPr lang="el-GR"/>
        </a:p>
      </dgm:t>
    </dgm:pt>
    <dgm:pt modelId="{D18052E5-FEC6-4DE5-B584-2FF08BC5714C}" type="sibTrans" cxnId="{13012038-D8D4-4E8B-A766-9FB4BC36F64B}">
      <dgm:prSet/>
      <dgm:spPr/>
      <dgm:t>
        <a:bodyPr/>
        <a:lstStyle/>
        <a:p>
          <a:endParaRPr lang="el-GR"/>
        </a:p>
      </dgm:t>
    </dgm:pt>
    <dgm:pt modelId="{DF31E27B-788E-48CC-81FF-1EC4A60FE457}">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Ολοκληρωμένη Πολιτική Προϊόντων </a:t>
          </a:r>
        </a:p>
      </dgm:t>
    </dgm:pt>
    <dgm:pt modelId="{D5A47D2E-45B5-4112-AE3A-0B845C8BAF50}" type="sibTrans" cxnId="{CA219CE6-9F7B-404D-80BF-CAF58A64734C}">
      <dgm:prSet/>
      <dgm:spPr/>
      <dgm:t>
        <a:bodyPr/>
        <a:lstStyle/>
        <a:p>
          <a:endParaRPr lang="el-GR"/>
        </a:p>
      </dgm:t>
    </dgm:pt>
    <dgm:pt modelId="{8214EF3E-0453-4CC8-9A26-FD9090DF293B}" type="parTrans" cxnId="{CA219CE6-9F7B-404D-80BF-CAF58A64734C}">
      <dgm:prSet/>
      <dgm:spPr/>
      <dgm:t>
        <a:bodyPr/>
        <a:lstStyle/>
        <a:p>
          <a:endParaRPr lang="el-GR"/>
        </a:p>
      </dgm:t>
    </dgm:pt>
    <dgm:pt modelId="{00EEE975-C9EF-47AA-9FC7-E23F3F7F2B51}">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Επιθεώρηση </a:t>
          </a:r>
        </a:p>
        <a:p>
          <a:pPr rtl="0"/>
          <a:r>
            <a:rPr lang="el-GR" sz="1600" b="1" dirty="0" smtClean="0">
              <a:effectLst>
                <a:outerShdw blurRad="38100" dist="38100" dir="2700000" algn="tl">
                  <a:srgbClr val="000000">
                    <a:alpha val="43137"/>
                  </a:srgbClr>
                </a:outerShdw>
              </a:effectLst>
              <a:latin typeface="Arial Narrow" pitchFamily="34" charset="0"/>
            </a:rPr>
            <a:t>Περιβαλλοντική Συμμόρφωση / ΣΠΔ  </a:t>
          </a:r>
          <a:endParaRPr lang="el-GR" sz="1600" b="1" dirty="0">
            <a:effectLst>
              <a:outerShdw blurRad="38100" dist="38100" dir="2700000" algn="tl">
                <a:srgbClr val="000000">
                  <a:alpha val="43137"/>
                </a:srgbClr>
              </a:outerShdw>
            </a:effectLst>
            <a:latin typeface="Arial Narrow" pitchFamily="34" charset="0"/>
          </a:endParaRPr>
        </a:p>
      </dgm:t>
    </dgm:pt>
    <dgm:pt modelId="{6C381F99-1940-4207-8405-460006AF9F01}" type="sibTrans" cxnId="{44191B74-50B3-47E6-A363-5464EF8C88EC}">
      <dgm:prSet/>
      <dgm:spPr/>
      <dgm:t>
        <a:bodyPr/>
        <a:lstStyle/>
        <a:p>
          <a:endParaRPr lang="el-GR"/>
        </a:p>
      </dgm:t>
    </dgm:pt>
    <dgm:pt modelId="{9297A2AE-C83D-4744-BC4C-9ACA0CBCA308}" type="parTrans" cxnId="{44191B74-50B3-47E6-A363-5464EF8C88EC}">
      <dgm:prSet/>
      <dgm:spPr/>
      <dgm:t>
        <a:bodyPr/>
        <a:lstStyle/>
        <a:p>
          <a:endParaRPr lang="el-GR"/>
        </a:p>
      </dgm:t>
    </dgm:pt>
    <dgm:pt modelId="{690C38F5-1FF8-4D06-A4C0-21A7414205AE}">
      <dgm:prSet/>
      <dgm:spPr/>
      <dgm:t>
        <a:bodyPr/>
        <a:lstStyle/>
        <a:p>
          <a:pPr rtl="0"/>
          <a:r>
            <a:rPr lang="el-GR" b="1" dirty="0" smtClean="0">
              <a:effectLst>
                <a:outerShdw blurRad="38100" dist="38100" dir="2700000" algn="tl">
                  <a:srgbClr val="000000">
                    <a:alpha val="43137"/>
                  </a:srgbClr>
                </a:outerShdw>
              </a:effectLst>
              <a:latin typeface="Arial Narrow" pitchFamily="34" charset="0"/>
            </a:rPr>
            <a:t>Κοινωνική Εταιρική Ευθύνη</a:t>
          </a:r>
          <a:endParaRPr lang="el-GR" dirty="0"/>
        </a:p>
      </dgm:t>
    </dgm:pt>
    <dgm:pt modelId="{2DF444DF-6FF5-466D-8567-F8C7154D416F}" type="parTrans" cxnId="{695285BA-7A4D-44FE-AE1A-E4110283F496}">
      <dgm:prSet/>
      <dgm:spPr/>
      <dgm:t>
        <a:bodyPr/>
        <a:lstStyle/>
        <a:p>
          <a:endParaRPr lang="el-GR"/>
        </a:p>
      </dgm:t>
    </dgm:pt>
    <dgm:pt modelId="{EB15B393-AF08-4F05-B797-3C9ACC5FE8B3}" type="sibTrans" cxnId="{695285BA-7A4D-44FE-AE1A-E4110283F496}">
      <dgm:prSet/>
      <dgm:spPr/>
      <dgm:t>
        <a:bodyPr/>
        <a:lstStyle/>
        <a:p>
          <a:endParaRPr lang="el-GR"/>
        </a:p>
      </dgm:t>
    </dgm:pt>
    <dgm:pt modelId="{EA0C4780-D47C-4FC1-AF98-8C42A6EEAA8B}" type="pres">
      <dgm:prSet presAssocID="{4444F6B8-71CC-4E35-A94D-C9B4E862E4DF}" presName="compositeShape" presStyleCnt="0">
        <dgm:presLayoutVars>
          <dgm:dir/>
          <dgm:resizeHandles/>
        </dgm:presLayoutVars>
      </dgm:prSet>
      <dgm:spPr/>
      <dgm:t>
        <a:bodyPr/>
        <a:lstStyle/>
        <a:p>
          <a:endParaRPr lang="el-GR"/>
        </a:p>
      </dgm:t>
    </dgm:pt>
    <dgm:pt modelId="{475EBB43-03A6-47B8-9F5A-D4867514C726}" type="pres">
      <dgm:prSet presAssocID="{4444F6B8-71CC-4E35-A94D-C9B4E862E4DF}" presName="pyramid" presStyleLbl="node1" presStyleIdx="0" presStyleCnt="1" custScaleX="148508"/>
      <dgm:spPr/>
    </dgm:pt>
    <dgm:pt modelId="{0ECA5380-30C7-44AF-A083-9CAE953B2E92}" type="pres">
      <dgm:prSet presAssocID="{4444F6B8-71CC-4E35-A94D-C9B4E862E4DF}" presName="theList" presStyleCnt="0"/>
      <dgm:spPr/>
    </dgm:pt>
    <dgm:pt modelId="{EF4DA784-DC18-43D5-B951-991DFB2BC401}" type="pres">
      <dgm:prSet presAssocID="{00EEE975-C9EF-47AA-9FC7-E23F3F7F2B51}" presName="aNode" presStyleLbl="fgAcc1" presStyleIdx="0" presStyleCnt="5" custScaleX="96247" custScaleY="139523">
        <dgm:presLayoutVars>
          <dgm:bulletEnabled val="1"/>
        </dgm:presLayoutVars>
      </dgm:prSet>
      <dgm:spPr/>
      <dgm:t>
        <a:bodyPr/>
        <a:lstStyle/>
        <a:p>
          <a:endParaRPr lang="el-GR"/>
        </a:p>
      </dgm:t>
    </dgm:pt>
    <dgm:pt modelId="{030C2232-4BCD-4E05-8E20-7553089C25F4}" type="pres">
      <dgm:prSet presAssocID="{00EEE975-C9EF-47AA-9FC7-E23F3F7F2B51}" presName="aSpace" presStyleCnt="0"/>
      <dgm:spPr/>
    </dgm:pt>
    <dgm:pt modelId="{47C23053-5627-446D-A656-4B25CCAC842B}" type="pres">
      <dgm:prSet presAssocID="{A5862A2C-E5B3-4B40-A443-8320A329E30B}" presName="aNode" presStyleLbl="fgAcc1" presStyleIdx="1" presStyleCnt="5">
        <dgm:presLayoutVars>
          <dgm:bulletEnabled val="1"/>
        </dgm:presLayoutVars>
      </dgm:prSet>
      <dgm:spPr/>
      <dgm:t>
        <a:bodyPr/>
        <a:lstStyle/>
        <a:p>
          <a:endParaRPr lang="el-GR"/>
        </a:p>
      </dgm:t>
    </dgm:pt>
    <dgm:pt modelId="{9B3B1046-E02B-46F8-9212-E4C44D8DCFA0}" type="pres">
      <dgm:prSet presAssocID="{A5862A2C-E5B3-4B40-A443-8320A329E30B}" presName="aSpace" presStyleCnt="0"/>
      <dgm:spPr/>
    </dgm:pt>
    <dgm:pt modelId="{4DCC9D5B-A788-48FB-9300-1BE0586BED7E}" type="pres">
      <dgm:prSet presAssocID="{DF31E27B-788E-48CC-81FF-1EC4A60FE457}" presName="aNode" presStyleLbl="fgAcc1" presStyleIdx="2" presStyleCnt="5">
        <dgm:presLayoutVars>
          <dgm:bulletEnabled val="1"/>
        </dgm:presLayoutVars>
      </dgm:prSet>
      <dgm:spPr/>
      <dgm:t>
        <a:bodyPr/>
        <a:lstStyle/>
        <a:p>
          <a:endParaRPr lang="el-GR"/>
        </a:p>
      </dgm:t>
    </dgm:pt>
    <dgm:pt modelId="{1A82D45A-E31D-4795-A080-E2DD3063CD89}" type="pres">
      <dgm:prSet presAssocID="{DF31E27B-788E-48CC-81FF-1EC4A60FE457}" presName="aSpace" presStyleCnt="0"/>
      <dgm:spPr/>
    </dgm:pt>
    <dgm:pt modelId="{02843B7A-BB9A-46BB-9F43-28B68529BD72}" type="pres">
      <dgm:prSet presAssocID="{690C38F5-1FF8-4D06-A4C0-21A7414205AE}" presName="aNode" presStyleLbl="fgAcc1" presStyleIdx="3" presStyleCnt="5">
        <dgm:presLayoutVars>
          <dgm:bulletEnabled val="1"/>
        </dgm:presLayoutVars>
      </dgm:prSet>
      <dgm:spPr/>
      <dgm:t>
        <a:bodyPr/>
        <a:lstStyle/>
        <a:p>
          <a:endParaRPr lang="el-GR"/>
        </a:p>
      </dgm:t>
    </dgm:pt>
    <dgm:pt modelId="{68C44B76-744F-4120-9CC3-FDAB7FC52CDE}" type="pres">
      <dgm:prSet presAssocID="{690C38F5-1FF8-4D06-A4C0-21A7414205AE}" presName="aSpace" presStyleCnt="0"/>
      <dgm:spPr/>
    </dgm:pt>
    <dgm:pt modelId="{3DF451FD-9B06-4088-B17D-2247F3262877}" type="pres">
      <dgm:prSet presAssocID="{C2459BDB-B70F-49F9-A567-9E0459762D7D}" presName="aNode" presStyleLbl="fgAcc1" presStyleIdx="4" presStyleCnt="5" custScaleY="157838">
        <dgm:presLayoutVars>
          <dgm:bulletEnabled val="1"/>
        </dgm:presLayoutVars>
      </dgm:prSet>
      <dgm:spPr/>
      <dgm:t>
        <a:bodyPr/>
        <a:lstStyle/>
        <a:p>
          <a:endParaRPr lang="el-GR"/>
        </a:p>
      </dgm:t>
    </dgm:pt>
    <dgm:pt modelId="{72D8682D-6FBB-4BC1-88B6-B34CC5364732}" type="pres">
      <dgm:prSet presAssocID="{C2459BDB-B70F-49F9-A567-9E0459762D7D}" presName="aSpace" presStyleCnt="0"/>
      <dgm:spPr/>
    </dgm:pt>
  </dgm:ptLst>
  <dgm:cxnLst>
    <dgm:cxn modelId="{44191B74-50B3-47E6-A363-5464EF8C88EC}" srcId="{4444F6B8-71CC-4E35-A94D-C9B4E862E4DF}" destId="{00EEE975-C9EF-47AA-9FC7-E23F3F7F2B51}" srcOrd="0" destOrd="0" parTransId="{9297A2AE-C83D-4744-BC4C-9ACA0CBCA308}" sibTransId="{6C381F99-1940-4207-8405-460006AF9F01}"/>
    <dgm:cxn modelId="{7C1DFE0E-54C0-479B-A047-2277F4BA8320}" srcId="{4444F6B8-71CC-4E35-A94D-C9B4E862E4DF}" destId="{A5862A2C-E5B3-4B40-A443-8320A329E30B}" srcOrd="1" destOrd="0" parTransId="{B42C5023-DABF-4BAA-9A06-6D3CB149C1D6}" sibTransId="{0B6C2283-529B-4BED-9E7A-3762C27D60F8}"/>
    <dgm:cxn modelId="{695285BA-7A4D-44FE-AE1A-E4110283F496}" srcId="{4444F6B8-71CC-4E35-A94D-C9B4E862E4DF}" destId="{690C38F5-1FF8-4D06-A4C0-21A7414205AE}" srcOrd="3" destOrd="0" parTransId="{2DF444DF-6FF5-466D-8567-F8C7154D416F}" sibTransId="{EB15B393-AF08-4F05-B797-3C9ACC5FE8B3}"/>
    <dgm:cxn modelId="{16A62F86-B952-4F11-A60F-4218218259DA}" type="presOf" srcId="{C2459BDB-B70F-49F9-A567-9E0459762D7D}" destId="{3DF451FD-9B06-4088-B17D-2247F3262877}" srcOrd="0" destOrd="0" presId="urn:microsoft.com/office/officeart/2005/8/layout/pyramid2"/>
    <dgm:cxn modelId="{13012038-D8D4-4E8B-A766-9FB4BC36F64B}" srcId="{4444F6B8-71CC-4E35-A94D-C9B4E862E4DF}" destId="{C2459BDB-B70F-49F9-A567-9E0459762D7D}" srcOrd="4" destOrd="0" parTransId="{6723CE8F-1931-43C7-89E5-EDC7D97E3C94}" sibTransId="{D18052E5-FEC6-4DE5-B584-2FF08BC5714C}"/>
    <dgm:cxn modelId="{FB43C27C-0753-43A3-BC7F-3DE0CE4D6D30}" type="presOf" srcId="{690C38F5-1FF8-4D06-A4C0-21A7414205AE}" destId="{02843B7A-BB9A-46BB-9F43-28B68529BD72}" srcOrd="0" destOrd="0" presId="urn:microsoft.com/office/officeart/2005/8/layout/pyramid2"/>
    <dgm:cxn modelId="{25C53D28-5FC2-43D3-AE80-83ADB1172878}" type="presOf" srcId="{DF31E27B-788E-48CC-81FF-1EC4A60FE457}" destId="{4DCC9D5B-A788-48FB-9300-1BE0586BED7E}" srcOrd="0" destOrd="0" presId="urn:microsoft.com/office/officeart/2005/8/layout/pyramid2"/>
    <dgm:cxn modelId="{CA219CE6-9F7B-404D-80BF-CAF58A64734C}" srcId="{4444F6B8-71CC-4E35-A94D-C9B4E862E4DF}" destId="{DF31E27B-788E-48CC-81FF-1EC4A60FE457}" srcOrd="2" destOrd="0" parTransId="{8214EF3E-0453-4CC8-9A26-FD9090DF293B}" sibTransId="{D5A47D2E-45B5-4112-AE3A-0B845C8BAF50}"/>
    <dgm:cxn modelId="{069DC18E-845C-4E35-849D-6F8C46A26270}" type="presOf" srcId="{4444F6B8-71CC-4E35-A94D-C9B4E862E4DF}" destId="{EA0C4780-D47C-4FC1-AF98-8C42A6EEAA8B}" srcOrd="0" destOrd="0" presId="urn:microsoft.com/office/officeart/2005/8/layout/pyramid2"/>
    <dgm:cxn modelId="{B7F4CDFB-9FA4-40D8-8C7E-058B4FB2EE8A}" type="presOf" srcId="{A5862A2C-E5B3-4B40-A443-8320A329E30B}" destId="{47C23053-5627-446D-A656-4B25CCAC842B}" srcOrd="0" destOrd="0" presId="urn:microsoft.com/office/officeart/2005/8/layout/pyramid2"/>
    <dgm:cxn modelId="{77000132-A794-4319-9423-9C8ECB7D0FA3}" type="presOf" srcId="{00EEE975-C9EF-47AA-9FC7-E23F3F7F2B51}" destId="{EF4DA784-DC18-43D5-B951-991DFB2BC401}" srcOrd="0" destOrd="0" presId="urn:microsoft.com/office/officeart/2005/8/layout/pyramid2"/>
    <dgm:cxn modelId="{98635C6F-40E9-47A1-BDA9-262DB3A1D447}" type="presParOf" srcId="{EA0C4780-D47C-4FC1-AF98-8C42A6EEAA8B}" destId="{475EBB43-03A6-47B8-9F5A-D4867514C726}" srcOrd="0" destOrd="0" presId="urn:microsoft.com/office/officeart/2005/8/layout/pyramid2"/>
    <dgm:cxn modelId="{CAC48264-7DFD-45DA-A3A3-59C38E323C61}" type="presParOf" srcId="{EA0C4780-D47C-4FC1-AF98-8C42A6EEAA8B}" destId="{0ECA5380-30C7-44AF-A083-9CAE953B2E92}" srcOrd="1" destOrd="0" presId="urn:microsoft.com/office/officeart/2005/8/layout/pyramid2"/>
    <dgm:cxn modelId="{F38203DB-0C19-4AD6-BF50-D1CF4B3E806E}" type="presParOf" srcId="{0ECA5380-30C7-44AF-A083-9CAE953B2E92}" destId="{EF4DA784-DC18-43D5-B951-991DFB2BC401}" srcOrd="0" destOrd="0" presId="urn:microsoft.com/office/officeart/2005/8/layout/pyramid2"/>
    <dgm:cxn modelId="{60B0466F-D57D-4926-B18F-76C950A13BAA}" type="presParOf" srcId="{0ECA5380-30C7-44AF-A083-9CAE953B2E92}" destId="{030C2232-4BCD-4E05-8E20-7553089C25F4}" srcOrd="1" destOrd="0" presId="urn:microsoft.com/office/officeart/2005/8/layout/pyramid2"/>
    <dgm:cxn modelId="{4201E5E9-E348-4EC4-9F7C-BA36DBAC446F}" type="presParOf" srcId="{0ECA5380-30C7-44AF-A083-9CAE953B2E92}" destId="{47C23053-5627-446D-A656-4B25CCAC842B}" srcOrd="2" destOrd="0" presId="urn:microsoft.com/office/officeart/2005/8/layout/pyramid2"/>
    <dgm:cxn modelId="{1A81F025-7174-42E6-837D-2CA45F54F348}" type="presParOf" srcId="{0ECA5380-30C7-44AF-A083-9CAE953B2E92}" destId="{9B3B1046-E02B-46F8-9212-E4C44D8DCFA0}" srcOrd="3" destOrd="0" presId="urn:microsoft.com/office/officeart/2005/8/layout/pyramid2"/>
    <dgm:cxn modelId="{4A13F0DE-741D-4107-B25A-53E2930AC991}" type="presParOf" srcId="{0ECA5380-30C7-44AF-A083-9CAE953B2E92}" destId="{4DCC9D5B-A788-48FB-9300-1BE0586BED7E}" srcOrd="4" destOrd="0" presId="urn:microsoft.com/office/officeart/2005/8/layout/pyramid2"/>
    <dgm:cxn modelId="{10208310-40F8-4525-B720-591E571117A6}" type="presParOf" srcId="{0ECA5380-30C7-44AF-A083-9CAE953B2E92}" destId="{1A82D45A-E31D-4795-A080-E2DD3063CD89}" srcOrd="5" destOrd="0" presId="urn:microsoft.com/office/officeart/2005/8/layout/pyramid2"/>
    <dgm:cxn modelId="{5D38DAEA-ECED-4C7F-8826-6396903FB6AE}" type="presParOf" srcId="{0ECA5380-30C7-44AF-A083-9CAE953B2E92}" destId="{02843B7A-BB9A-46BB-9F43-28B68529BD72}" srcOrd="6" destOrd="0" presId="urn:microsoft.com/office/officeart/2005/8/layout/pyramid2"/>
    <dgm:cxn modelId="{12A4A306-8B06-43F8-8A1F-46A0D23A9061}" type="presParOf" srcId="{0ECA5380-30C7-44AF-A083-9CAE953B2E92}" destId="{68C44B76-744F-4120-9CC3-FDAB7FC52CDE}" srcOrd="7" destOrd="0" presId="urn:microsoft.com/office/officeart/2005/8/layout/pyramid2"/>
    <dgm:cxn modelId="{A3CFADE4-6535-4864-B792-A1288A9936BA}" type="presParOf" srcId="{0ECA5380-30C7-44AF-A083-9CAE953B2E92}" destId="{3DF451FD-9B06-4088-B17D-2247F3262877}" srcOrd="8" destOrd="0" presId="urn:microsoft.com/office/officeart/2005/8/layout/pyramid2"/>
    <dgm:cxn modelId="{05BF1076-A337-4C70-82AC-88318D8FD53F}" type="presParOf" srcId="{0ECA5380-30C7-44AF-A083-9CAE953B2E92}" destId="{72D8682D-6FBB-4BC1-88B6-B34CC5364732}" srcOrd="9"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39D25D8-78CC-4BC3-86CA-8CCB5D1C4DC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01F74443-5C5B-457B-9372-EF64D42F6D8A}">
      <dgm:prSet custT="1">
        <dgm:style>
          <a:lnRef idx="1">
            <a:schemeClr val="accent6"/>
          </a:lnRef>
          <a:fillRef idx="2">
            <a:schemeClr val="accent6"/>
          </a:fillRef>
          <a:effectRef idx="1">
            <a:schemeClr val="accent6"/>
          </a:effectRef>
          <a:fontRef idx="minor">
            <a:schemeClr val="dk1"/>
          </a:fontRef>
        </dgm:style>
      </dgm:prSet>
      <dgm:spPr/>
      <dgm:t>
        <a:bodyPr/>
        <a:lstStyle/>
        <a:p>
          <a:pPr rtl="0"/>
          <a:endParaRPr lang="el-GR" sz="2400" baseline="0" dirty="0" smtClean="0">
            <a:effectLst>
              <a:outerShdw blurRad="38100" dist="38100" dir="2700000" algn="tl">
                <a:srgbClr val="000000">
                  <a:alpha val="43137"/>
                </a:srgbClr>
              </a:outerShdw>
            </a:effectLst>
            <a:latin typeface="Arial Narrow" pitchFamily="34" charset="0"/>
          </a:endParaRPr>
        </a:p>
        <a:p>
          <a:pPr rtl="0"/>
          <a:endParaRPr lang="el-GR" sz="2400" baseline="0" dirty="0" smtClean="0">
            <a:effectLst>
              <a:outerShdw blurRad="38100" dist="38100" dir="2700000" algn="tl">
                <a:srgbClr val="000000">
                  <a:alpha val="43137"/>
                </a:srgbClr>
              </a:outerShdw>
            </a:effectLst>
            <a:latin typeface="Arial Narrow" pitchFamily="34" charset="0"/>
          </a:endParaRPr>
        </a:p>
        <a:p>
          <a:pPr rtl="0"/>
          <a:endParaRPr lang="el-GR" sz="2000" baseline="0" dirty="0" smtClean="0">
            <a:effectLst>
              <a:outerShdw blurRad="38100" dist="38100" dir="2700000" algn="tl">
                <a:srgbClr val="000000">
                  <a:alpha val="43137"/>
                </a:srgbClr>
              </a:outerShdw>
            </a:effectLst>
            <a:latin typeface="Arial Narrow" pitchFamily="34" charset="0"/>
          </a:endParaRPr>
        </a:p>
        <a:p>
          <a:pPr rtl="0"/>
          <a:r>
            <a:rPr lang="el-GR" sz="1800" baseline="0" dirty="0" smtClean="0">
              <a:effectLst>
                <a:outerShdw blurRad="38100" dist="38100" dir="2700000" algn="tl">
                  <a:srgbClr val="000000">
                    <a:alpha val="43137"/>
                  </a:srgbClr>
                </a:outerShdw>
              </a:effectLst>
              <a:latin typeface="Arial Narrow" pitchFamily="34" charset="0"/>
            </a:rPr>
            <a:t>Οδηγία 2008/99/ΕΚ για την προστασία του περιβάλλοντος μέσω του ποινικού δικαίου</a:t>
          </a:r>
          <a:r>
            <a:rPr lang="el-GR" sz="2400" baseline="0" dirty="0" smtClean="0"/>
            <a:t/>
          </a:r>
          <a:br>
            <a:rPr lang="el-GR" sz="2400" baseline="0" dirty="0" smtClean="0"/>
          </a:br>
          <a:r>
            <a:rPr lang="el-GR" sz="3000" baseline="0" dirty="0" smtClean="0"/>
            <a:t/>
          </a:r>
          <a:br>
            <a:rPr lang="el-GR" sz="3000" baseline="0" dirty="0" smtClean="0"/>
          </a:br>
          <a:r>
            <a:rPr lang="el-GR" sz="3000" baseline="0" dirty="0" smtClean="0"/>
            <a:t/>
          </a:r>
          <a:br>
            <a:rPr lang="el-GR" sz="3000" baseline="0" dirty="0" smtClean="0"/>
          </a:br>
          <a:endParaRPr lang="el-GR" sz="3000" dirty="0"/>
        </a:p>
      </dgm:t>
    </dgm:pt>
    <dgm:pt modelId="{B2ED607C-933C-418F-836C-008C0967DB27}" type="parTrans" cxnId="{8ADECE42-1C33-4C10-A678-78781AD167C1}">
      <dgm:prSet/>
      <dgm:spPr/>
      <dgm:t>
        <a:bodyPr/>
        <a:lstStyle/>
        <a:p>
          <a:endParaRPr lang="el-GR"/>
        </a:p>
      </dgm:t>
    </dgm:pt>
    <dgm:pt modelId="{65E26504-4665-4C79-BEDC-0DF7EE97A2EE}" type="sibTrans" cxnId="{8ADECE42-1C33-4C10-A678-78781AD167C1}">
      <dgm:prSet/>
      <dgm:spPr/>
      <dgm:t>
        <a:bodyPr/>
        <a:lstStyle/>
        <a:p>
          <a:endParaRPr lang="el-GR"/>
        </a:p>
      </dgm:t>
    </dgm:pt>
    <dgm:pt modelId="{D338B926-B530-4BE9-B055-49EBC2622633}" type="pres">
      <dgm:prSet presAssocID="{E39D25D8-78CC-4BC3-86CA-8CCB5D1C4DCC}" presName="compositeShape" presStyleCnt="0">
        <dgm:presLayoutVars>
          <dgm:chMax val="7"/>
          <dgm:dir/>
          <dgm:resizeHandles val="exact"/>
        </dgm:presLayoutVars>
      </dgm:prSet>
      <dgm:spPr/>
      <dgm:t>
        <a:bodyPr/>
        <a:lstStyle/>
        <a:p>
          <a:endParaRPr lang="el-GR"/>
        </a:p>
      </dgm:t>
    </dgm:pt>
    <dgm:pt modelId="{A771F8D9-4E62-4AEF-8858-44EAF9DE8306}" type="pres">
      <dgm:prSet presAssocID="{01F74443-5C5B-457B-9372-EF64D42F6D8A}" presName="circ1TxSh" presStyleLbl="vennNode1" presStyleIdx="0" presStyleCnt="1" custScaleX="89933" custScaleY="59702"/>
      <dgm:spPr/>
      <dgm:t>
        <a:bodyPr/>
        <a:lstStyle/>
        <a:p>
          <a:endParaRPr lang="el-GR"/>
        </a:p>
      </dgm:t>
    </dgm:pt>
  </dgm:ptLst>
  <dgm:cxnLst>
    <dgm:cxn modelId="{8ADECE42-1C33-4C10-A678-78781AD167C1}" srcId="{E39D25D8-78CC-4BC3-86CA-8CCB5D1C4DCC}" destId="{01F74443-5C5B-457B-9372-EF64D42F6D8A}" srcOrd="0" destOrd="0" parTransId="{B2ED607C-933C-418F-836C-008C0967DB27}" sibTransId="{65E26504-4665-4C79-BEDC-0DF7EE97A2EE}"/>
    <dgm:cxn modelId="{AF27406F-FCF5-4D84-BACF-2E875C71BB6E}" type="presOf" srcId="{E39D25D8-78CC-4BC3-86CA-8CCB5D1C4DCC}" destId="{D338B926-B530-4BE9-B055-49EBC2622633}" srcOrd="0" destOrd="0" presId="urn:microsoft.com/office/officeart/2005/8/layout/venn1"/>
    <dgm:cxn modelId="{49CC062E-76D6-47CA-A202-8508D2BDC0FD}" type="presOf" srcId="{01F74443-5C5B-457B-9372-EF64D42F6D8A}" destId="{A771F8D9-4E62-4AEF-8858-44EAF9DE8306}" srcOrd="0" destOrd="0" presId="urn:microsoft.com/office/officeart/2005/8/layout/venn1"/>
    <dgm:cxn modelId="{9226D106-C2D8-4BC9-B650-05B033DC331F}" type="presParOf" srcId="{D338B926-B530-4BE9-B055-49EBC2622633}" destId="{A771F8D9-4E62-4AEF-8858-44EAF9DE830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44AC5D7-0B36-4A6F-9A0D-10EA69988762}"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l-GR"/>
        </a:p>
      </dgm:t>
    </dgm:pt>
    <dgm:pt modelId="{3B9495D9-1822-4BB6-94E4-085AD8DDCD0E}">
      <dgm:prSet custT="1"/>
      <dgm:spPr/>
      <dgm:t>
        <a:bodyPr/>
        <a:lstStyle/>
        <a:p>
          <a:pPr rtl="0"/>
          <a:r>
            <a:rPr lang="el-GR" sz="1400" b="1" dirty="0" smtClean="0">
              <a:effectLst>
                <a:outerShdw blurRad="38100" dist="38100" dir="2700000" algn="tl">
                  <a:srgbClr val="000000">
                    <a:alpha val="43137"/>
                  </a:srgbClr>
                </a:outerShdw>
              </a:effectLst>
            </a:rPr>
            <a:t>Τυποποιούνται ως αδικήματα, εκ προθέσεως ή εκ βαριάς αμέλειας </a:t>
          </a:r>
          <a:endParaRPr lang="el-GR" sz="1400" b="1" dirty="0">
            <a:effectLst>
              <a:outerShdw blurRad="38100" dist="38100" dir="2700000" algn="tl">
                <a:srgbClr val="000000">
                  <a:alpha val="43137"/>
                </a:srgbClr>
              </a:outerShdw>
            </a:effectLst>
          </a:endParaRPr>
        </a:p>
      </dgm:t>
    </dgm:pt>
    <dgm:pt modelId="{8516F9BD-BF27-4666-9489-93D724C00F7B}" type="parTrans" cxnId="{14D00490-C0C0-4D81-9A05-7DF9DC4161B7}">
      <dgm:prSet/>
      <dgm:spPr/>
      <dgm:t>
        <a:bodyPr/>
        <a:lstStyle/>
        <a:p>
          <a:endParaRPr lang="el-GR"/>
        </a:p>
      </dgm:t>
    </dgm:pt>
    <dgm:pt modelId="{972AD7E4-BDC4-49F8-AD84-0B37065E4A20}" type="sibTrans" cxnId="{14D00490-C0C0-4D81-9A05-7DF9DC4161B7}">
      <dgm:prSet/>
      <dgm:spPr/>
      <dgm:t>
        <a:bodyPr/>
        <a:lstStyle/>
        <a:p>
          <a:endParaRPr lang="el-GR"/>
        </a:p>
      </dgm:t>
    </dgm:pt>
    <dgm:pt modelId="{C560AADD-79E0-41A6-A02A-AE871D72D6D6}">
      <dgm:prSet custT="1"/>
      <dgm:spPr/>
      <dgm:t>
        <a:bodyPr/>
        <a:lstStyle/>
        <a:p>
          <a:pPr rtl="0"/>
          <a:r>
            <a:rPr lang="el-GR" sz="900" dirty="0" smtClean="0">
              <a:effectLst>
                <a:outerShdw blurRad="38100" dist="38100" dir="2700000" algn="tl">
                  <a:srgbClr val="000000">
                    <a:alpha val="43137"/>
                  </a:srgbClr>
                </a:outerShdw>
              </a:effectLst>
            </a:rPr>
            <a:t>α</a:t>
          </a:r>
          <a:r>
            <a:rPr lang="el-GR" sz="1050" dirty="0" smtClean="0">
              <a:effectLst>
                <a:outerShdw blurRad="38100" dist="38100" dir="2700000" algn="tl">
                  <a:srgbClr val="000000">
                    <a:alpha val="43137"/>
                  </a:srgbClr>
                </a:outerShdw>
              </a:effectLst>
              <a:latin typeface="Arial Narrow" panose="020B0606020202030204" pitchFamily="34" charset="0"/>
            </a:rPr>
            <a:t>) απόρριψη, εκπομπή ή εισαγωγή ποσότητας υλικών ή </a:t>
          </a:r>
          <a:r>
            <a:rPr lang="el-GR" sz="1050" dirty="0" err="1" smtClean="0">
              <a:effectLst>
                <a:outerShdw blurRad="38100" dist="38100" dir="2700000" algn="tl">
                  <a:srgbClr val="000000">
                    <a:alpha val="43137"/>
                  </a:srgbClr>
                </a:outerShdw>
              </a:effectLst>
              <a:latin typeface="Arial Narrow" panose="020B0606020202030204" pitchFamily="34" charset="0"/>
            </a:rPr>
            <a:t>ιοντίζουσας</a:t>
          </a:r>
          <a:r>
            <a:rPr lang="el-GR" sz="1050" dirty="0" smtClean="0">
              <a:effectLst>
                <a:outerShdw blurRad="38100" dist="38100" dir="2700000" algn="tl">
                  <a:srgbClr val="000000">
                    <a:alpha val="43137"/>
                  </a:srgbClr>
                </a:outerShdw>
              </a:effectLst>
              <a:latin typeface="Arial Narrow" panose="020B0606020202030204" pitchFamily="34" charset="0"/>
            </a:rPr>
            <a:t> ακτινοβολίας στον αέρα, το έδαφος ή το νερό, </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4FB64E73-B9EF-43E4-8944-F267181F4005}" type="parTrans" cxnId="{DD17D95E-F41E-4BAB-B560-9AFE8DAD236D}">
      <dgm:prSet/>
      <dgm:spPr/>
      <dgm:t>
        <a:bodyPr/>
        <a:lstStyle/>
        <a:p>
          <a:endParaRPr lang="el-GR"/>
        </a:p>
      </dgm:t>
    </dgm:pt>
    <dgm:pt modelId="{4BFB4C80-50AF-4852-99AB-B79E9FC852CB}" type="sibTrans" cxnId="{DD17D95E-F41E-4BAB-B560-9AFE8DAD236D}">
      <dgm:prSet/>
      <dgm:spPr/>
      <dgm:t>
        <a:bodyPr/>
        <a:lstStyle/>
        <a:p>
          <a:endParaRPr lang="el-GR"/>
        </a:p>
      </dgm:t>
    </dgm:pt>
    <dgm:pt modelId="{027A3C4F-8ED6-404C-81DA-A042ABA22024}">
      <dgm:prSet custT="1"/>
      <dgm:spPr/>
      <dgm:t>
        <a:bodyPr/>
        <a:lstStyle/>
        <a:p>
          <a:pPr rtl="0"/>
          <a:r>
            <a:rPr lang="el-GR" sz="900" dirty="0" smtClean="0">
              <a:effectLst>
                <a:outerShdw blurRad="38100" dist="38100" dir="2700000" algn="tl">
                  <a:srgbClr val="000000">
                    <a:alpha val="43137"/>
                  </a:srgbClr>
                </a:outerShdw>
              </a:effectLst>
            </a:rPr>
            <a:t>β) </a:t>
          </a:r>
          <a:r>
            <a:rPr lang="el-GR" sz="1050" dirty="0" smtClean="0">
              <a:effectLst>
                <a:outerShdw blurRad="38100" dist="38100" dir="2700000" algn="tl">
                  <a:srgbClr val="000000">
                    <a:alpha val="43137"/>
                  </a:srgbClr>
                </a:outerShdw>
              </a:effectLst>
              <a:latin typeface="Arial Narrow" panose="020B0606020202030204" pitchFamily="34" charset="0"/>
            </a:rPr>
            <a:t>συλλογή, μεταφορά, ανάκτηση ή διάθεση αποβλήτων,</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40EE5027-F2FA-4464-AC64-85A38CAC2D9A}" type="parTrans" cxnId="{C65912AF-9AC3-41E1-9F3D-08FD8C9B6765}">
      <dgm:prSet/>
      <dgm:spPr/>
      <dgm:t>
        <a:bodyPr/>
        <a:lstStyle/>
        <a:p>
          <a:endParaRPr lang="el-GR"/>
        </a:p>
      </dgm:t>
    </dgm:pt>
    <dgm:pt modelId="{18F4842C-322E-4931-8F7C-0377C8AFA2C8}" type="sibTrans" cxnId="{C65912AF-9AC3-41E1-9F3D-08FD8C9B6765}">
      <dgm:prSet/>
      <dgm:spPr/>
      <dgm:t>
        <a:bodyPr/>
        <a:lstStyle/>
        <a:p>
          <a:endParaRPr lang="el-GR"/>
        </a:p>
      </dgm:t>
    </dgm:pt>
    <dgm:pt modelId="{150E4B2C-B6D3-4C3A-929E-2ABDA4BE06F9}">
      <dgm:prSet custT="1"/>
      <dgm:spPr/>
      <dgm:t>
        <a:bodyPr/>
        <a:lstStyle/>
        <a:p>
          <a:pPr rtl="0"/>
          <a:r>
            <a:rPr lang="el-GR" sz="900" dirty="0" smtClean="0">
              <a:effectLst>
                <a:outerShdw blurRad="38100" dist="38100" dir="2700000" algn="tl">
                  <a:srgbClr val="000000">
                    <a:alpha val="43137"/>
                  </a:srgbClr>
                </a:outerShdw>
              </a:effectLst>
            </a:rPr>
            <a:t>γ</a:t>
          </a:r>
          <a:r>
            <a:rPr lang="el-GR" sz="1100" dirty="0" smtClean="0">
              <a:effectLst>
                <a:outerShdw blurRad="38100" dist="38100" dir="2700000" algn="tl">
                  <a:srgbClr val="000000">
                    <a:alpha val="43137"/>
                  </a:srgbClr>
                </a:outerShdw>
              </a:effectLst>
              <a:latin typeface="Arial Narrow" panose="020B0606020202030204" pitchFamily="34" charset="0"/>
            </a:rPr>
            <a:t>) αποστολή αποβλήτων,</a:t>
          </a:r>
          <a:endParaRPr lang="el-GR" sz="1100" dirty="0">
            <a:effectLst>
              <a:outerShdw blurRad="38100" dist="38100" dir="2700000" algn="tl">
                <a:srgbClr val="000000">
                  <a:alpha val="43137"/>
                </a:srgbClr>
              </a:outerShdw>
            </a:effectLst>
            <a:latin typeface="Arial Narrow" panose="020B0606020202030204" pitchFamily="34" charset="0"/>
          </a:endParaRPr>
        </a:p>
      </dgm:t>
    </dgm:pt>
    <dgm:pt modelId="{B2E0C63D-9918-40DF-B4E7-F7AFF1837103}" type="parTrans" cxnId="{24A708A8-855E-4657-B14B-C4DF8089CAED}">
      <dgm:prSet/>
      <dgm:spPr/>
      <dgm:t>
        <a:bodyPr/>
        <a:lstStyle/>
        <a:p>
          <a:endParaRPr lang="el-GR"/>
        </a:p>
      </dgm:t>
    </dgm:pt>
    <dgm:pt modelId="{7904D0C7-6502-4AA5-9EE4-09AF5538B2A8}" type="sibTrans" cxnId="{24A708A8-855E-4657-B14B-C4DF8089CAED}">
      <dgm:prSet/>
      <dgm:spPr/>
      <dgm:t>
        <a:bodyPr/>
        <a:lstStyle/>
        <a:p>
          <a:endParaRPr lang="el-GR"/>
        </a:p>
      </dgm:t>
    </dgm:pt>
    <dgm:pt modelId="{515D1836-89E8-462D-85EC-42326A731D43}">
      <dgm:prSet custT="1"/>
      <dgm:spPr/>
      <dgm:t>
        <a:bodyPr/>
        <a:lstStyle/>
        <a:p>
          <a:pPr rtl="0"/>
          <a:r>
            <a:rPr lang="el-GR" sz="900" dirty="0" smtClean="0">
              <a:effectLst>
                <a:outerShdw blurRad="38100" dist="38100" dir="2700000" algn="tl">
                  <a:srgbClr val="000000">
                    <a:alpha val="43137"/>
                  </a:srgbClr>
                </a:outerShdw>
              </a:effectLst>
            </a:rPr>
            <a:t>δ) </a:t>
          </a:r>
          <a:r>
            <a:rPr lang="el-GR" sz="1050" dirty="0" smtClean="0">
              <a:effectLst>
                <a:outerShdw blurRad="38100" dist="38100" dir="2700000" algn="tl">
                  <a:srgbClr val="000000">
                    <a:alpha val="43137"/>
                  </a:srgbClr>
                </a:outerShdw>
              </a:effectLst>
              <a:latin typeface="Arial Narrow" panose="020B0606020202030204" pitchFamily="34" charset="0"/>
            </a:rPr>
            <a:t>λειτουργία μονάδας επικίνδυνων δραστηριοτήτων ή στην οποία αποθηκεύονται ή χρησιμοποιούνται επικίνδυνες ουσίες ή παρασκευάσματα</a:t>
          </a:r>
          <a:r>
            <a:rPr lang="el-GR" sz="900" dirty="0" smtClean="0">
              <a:effectLst>
                <a:outerShdw blurRad="38100" dist="38100" dir="2700000" algn="tl">
                  <a:srgbClr val="000000">
                    <a:alpha val="43137"/>
                  </a:srgbClr>
                </a:outerShdw>
              </a:effectLst>
            </a:rPr>
            <a:t>, </a:t>
          </a:r>
          <a:endParaRPr lang="el-GR" sz="900" dirty="0">
            <a:effectLst>
              <a:outerShdw blurRad="38100" dist="38100" dir="2700000" algn="tl">
                <a:srgbClr val="000000">
                  <a:alpha val="43137"/>
                </a:srgbClr>
              </a:outerShdw>
            </a:effectLst>
          </a:endParaRPr>
        </a:p>
      </dgm:t>
    </dgm:pt>
    <dgm:pt modelId="{8C17BFCF-1659-4A6D-BE25-7E5584B6AA58}" type="parTrans" cxnId="{55E72C57-7F68-4515-B8AA-C053CAE2AD82}">
      <dgm:prSet/>
      <dgm:spPr/>
      <dgm:t>
        <a:bodyPr/>
        <a:lstStyle/>
        <a:p>
          <a:endParaRPr lang="el-GR"/>
        </a:p>
      </dgm:t>
    </dgm:pt>
    <dgm:pt modelId="{17DDDB49-B596-49CD-B97C-BF17BF62A59C}" type="sibTrans" cxnId="{55E72C57-7F68-4515-B8AA-C053CAE2AD82}">
      <dgm:prSet/>
      <dgm:spPr/>
      <dgm:t>
        <a:bodyPr/>
        <a:lstStyle/>
        <a:p>
          <a:endParaRPr lang="el-GR"/>
        </a:p>
      </dgm:t>
    </dgm:pt>
    <dgm:pt modelId="{946AF257-0131-4B5C-8AAA-0A71E4B84957}">
      <dgm:prSet custT="1"/>
      <dgm:spPr/>
      <dgm:t>
        <a:bodyPr/>
        <a:lstStyle/>
        <a:p>
          <a:pPr rtl="0"/>
          <a:r>
            <a:rPr lang="el-GR" sz="900" dirty="0" smtClean="0">
              <a:effectLst>
                <a:outerShdw blurRad="38100" dist="38100" dir="2700000" algn="tl">
                  <a:srgbClr val="000000">
                    <a:alpha val="43137"/>
                  </a:srgbClr>
                </a:outerShdw>
              </a:effectLst>
            </a:rPr>
            <a:t>ε) </a:t>
          </a:r>
          <a:r>
            <a:rPr lang="el-GR" sz="1050" dirty="0" smtClean="0">
              <a:effectLst>
                <a:outerShdw blurRad="38100" dist="38100" dir="2700000" algn="tl">
                  <a:srgbClr val="000000">
                    <a:alpha val="43137"/>
                  </a:srgbClr>
                </a:outerShdw>
              </a:effectLst>
              <a:latin typeface="Arial Narrow" panose="020B0606020202030204" pitchFamily="34" charset="0"/>
            </a:rPr>
            <a:t>παραγωγή, επεξεργασία, χειρισμός, χρήση, κατοχή, αποθήκευση, μεταφορά, εισαγωγή, εξαγωγή ή διάθεση πυρηνικών υλικών ή άλλων επικινδύνων ραδιενεργών ουσιών,</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0F80EEC2-27AE-4DE6-ADB1-0610324BCAA5}" type="parTrans" cxnId="{4E63A001-787B-4853-9C5E-62F4D38648A8}">
      <dgm:prSet/>
      <dgm:spPr/>
      <dgm:t>
        <a:bodyPr/>
        <a:lstStyle/>
        <a:p>
          <a:endParaRPr lang="el-GR"/>
        </a:p>
      </dgm:t>
    </dgm:pt>
    <dgm:pt modelId="{6651756D-F672-4DFA-B7C3-E869516A0156}" type="sibTrans" cxnId="{4E63A001-787B-4853-9C5E-62F4D38648A8}">
      <dgm:prSet/>
      <dgm:spPr/>
      <dgm:t>
        <a:bodyPr/>
        <a:lstStyle/>
        <a:p>
          <a:endParaRPr lang="el-GR"/>
        </a:p>
      </dgm:t>
    </dgm:pt>
    <dgm:pt modelId="{0EFB8081-9027-478A-975D-56F117BDC897}">
      <dgm:prSet custT="1"/>
      <dgm:spPr/>
      <dgm:t>
        <a:bodyPr/>
        <a:lstStyle/>
        <a:p>
          <a:pPr rtl="0"/>
          <a:r>
            <a:rPr lang="el-GR" sz="900" dirty="0" smtClean="0">
              <a:effectLst>
                <a:outerShdw blurRad="38100" dist="38100" dir="2700000" algn="tl">
                  <a:srgbClr val="000000">
                    <a:alpha val="43137"/>
                  </a:srgbClr>
                </a:outerShdw>
              </a:effectLst>
            </a:rPr>
            <a:t>στ) </a:t>
          </a:r>
          <a:r>
            <a:rPr lang="el-GR" sz="1050" dirty="0" smtClean="0">
              <a:effectLst>
                <a:outerShdw blurRad="38100" dist="38100" dir="2700000" algn="tl">
                  <a:srgbClr val="000000">
                    <a:alpha val="43137"/>
                  </a:srgbClr>
                </a:outerShdw>
              </a:effectLst>
              <a:latin typeface="Arial Narrow" panose="020B0606020202030204" pitchFamily="34" charset="0"/>
            </a:rPr>
            <a:t>θανάτωση, αφανισμός, κατοχή ή σύλληψη προστατευόμενων ειδών της άγριας χλωρίδας ή πανίδας, </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B18174B1-07C0-4BE7-8A5F-9E9CFEF17416}" type="parTrans" cxnId="{1C63545B-20ED-4C66-A482-B80147139243}">
      <dgm:prSet/>
      <dgm:spPr/>
      <dgm:t>
        <a:bodyPr/>
        <a:lstStyle/>
        <a:p>
          <a:endParaRPr lang="el-GR"/>
        </a:p>
      </dgm:t>
    </dgm:pt>
    <dgm:pt modelId="{1BCCDAA3-6690-491A-90FA-14D4CB0E875F}" type="sibTrans" cxnId="{1C63545B-20ED-4C66-A482-B80147139243}">
      <dgm:prSet/>
      <dgm:spPr/>
      <dgm:t>
        <a:bodyPr/>
        <a:lstStyle/>
        <a:p>
          <a:endParaRPr lang="el-GR"/>
        </a:p>
      </dgm:t>
    </dgm:pt>
    <dgm:pt modelId="{040A3B83-8CA8-41AD-A063-F029F6B22329}">
      <dgm:prSet custT="1"/>
      <dgm:spPr/>
      <dgm:t>
        <a:bodyPr/>
        <a:lstStyle/>
        <a:p>
          <a:pPr rtl="0"/>
          <a:r>
            <a:rPr lang="el-GR" sz="900" dirty="0" smtClean="0">
              <a:effectLst>
                <a:outerShdw blurRad="38100" dist="38100" dir="2700000" algn="tl">
                  <a:srgbClr val="000000">
                    <a:alpha val="43137"/>
                  </a:srgbClr>
                </a:outerShdw>
              </a:effectLst>
            </a:rPr>
            <a:t>ζ) </a:t>
          </a:r>
          <a:r>
            <a:rPr lang="el-GR" sz="1050" dirty="0" smtClean="0">
              <a:effectLst>
                <a:outerShdw blurRad="38100" dist="38100" dir="2700000" algn="tl">
                  <a:srgbClr val="000000">
                    <a:alpha val="43137"/>
                  </a:srgbClr>
                </a:outerShdw>
              </a:effectLst>
              <a:latin typeface="Arial Narrow" panose="020B0606020202030204" pitchFamily="34" charset="0"/>
            </a:rPr>
            <a:t>εμπορία με προστατευόμενα είδη άγριας πανίδας ή χλωρίδας ή μερών ή παραγώγων αυτών,</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036CCCBA-6301-4B23-995B-034D9DB1CDBA}" type="parTrans" cxnId="{9CDEBDBD-F7BD-46E3-B37F-7EC85DFC37C3}">
      <dgm:prSet/>
      <dgm:spPr/>
      <dgm:t>
        <a:bodyPr/>
        <a:lstStyle/>
        <a:p>
          <a:endParaRPr lang="el-GR"/>
        </a:p>
      </dgm:t>
    </dgm:pt>
    <dgm:pt modelId="{C9377814-B403-4B91-8BC3-681496043A2A}" type="sibTrans" cxnId="{9CDEBDBD-F7BD-46E3-B37F-7EC85DFC37C3}">
      <dgm:prSet/>
      <dgm:spPr/>
      <dgm:t>
        <a:bodyPr/>
        <a:lstStyle/>
        <a:p>
          <a:endParaRPr lang="el-GR"/>
        </a:p>
      </dgm:t>
    </dgm:pt>
    <dgm:pt modelId="{A054A730-5187-4E77-A6FA-01ECA4652518}">
      <dgm:prSet custT="1"/>
      <dgm:spPr/>
      <dgm:t>
        <a:bodyPr/>
        <a:lstStyle/>
        <a:p>
          <a:pPr rtl="0"/>
          <a:r>
            <a:rPr lang="el-GR" sz="900" dirty="0" smtClean="0">
              <a:effectLst>
                <a:outerShdw blurRad="38100" dist="38100" dir="2700000" algn="tl">
                  <a:srgbClr val="000000">
                    <a:alpha val="43137"/>
                  </a:srgbClr>
                </a:outerShdw>
              </a:effectLst>
            </a:rPr>
            <a:t>η) </a:t>
          </a:r>
          <a:r>
            <a:rPr lang="el-GR" sz="1050" dirty="0" smtClean="0">
              <a:effectLst>
                <a:outerShdw blurRad="38100" dist="38100" dir="2700000" algn="tl">
                  <a:srgbClr val="000000">
                    <a:alpha val="43137"/>
                  </a:srgbClr>
                </a:outerShdw>
              </a:effectLst>
              <a:latin typeface="Arial Narrow" panose="020B0606020202030204" pitchFamily="34" charset="0"/>
            </a:rPr>
            <a:t>κάθε συμπεριφορά που προκαλεί την ουσιαστική υποβάθμιση οικολογικού ενδιαιτήματος εντός προστατευόμενης περιοχής, </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32C9E62C-3495-44DB-B845-38CD2A05DD01}" type="parTrans" cxnId="{EFD7E57C-8749-46CE-B66D-E8EE46640728}">
      <dgm:prSet/>
      <dgm:spPr/>
      <dgm:t>
        <a:bodyPr/>
        <a:lstStyle/>
        <a:p>
          <a:endParaRPr lang="el-GR"/>
        </a:p>
      </dgm:t>
    </dgm:pt>
    <dgm:pt modelId="{D04E39F0-33DC-4304-9D01-AA0C7066276D}" type="sibTrans" cxnId="{EFD7E57C-8749-46CE-B66D-E8EE46640728}">
      <dgm:prSet/>
      <dgm:spPr/>
      <dgm:t>
        <a:bodyPr/>
        <a:lstStyle/>
        <a:p>
          <a:endParaRPr lang="el-GR"/>
        </a:p>
      </dgm:t>
    </dgm:pt>
    <dgm:pt modelId="{7430C153-EF49-4B20-80D1-7E964B963966}">
      <dgm:prSet custT="1"/>
      <dgm:spPr/>
      <dgm:t>
        <a:bodyPr/>
        <a:lstStyle/>
        <a:p>
          <a:pPr rtl="0"/>
          <a:r>
            <a:rPr lang="el-GR" sz="900" dirty="0" smtClean="0">
              <a:effectLst>
                <a:outerShdw blurRad="38100" dist="38100" dir="2700000" algn="tl">
                  <a:srgbClr val="000000">
                    <a:alpha val="43137"/>
                  </a:srgbClr>
                </a:outerShdw>
              </a:effectLst>
            </a:rPr>
            <a:t>θ) </a:t>
          </a:r>
          <a:r>
            <a:rPr lang="el-GR" sz="1050" dirty="0" smtClean="0">
              <a:effectLst>
                <a:outerShdw blurRad="38100" dist="38100" dir="2700000" algn="tl">
                  <a:srgbClr val="000000">
                    <a:alpha val="43137"/>
                  </a:srgbClr>
                </a:outerShdw>
              </a:effectLst>
              <a:latin typeface="Arial Narrow" panose="020B0606020202030204" pitchFamily="34" charset="0"/>
            </a:rPr>
            <a:t>παραγωγή, εισαγωγή, εξαγωγή, διάθεση στην αγορά ή χρήση ουσιών που καταστρέφουν τη στιβάδα του όζοντος.</a:t>
          </a:r>
          <a:endParaRPr lang="el-GR" sz="1050" dirty="0">
            <a:effectLst>
              <a:outerShdw blurRad="38100" dist="38100" dir="2700000" algn="tl">
                <a:srgbClr val="000000">
                  <a:alpha val="43137"/>
                </a:srgbClr>
              </a:outerShdw>
            </a:effectLst>
            <a:latin typeface="Arial Narrow" panose="020B0606020202030204" pitchFamily="34" charset="0"/>
          </a:endParaRPr>
        </a:p>
      </dgm:t>
    </dgm:pt>
    <dgm:pt modelId="{6169D025-2CD3-45D8-80E9-5103F01A293C}" type="parTrans" cxnId="{A35DA858-5440-4DC5-BC4C-A9EC7D266FBF}">
      <dgm:prSet/>
      <dgm:spPr/>
      <dgm:t>
        <a:bodyPr/>
        <a:lstStyle/>
        <a:p>
          <a:endParaRPr lang="el-GR"/>
        </a:p>
      </dgm:t>
    </dgm:pt>
    <dgm:pt modelId="{D3904E1F-4EBF-4CD7-B01A-A407686240DF}" type="sibTrans" cxnId="{A35DA858-5440-4DC5-BC4C-A9EC7D266FBF}">
      <dgm:prSet/>
      <dgm:spPr/>
      <dgm:t>
        <a:bodyPr/>
        <a:lstStyle/>
        <a:p>
          <a:endParaRPr lang="el-GR"/>
        </a:p>
      </dgm:t>
    </dgm:pt>
    <dgm:pt modelId="{FAE0ED43-72EC-4240-A1C6-6FF16C8FD2B2}" type="pres">
      <dgm:prSet presAssocID="{644AC5D7-0B36-4A6F-9A0D-10EA69988762}" presName="compositeShape" presStyleCnt="0">
        <dgm:presLayoutVars>
          <dgm:dir/>
          <dgm:resizeHandles/>
        </dgm:presLayoutVars>
      </dgm:prSet>
      <dgm:spPr/>
      <dgm:t>
        <a:bodyPr/>
        <a:lstStyle/>
        <a:p>
          <a:endParaRPr lang="el-GR"/>
        </a:p>
      </dgm:t>
    </dgm:pt>
    <dgm:pt modelId="{3E7A2790-8E85-406F-8BEB-CE5DF444FF71}" type="pres">
      <dgm:prSet presAssocID="{644AC5D7-0B36-4A6F-9A0D-10EA69988762}" presName="pyramid" presStyleLbl="node1" presStyleIdx="0" presStyleCnt="1" custScaleX="78688" custScaleY="85177" custLinFactNeighborX="-25005" custLinFactNeighborY="-779"/>
      <dgm:spPr/>
    </dgm:pt>
    <dgm:pt modelId="{C8024D46-68BE-4F53-B5F6-3B7BF97916B3}" type="pres">
      <dgm:prSet presAssocID="{644AC5D7-0B36-4A6F-9A0D-10EA69988762}" presName="theList" presStyleCnt="0"/>
      <dgm:spPr/>
    </dgm:pt>
    <dgm:pt modelId="{2BE7C946-1477-4586-8869-C0B28AABB1C5}" type="pres">
      <dgm:prSet presAssocID="{3B9495D9-1822-4BB6-94E4-085AD8DDCD0E}" presName="aNode" presStyleLbl="fgAcc1" presStyleIdx="0" presStyleCnt="10">
        <dgm:presLayoutVars>
          <dgm:bulletEnabled val="1"/>
        </dgm:presLayoutVars>
      </dgm:prSet>
      <dgm:spPr/>
      <dgm:t>
        <a:bodyPr/>
        <a:lstStyle/>
        <a:p>
          <a:endParaRPr lang="el-GR"/>
        </a:p>
      </dgm:t>
    </dgm:pt>
    <dgm:pt modelId="{99E4F5C8-EFB8-448D-94CF-01B11A104714}" type="pres">
      <dgm:prSet presAssocID="{3B9495D9-1822-4BB6-94E4-085AD8DDCD0E}" presName="aSpace" presStyleCnt="0"/>
      <dgm:spPr/>
    </dgm:pt>
    <dgm:pt modelId="{5772DA5A-5D6E-4002-8E79-3D799F79F317}" type="pres">
      <dgm:prSet presAssocID="{C560AADD-79E0-41A6-A02A-AE871D72D6D6}" presName="aNode" presStyleLbl="fgAcc1" presStyleIdx="1" presStyleCnt="10" custScaleX="139685">
        <dgm:presLayoutVars>
          <dgm:bulletEnabled val="1"/>
        </dgm:presLayoutVars>
      </dgm:prSet>
      <dgm:spPr/>
      <dgm:t>
        <a:bodyPr/>
        <a:lstStyle/>
        <a:p>
          <a:endParaRPr lang="el-GR"/>
        </a:p>
      </dgm:t>
    </dgm:pt>
    <dgm:pt modelId="{4492A978-8B46-4AF9-89CA-F92D04905D11}" type="pres">
      <dgm:prSet presAssocID="{C560AADD-79E0-41A6-A02A-AE871D72D6D6}" presName="aSpace" presStyleCnt="0"/>
      <dgm:spPr/>
    </dgm:pt>
    <dgm:pt modelId="{01F1BEB0-76A4-4AF3-84E2-D1E4EECEAFAF}" type="pres">
      <dgm:prSet presAssocID="{027A3C4F-8ED6-404C-81DA-A042ABA22024}" presName="aNode" presStyleLbl="fgAcc1" presStyleIdx="2" presStyleCnt="10" custScaleX="141679">
        <dgm:presLayoutVars>
          <dgm:bulletEnabled val="1"/>
        </dgm:presLayoutVars>
      </dgm:prSet>
      <dgm:spPr/>
      <dgm:t>
        <a:bodyPr/>
        <a:lstStyle/>
        <a:p>
          <a:endParaRPr lang="el-GR"/>
        </a:p>
      </dgm:t>
    </dgm:pt>
    <dgm:pt modelId="{3F4BCBFE-5AC6-4FE1-81B3-AB4DB1921B1B}" type="pres">
      <dgm:prSet presAssocID="{027A3C4F-8ED6-404C-81DA-A042ABA22024}" presName="aSpace" presStyleCnt="0"/>
      <dgm:spPr/>
    </dgm:pt>
    <dgm:pt modelId="{BAB0D898-C1F2-47F1-8245-0960D109D094}" type="pres">
      <dgm:prSet presAssocID="{150E4B2C-B6D3-4C3A-929E-2ABDA4BE06F9}" presName="aNode" presStyleLbl="fgAcc1" presStyleIdx="3" presStyleCnt="10" custScaleX="140682">
        <dgm:presLayoutVars>
          <dgm:bulletEnabled val="1"/>
        </dgm:presLayoutVars>
      </dgm:prSet>
      <dgm:spPr/>
      <dgm:t>
        <a:bodyPr/>
        <a:lstStyle/>
        <a:p>
          <a:endParaRPr lang="el-GR"/>
        </a:p>
      </dgm:t>
    </dgm:pt>
    <dgm:pt modelId="{9D95E708-0CA8-4211-A609-E89E3BFD1836}" type="pres">
      <dgm:prSet presAssocID="{150E4B2C-B6D3-4C3A-929E-2ABDA4BE06F9}" presName="aSpace" presStyleCnt="0"/>
      <dgm:spPr/>
    </dgm:pt>
    <dgm:pt modelId="{1473F336-9A4F-4E5C-A273-A19CACDD819A}" type="pres">
      <dgm:prSet presAssocID="{515D1836-89E8-462D-85EC-42326A731D43}" presName="aNode" presStyleLbl="fgAcc1" presStyleIdx="4" presStyleCnt="10" custScaleX="140682">
        <dgm:presLayoutVars>
          <dgm:bulletEnabled val="1"/>
        </dgm:presLayoutVars>
      </dgm:prSet>
      <dgm:spPr/>
      <dgm:t>
        <a:bodyPr/>
        <a:lstStyle/>
        <a:p>
          <a:endParaRPr lang="el-GR"/>
        </a:p>
      </dgm:t>
    </dgm:pt>
    <dgm:pt modelId="{BECDFA17-E631-4A4D-ACF1-902B7263FDB5}" type="pres">
      <dgm:prSet presAssocID="{515D1836-89E8-462D-85EC-42326A731D43}" presName="aSpace" presStyleCnt="0"/>
      <dgm:spPr/>
    </dgm:pt>
    <dgm:pt modelId="{2EF7426E-EBF4-43A2-824F-0A50B0DD8E19}" type="pres">
      <dgm:prSet presAssocID="{946AF257-0131-4B5C-8AAA-0A71E4B84957}" presName="aNode" presStyleLbl="fgAcc1" presStyleIdx="5" presStyleCnt="10" custScaleX="140682">
        <dgm:presLayoutVars>
          <dgm:bulletEnabled val="1"/>
        </dgm:presLayoutVars>
      </dgm:prSet>
      <dgm:spPr/>
      <dgm:t>
        <a:bodyPr/>
        <a:lstStyle/>
        <a:p>
          <a:endParaRPr lang="el-GR"/>
        </a:p>
      </dgm:t>
    </dgm:pt>
    <dgm:pt modelId="{8D2B439C-B6B9-499C-90EC-99D27489A75F}" type="pres">
      <dgm:prSet presAssocID="{946AF257-0131-4B5C-8AAA-0A71E4B84957}" presName="aSpace" presStyleCnt="0"/>
      <dgm:spPr/>
    </dgm:pt>
    <dgm:pt modelId="{21A72F4D-DC01-4176-AEA3-EFA9EBEF4F39}" type="pres">
      <dgm:prSet presAssocID="{0EFB8081-9027-478A-975D-56F117BDC897}" presName="aNode" presStyleLbl="fgAcc1" presStyleIdx="6" presStyleCnt="10" custScaleX="140682">
        <dgm:presLayoutVars>
          <dgm:bulletEnabled val="1"/>
        </dgm:presLayoutVars>
      </dgm:prSet>
      <dgm:spPr/>
      <dgm:t>
        <a:bodyPr/>
        <a:lstStyle/>
        <a:p>
          <a:endParaRPr lang="el-GR"/>
        </a:p>
      </dgm:t>
    </dgm:pt>
    <dgm:pt modelId="{D1928D88-D11D-4094-A7E7-6820B4C0180A}" type="pres">
      <dgm:prSet presAssocID="{0EFB8081-9027-478A-975D-56F117BDC897}" presName="aSpace" presStyleCnt="0"/>
      <dgm:spPr/>
    </dgm:pt>
    <dgm:pt modelId="{4B5DF607-236E-4C3B-A2E4-9201C594B54F}" type="pres">
      <dgm:prSet presAssocID="{040A3B83-8CA8-41AD-A063-F029F6B22329}" presName="aNode" presStyleLbl="fgAcc1" presStyleIdx="7" presStyleCnt="10" custScaleX="140682">
        <dgm:presLayoutVars>
          <dgm:bulletEnabled val="1"/>
        </dgm:presLayoutVars>
      </dgm:prSet>
      <dgm:spPr/>
      <dgm:t>
        <a:bodyPr/>
        <a:lstStyle/>
        <a:p>
          <a:endParaRPr lang="el-GR"/>
        </a:p>
      </dgm:t>
    </dgm:pt>
    <dgm:pt modelId="{5CDC830A-06EC-4C95-AC3D-337D41B33130}" type="pres">
      <dgm:prSet presAssocID="{040A3B83-8CA8-41AD-A063-F029F6B22329}" presName="aSpace" presStyleCnt="0"/>
      <dgm:spPr/>
    </dgm:pt>
    <dgm:pt modelId="{F0B369CC-FA6B-4DE7-9824-09F821D9F17B}" type="pres">
      <dgm:prSet presAssocID="{A054A730-5187-4E77-A6FA-01ECA4652518}" presName="aNode" presStyleLbl="fgAcc1" presStyleIdx="8" presStyleCnt="10" custScaleX="140682">
        <dgm:presLayoutVars>
          <dgm:bulletEnabled val="1"/>
        </dgm:presLayoutVars>
      </dgm:prSet>
      <dgm:spPr/>
      <dgm:t>
        <a:bodyPr/>
        <a:lstStyle/>
        <a:p>
          <a:endParaRPr lang="el-GR"/>
        </a:p>
      </dgm:t>
    </dgm:pt>
    <dgm:pt modelId="{DE185419-BEAB-49EC-8966-3B54F15DFDAF}" type="pres">
      <dgm:prSet presAssocID="{A054A730-5187-4E77-A6FA-01ECA4652518}" presName="aSpace" presStyleCnt="0"/>
      <dgm:spPr/>
    </dgm:pt>
    <dgm:pt modelId="{A6E8352C-41A6-4B60-AAFF-8EDC33383351}" type="pres">
      <dgm:prSet presAssocID="{7430C153-EF49-4B20-80D1-7E964B963966}" presName="aNode" presStyleLbl="fgAcc1" presStyleIdx="9" presStyleCnt="10" custScaleX="140682">
        <dgm:presLayoutVars>
          <dgm:bulletEnabled val="1"/>
        </dgm:presLayoutVars>
      </dgm:prSet>
      <dgm:spPr/>
      <dgm:t>
        <a:bodyPr/>
        <a:lstStyle/>
        <a:p>
          <a:endParaRPr lang="el-GR"/>
        </a:p>
      </dgm:t>
    </dgm:pt>
    <dgm:pt modelId="{8912A037-9258-4375-93F3-95C0718E5B87}" type="pres">
      <dgm:prSet presAssocID="{7430C153-EF49-4B20-80D1-7E964B963966}" presName="aSpace" presStyleCnt="0"/>
      <dgm:spPr/>
    </dgm:pt>
  </dgm:ptLst>
  <dgm:cxnLst>
    <dgm:cxn modelId="{3447743F-E87D-4EB8-BB27-0029C539033E}" type="presOf" srcId="{3B9495D9-1822-4BB6-94E4-085AD8DDCD0E}" destId="{2BE7C946-1477-4586-8869-C0B28AABB1C5}" srcOrd="0" destOrd="0" presId="urn:microsoft.com/office/officeart/2005/8/layout/pyramid2"/>
    <dgm:cxn modelId="{40A38701-EBCC-4707-B465-56FC2A79BFF8}" type="presOf" srcId="{644AC5D7-0B36-4A6F-9A0D-10EA69988762}" destId="{FAE0ED43-72EC-4240-A1C6-6FF16C8FD2B2}" srcOrd="0" destOrd="0" presId="urn:microsoft.com/office/officeart/2005/8/layout/pyramid2"/>
    <dgm:cxn modelId="{EF64E8D8-3783-4E10-96CD-E542AD29C80E}" type="presOf" srcId="{040A3B83-8CA8-41AD-A063-F029F6B22329}" destId="{4B5DF607-236E-4C3B-A2E4-9201C594B54F}" srcOrd="0" destOrd="0" presId="urn:microsoft.com/office/officeart/2005/8/layout/pyramid2"/>
    <dgm:cxn modelId="{DD17D95E-F41E-4BAB-B560-9AFE8DAD236D}" srcId="{644AC5D7-0B36-4A6F-9A0D-10EA69988762}" destId="{C560AADD-79E0-41A6-A02A-AE871D72D6D6}" srcOrd="1" destOrd="0" parTransId="{4FB64E73-B9EF-43E4-8944-F267181F4005}" sibTransId="{4BFB4C80-50AF-4852-99AB-B79E9FC852CB}"/>
    <dgm:cxn modelId="{1C63545B-20ED-4C66-A482-B80147139243}" srcId="{644AC5D7-0B36-4A6F-9A0D-10EA69988762}" destId="{0EFB8081-9027-478A-975D-56F117BDC897}" srcOrd="6" destOrd="0" parTransId="{B18174B1-07C0-4BE7-8A5F-9E9CFEF17416}" sibTransId="{1BCCDAA3-6690-491A-90FA-14D4CB0E875F}"/>
    <dgm:cxn modelId="{9CDEBDBD-F7BD-46E3-B37F-7EC85DFC37C3}" srcId="{644AC5D7-0B36-4A6F-9A0D-10EA69988762}" destId="{040A3B83-8CA8-41AD-A063-F029F6B22329}" srcOrd="7" destOrd="0" parTransId="{036CCCBA-6301-4B23-995B-034D9DB1CDBA}" sibTransId="{C9377814-B403-4B91-8BC3-681496043A2A}"/>
    <dgm:cxn modelId="{4E63A001-787B-4853-9C5E-62F4D38648A8}" srcId="{644AC5D7-0B36-4A6F-9A0D-10EA69988762}" destId="{946AF257-0131-4B5C-8AAA-0A71E4B84957}" srcOrd="5" destOrd="0" parTransId="{0F80EEC2-27AE-4DE6-ADB1-0610324BCAA5}" sibTransId="{6651756D-F672-4DFA-B7C3-E869516A0156}"/>
    <dgm:cxn modelId="{E771B739-5DA3-436B-9759-5C5721B87AA2}" type="presOf" srcId="{946AF257-0131-4B5C-8AAA-0A71E4B84957}" destId="{2EF7426E-EBF4-43A2-824F-0A50B0DD8E19}" srcOrd="0" destOrd="0" presId="urn:microsoft.com/office/officeart/2005/8/layout/pyramid2"/>
    <dgm:cxn modelId="{24A708A8-855E-4657-B14B-C4DF8089CAED}" srcId="{644AC5D7-0B36-4A6F-9A0D-10EA69988762}" destId="{150E4B2C-B6D3-4C3A-929E-2ABDA4BE06F9}" srcOrd="3" destOrd="0" parTransId="{B2E0C63D-9918-40DF-B4E7-F7AFF1837103}" sibTransId="{7904D0C7-6502-4AA5-9EE4-09AF5538B2A8}"/>
    <dgm:cxn modelId="{91AD4C27-86AF-4CC3-A069-C113C0656752}" type="presOf" srcId="{027A3C4F-8ED6-404C-81DA-A042ABA22024}" destId="{01F1BEB0-76A4-4AF3-84E2-D1E4EECEAFAF}" srcOrd="0" destOrd="0" presId="urn:microsoft.com/office/officeart/2005/8/layout/pyramid2"/>
    <dgm:cxn modelId="{A35DA858-5440-4DC5-BC4C-A9EC7D266FBF}" srcId="{644AC5D7-0B36-4A6F-9A0D-10EA69988762}" destId="{7430C153-EF49-4B20-80D1-7E964B963966}" srcOrd="9" destOrd="0" parTransId="{6169D025-2CD3-45D8-80E9-5103F01A293C}" sibTransId="{D3904E1F-4EBF-4CD7-B01A-A407686240DF}"/>
    <dgm:cxn modelId="{9BC568D3-A973-412C-A3D6-05A099044D18}" type="presOf" srcId="{150E4B2C-B6D3-4C3A-929E-2ABDA4BE06F9}" destId="{BAB0D898-C1F2-47F1-8245-0960D109D094}" srcOrd="0" destOrd="0" presId="urn:microsoft.com/office/officeart/2005/8/layout/pyramid2"/>
    <dgm:cxn modelId="{C4FEB7FF-2FB1-4273-8DA3-BE4CA0942694}" type="presOf" srcId="{515D1836-89E8-462D-85EC-42326A731D43}" destId="{1473F336-9A4F-4E5C-A273-A19CACDD819A}" srcOrd="0" destOrd="0" presId="urn:microsoft.com/office/officeart/2005/8/layout/pyramid2"/>
    <dgm:cxn modelId="{2FFB0DF1-0236-44FF-9FFF-DA7E163836DA}" type="presOf" srcId="{C560AADD-79E0-41A6-A02A-AE871D72D6D6}" destId="{5772DA5A-5D6E-4002-8E79-3D799F79F317}" srcOrd="0" destOrd="0" presId="urn:microsoft.com/office/officeart/2005/8/layout/pyramid2"/>
    <dgm:cxn modelId="{55E72C57-7F68-4515-B8AA-C053CAE2AD82}" srcId="{644AC5D7-0B36-4A6F-9A0D-10EA69988762}" destId="{515D1836-89E8-462D-85EC-42326A731D43}" srcOrd="4" destOrd="0" parTransId="{8C17BFCF-1659-4A6D-BE25-7E5584B6AA58}" sibTransId="{17DDDB49-B596-49CD-B97C-BF17BF62A59C}"/>
    <dgm:cxn modelId="{C65912AF-9AC3-41E1-9F3D-08FD8C9B6765}" srcId="{644AC5D7-0B36-4A6F-9A0D-10EA69988762}" destId="{027A3C4F-8ED6-404C-81DA-A042ABA22024}" srcOrd="2" destOrd="0" parTransId="{40EE5027-F2FA-4464-AC64-85A38CAC2D9A}" sibTransId="{18F4842C-322E-4931-8F7C-0377C8AFA2C8}"/>
    <dgm:cxn modelId="{F084710D-0993-4750-853E-F5BE1DCBB08B}" type="presOf" srcId="{A054A730-5187-4E77-A6FA-01ECA4652518}" destId="{F0B369CC-FA6B-4DE7-9824-09F821D9F17B}" srcOrd="0" destOrd="0" presId="urn:microsoft.com/office/officeart/2005/8/layout/pyramid2"/>
    <dgm:cxn modelId="{EFD7E57C-8749-46CE-B66D-E8EE46640728}" srcId="{644AC5D7-0B36-4A6F-9A0D-10EA69988762}" destId="{A054A730-5187-4E77-A6FA-01ECA4652518}" srcOrd="8" destOrd="0" parTransId="{32C9E62C-3495-44DB-B845-38CD2A05DD01}" sibTransId="{D04E39F0-33DC-4304-9D01-AA0C7066276D}"/>
    <dgm:cxn modelId="{14D00490-C0C0-4D81-9A05-7DF9DC4161B7}" srcId="{644AC5D7-0B36-4A6F-9A0D-10EA69988762}" destId="{3B9495D9-1822-4BB6-94E4-085AD8DDCD0E}" srcOrd="0" destOrd="0" parTransId="{8516F9BD-BF27-4666-9489-93D724C00F7B}" sibTransId="{972AD7E4-BDC4-49F8-AD84-0B37065E4A20}"/>
    <dgm:cxn modelId="{8A278B0E-B45D-4A42-B862-48E27CB7F2A3}" type="presOf" srcId="{0EFB8081-9027-478A-975D-56F117BDC897}" destId="{21A72F4D-DC01-4176-AEA3-EFA9EBEF4F39}" srcOrd="0" destOrd="0" presId="urn:microsoft.com/office/officeart/2005/8/layout/pyramid2"/>
    <dgm:cxn modelId="{920116A9-1C8B-44CF-BCFA-94DBEB687594}" type="presOf" srcId="{7430C153-EF49-4B20-80D1-7E964B963966}" destId="{A6E8352C-41A6-4B60-AAFF-8EDC33383351}" srcOrd="0" destOrd="0" presId="urn:microsoft.com/office/officeart/2005/8/layout/pyramid2"/>
    <dgm:cxn modelId="{FC121711-93EA-40D3-92A7-088436E129E0}" type="presParOf" srcId="{FAE0ED43-72EC-4240-A1C6-6FF16C8FD2B2}" destId="{3E7A2790-8E85-406F-8BEB-CE5DF444FF71}" srcOrd="0" destOrd="0" presId="urn:microsoft.com/office/officeart/2005/8/layout/pyramid2"/>
    <dgm:cxn modelId="{EF567C8F-442C-4073-9B1F-C2A3158951B2}" type="presParOf" srcId="{FAE0ED43-72EC-4240-A1C6-6FF16C8FD2B2}" destId="{C8024D46-68BE-4F53-B5F6-3B7BF97916B3}" srcOrd="1" destOrd="0" presId="urn:microsoft.com/office/officeart/2005/8/layout/pyramid2"/>
    <dgm:cxn modelId="{FB8A8CCC-B652-4C48-B05E-2E44FA0E321B}" type="presParOf" srcId="{C8024D46-68BE-4F53-B5F6-3B7BF97916B3}" destId="{2BE7C946-1477-4586-8869-C0B28AABB1C5}" srcOrd="0" destOrd="0" presId="urn:microsoft.com/office/officeart/2005/8/layout/pyramid2"/>
    <dgm:cxn modelId="{220FA94F-3FCD-4F9C-A8B0-28E9F484D96B}" type="presParOf" srcId="{C8024D46-68BE-4F53-B5F6-3B7BF97916B3}" destId="{99E4F5C8-EFB8-448D-94CF-01B11A104714}" srcOrd="1" destOrd="0" presId="urn:microsoft.com/office/officeart/2005/8/layout/pyramid2"/>
    <dgm:cxn modelId="{62096286-3911-479E-85FB-024D1F81F744}" type="presParOf" srcId="{C8024D46-68BE-4F53-B5F6-3B7BF97916B3}" destId="{5772DA5A-5D6E-4002-8E79-3D799F79F317}" srcOrd="2" destOrd="0" presId="urn:microsoft.com/office/officeart/2005/8/layout/pyramid2"/>
    <dgm:cxn modelId="{E13D0128-693C-47C3-A67F-29366A01FD09}" type="presParOf" srcId="{C8024D46-68BE-4F53-B5F6-3B7BF97916B3}" destId="{4492A978-8B46-4AF9-89CA-F92D04905D11}" srcOrd="3" destOrd="0" presId="urn:microsoft.com/office/officeart/2005/8/layout/pyramid2"/>
    <dgm:cxn modelId="{B6221D7E-3C85-4024-81D4-1E70C8FD6DE5}" type="presParOf" srcId="{C8024D46-68BE-4F53-B5F6-3B7BF97916B3}" destId="{01F1BEB0-76A4-4AF3-84E2-D1E4EECEAFAF}" srcOrd="4" destOrd="0" presId="urn:microsoft.com/office/officeart/2005/8/layout/pyramid2"/>
    <dgm:cxn modelId="{491206EF-B8E2-4E20-A9C9-32A99ECBA9D1}" type="presParOf" srcId="{C8024D46-68BE-4F53-B5F6-3B7BF97916B3}" destId="{3F4BCBFE-5AC6-4FE1-81B3-AB4DB1921B1B}" srcOrd="5" destOrd="0" presId="urn:microsoft.com/office/officeart/2005/8/layout/pyramid2"/>
    <dgm:cxn modelId="{76BBCA92-2538-41A1-B5D9-B96DB77DE6C1}" type="presParOf" srcId="{C8024D46-68BE-4F53-B5F6-3B7BF97916B3}" destId="{BAB0D898-C1F2-47F1-8245-0960D109D094}" srcOrd="6" destOrd="0" presId="urn:microsoft.com/office/officeart/2005/8/layout/pyramid2"/>
    <dgm:cxn modelId="{04812B31-F078-4686-ADC6-F79390C3F9C3}" type="presParOf" srcId="{C8024D46-68BE-4F53-B5F6-3B7BF97916B3}" destId="{9D95E708-0CA8-4211-A609-E89E3BFD1836}" srcOrd="7" destOrd="0" presId="urn:microsoft.com/office/officeart/2005/8/layout/pyramid2"/>
    <dgm:cxn modelId="{8BA041E5-FBA4-4E86-BA82-AE9641A5C4F4}" type="presParOf" srcId="{C8024D46-68BE-4F53-B5F6-3B7BF97916B3}" destId="{1473F336-9A4F-4E5C-A273-A19CACDD819A}" srcOrd="8" destOrd="0" presId="urn:microsoft.com/office/officeart/2005/8/layout/pyramid2"/>
    <dgm:cxn modelId="{0F26E8CA-F91B-4E38-8BEC-5F98BEF97120}" type="presParOf" srcId="{C8024D46-68BE-4F53-B5F6-3B7BF97916B3}" destId="{BECDFA17-E631-4A4D-ACF1-902B7263FDB5}" srcOrd="9" destOrd="0" presId="urn:microsoft.com/office/officeart/2005/8/layout/pyramid2"/>
    <dgm:cxn modelId="{0F909FAC-6628-4CFE-B7EC-F70FB91CE2ED}" type="presParOf" srcId="{C8024D46-68BE-4F53-B5F6-3B7BF97916B3}" destId="{2EF7426E-EBF4-43A2-824F-0A50B0DD8E19}" srcOrd="10" destOrd="0" presId="urn:microsoft.com/office/officeart/2005/8/layout/pyramid2"/>
    <dgm:cxn modelId="{171E89DD-A297-45EA-BA56-08956085DB20}" type="presParOf" srcId="{C8024D46-68BE-4F53-B5F6-3B7BF97916B3}" destId="{8D2B439C-B6B9-499C-90EC-99D27489A75F}" srcOrd="11" destOrd="0" presId="urn:microsoft.com/office/officeart/2005/8/layout/pyramid2"/>
    <dgm:cxn modelId="{7967F74E-13EF-4CD6-AAA7-F3DFA2A041A8}" type="presParOf" srcId="{C8024D46-68BE-4F53-B5F6-3B7BF97916B3}" destId="{21A72F4D-DC01-4176-AEA3-EFA9EBEF4F39}" srcOrd="12" destOrd="0" presId="urn:microsoft.com/office/officeart/2005/8/layout/pyramid2"/>
    <dgm:cxn modelId="{86F86941-067C-4AB5-B2C5-2709A2000E76}" type="presParOf" srcId="{C8024D46-68BE-4F53-B5F6-3B7BF97916B3}" destId="{D1928D88-D11D-4094-A7E7-6820B4C0180A}" srcOrd="13" destOrd="0" presId="urn:microsoft.com/office/officeart/2005/8/layout/pyramid2"/>
    <dgm:cxn modelId="{A7F3E045-9516-42C4-BA7A-C74CF5EA6732}" type="presParOf" srcId="{C8024D46-68BE-4F53-B5F6-3B7BF97916B3}" destId="{4B5DF607-236E-4C3B-A2E4-9201C594B54F}" srcOrd="14" destOrd="0" presId="urn:microsoft.com/office/officeart/2005/8/layout/pyramid2"/>
    <dgm:cxn modelId="{02BB31A5-27D6-4D3E-A5E2-09EF5A36BCC2}" type="presParOf" srcId="{C8024D46-68BE-4F53-B5F6-3B7BF97916B3}" destId="{5CDC830A-06EC-4C95-AC3D-337D41B33130}" srcOrd="15" destOrd="0" presId="urn:microsoft.com/office/officeart/2005/8/layout/pyramid2"/>
    <dgm:cxn modelId="{7DA3E9C7-8B43-49A3-9963-DA6BA5F372E3}" type="presParOf" srcId="{C8024D46-68BE-4F53-B5F6-3B7BF97916B3}" destId="{F0B369CC-FA6B-4DE7-9824-09F821D9F17B}" srcOrd="16" destOrd="0" presId="urn:microsoft.com/office/officeart/2005/8/layout/pyramid2"/>
    <dgm:cxn modelId="{1BBEDB54-7864-49C8-932C-D7B0F93767F0}" type="presParOf" srcId="{C8024D46-68BE-4F53-B5F6-3B7BF97916B3}" destId="{DE185419-BEAB-49EC-8966-3B54F15DFDAF}" srcOrd="17" destOrd="0" presId="urn:microsoft.com/office/officeart/2005/8/layout/pyramid2"/>
    <dgm:cxn modelId="{3BB3EB1C-EED5-445E-88B3-8471E980ADC9}" type="presParOf" srcId="{C8024D46-68BE-4F53-B5F6-3B7BF97916B3}" destId="{A6E8352C-41A6-4B60-AAFF-8EDC33383351}" srcOrd="18" destOrd="0" presId="urn:microsoft.com/office/officeart/2005/8/layout/pyramid2"/>
    <dgm:cxn modelId="{1D805047-AD73-42E0-A33B-822AC2C929C9}" type="presParOf" srcId="{C8024D46-68BE-4F53-B5F6-3B7BF97916B3}" destId="{8912A037-9258-4375-93F3-95C0718E5B87}" srcOrd="19"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23C987C-D7FE-4045-86C5-6C928FF225A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EA2504AD-7E1C-4FFE-9FA2-8669B35EE8DF}">
      <dgm:prSet custT="1">
        <dgm:style>
          <a:lnRef idx="1">
            <a:schemeClr val="accent6"/>
          </a:lnRef>
          <a:fillRef idx="2">
            <a:schemeClr val="accent6"/>
          </a:fillRef>
          <a:effectRef idx="1">
            <a:schemeClr val="accent6"/>
          </a:effectRef>
          <a:fontRef idx="minor">
            <a:schemeClr val="dk1"/>
          </a:fontRef>
        </dgm:style>
      </dgm:prSet>
      <dgm:spPr/>
      <dgm:t>
        <a:bodyPr/>
        <a:lstStyle/>
        <a:p>
          <a:pPr rtl="0"/>
          <a:endParaRPr lang="el-GR" sz="2400" b="1" baseline="0" dirty="0" smtClean="0">
            <a:solidFill>
              <a:schemeClr val="bg1"/>
            </a:solidFill>
            <a:effectLst>
              <a:outerShdw blurRad="38100" dist="38100" dir="2700000" algn="tl">
                <a:srgbClr val="000000">
                  <a:alpha val="43137"/>
                </a:srgbClr>
              </a:outerShdw>
            </a:effectLst>
            <a:latin typeface="Arial Narrow" pitchFamily="34" charset="0"/>
          </a:endParaRPr>
        </a:p>
        <a:p>
          <a:pPr rtl="0"/>
          <a:r>
            <a:rPr lang="el-GR" sz="2400" b="1" baseline="0" dirty="0" smtClean="0">
              <a:solidFill>
                <a:schemeClr val="bg1"/>
              </a:solidFill>
              <a:effectLst>
                <a:outerShdw blurRad="38100" dist="38100" dir="2700000" algn="tl">
                  <a:srgbClr val="000000">
                    <a:alpha val="43137"/>
                  </a:srgbClr>
                </a:outerShdw>
              </a:effectLst>
              <a:latin typeface="Arial Narrow" pitchFamily="34" charset="0"/>
            </a:rPr>
            <a:t>Τα νέα δεδομένα</a:t>
          </a:r>
          <a:br>
            <a:rPr lang="el-GR" sz="2400" b="1" baseline="0" dirty="0" smtClean="0">
              <a:solidFill>
                <a:schemeClr val="bg1"/>
              </a:solidFill>
              <a:effectLst>
                <a:outerShdw blurRad="38100" dist="38100" dir="2700000" algn="tl">
                  <a:srgbClr val="000000">
                    <a:alpha val="43137"/>
                  </a:srgbClr>
                </a:outerShdw>
              </a:effectLst>
              <a:latin typeface="Arial Narrow" pitchFamily="34" charset="0"/>
            </a:rPr>
          </a:br>
          <a:endParaRPr lang="el-GR" sz="2400" dirty="0">
            <a:solidFill>
              <a:schemeClr val="bg1"/>
            </a:solidFill>
            <a:effectLst>
              <a:outerShdw blurRad="38100" dist="38100" dir="2700000" algn="tl">
                <a:srgbClr val="000000">
                  <a:alpha val="43137"/>
                </a:srgbClr>
              </a:outerShdw>
            </a:effectLst>
            <a:latin typeface="Arial Narrow" pitchFamily="34" charset="0"/>
          </a:endParaRPr>
        </a:p>
      </dgm:t>
    </dgm:pt>
    <dgm:pt modelId="{FA68E947-70A3-4671-ADCF-B6D24B8BE333}" type="parTrans" cxnId="{05CF66A1-84AA-499C-909C-D8894D181C80}">
      <dgm:prSet/>
      <dgm:spPr/>
      <dgm:t>
        <a:bodyPr/>
        <a:lstStyle/>
        <a:p>
          <a:endParaRPr lang="el-GR"/>
        </a:p>
      </dgm:t>
    </dgm:pt>
    <dgm:pt modelId="{DC793A18-1E5B-477D-AD21-6C6C702F5188}" type="sibTrans" cxnId="{05CF66A1-84AA-499C-909C-D8894D181C80}">
      <dgm:prSet/>
      <dgm:spPr/>
      <dgm:t>
        <a:bodyPr/>
        <a:lstStyle/>
        <a:p>
          <a:endParaRPr lang="el-GR"/>
        </a:p>
      </dgm:t>
    </dgm:pt>
    <dgm:pt modelId="{A235BBBE-0F22-4C4C-8090-CB1A289FCBFE}" type="pres">
      <dgm:prSet presAssocID="{523C987C-D7FE-4045-86C5-6C928FF225AB}" presName="compositeShape" presStyleCnt="0">
        <dgm:presLayoutVars>
          <dgm:chMax val="7"/>
          <dgm:dir/>
          <dgm:resizeHandles val="exact"/>
        </dgm:presLayoutVars>
      </dgm:prSet>
      <dgm:spPr/>
      <dgm:t>
        <a:bodyPr/>
        <a:lstStyle/>
        <a:p>
          <a:endParaRPr lang="el-GR"/>
        </a:p>
      </dgm:t>
    </dgm:pt>
    <dgm:pt modelId="{CFD82A73-75F4-463F-97B9-89571DD6C914}" type="pres">
      <dgm:prSet presAssocID="{EA2504AD-7E1C-4FFE-9FA2-8669B35EE8DF}" presName="circ1TxSh" presStyleLbl="vennNode1" presStyleIdx="0" presStyleCnt="1" custScaleX="207557"/>
      <dgm:spPr/>
      <dgm:t>
        <a:bodyPr/>
        <a:lstStyle/>
        <a:p>
          <a:endParaRPr lang="el-GR"/>
        </a:p>
      </dgm:t>
    </dgm:pt>
  </dgm:ptLst>
  <dgm:cxnLst>
    <dgm:cxn modelId="{05CF66A1-84AA-499C-909C-D8894D181C80}" srcId="{523C987C-D7FE-4045-86C5-6C928FF225AB}" destId="{EA2504AD-7E1C-4FFE-9FA2-8669B35EE8DF}" srcOrd="0" destOrd="0" parTransId="{FA68E947-70A3-4671-ADCF-B6D24B8BE333}" sibTransId="{DC793A18-1E5B-477D-AD21-6C6C702F5188}"/>
    <dgm:cxn modelId="{C6932346-5C33-4A15-B814-751912126D00}" type="presOf" srcId="{523C987C-D7FE-4045-86C5-6C928FF225AB}" destId="{A235BBBE-0F22-4C4C-8090-CB1A289FCBFE}" srcOrd="0" destOrd="0" presId="urn:microsoft.com/office/officeart/2005/8/layout/venn1"/>
    <dgm:cxn modelId="{BF3B3C7F-EAEF-463C-8786-485089A0CB6A}" type="presOf" srcId="{EA2504AD-7E1C-4FFE-9FA2-8669B35EE8DF}" destId="{CFD82A73-75F4-463F-97B9-89571DD6C914}" srcOrd="0" destOrd="0" presId="urn:microsoft.com/office/officeart/2005/8/layout/venn1"/>
    <dgm:cxn modelId="{B6680D21-2D84-4BB9-97F0-A1AE13695FF2}" type="presParOf" srcId="{A235BBBE-0F22-4C4C-8090-CB1A289FCBFE}" destId="{CFD82A73-75F4-463F-97B9-89571DD6C914}" srcOrd="0" destOrd="0" presId="urn:microsoft.com/office/officeart/2005/8/layout/ven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A19D2CF-71F1-49BF-9418-64B64C86688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B23EF573-CD31-43AF-89E9-4545BE3CA3EC}">
      <dgm:prSet custT="1"/>
      <dgm:spPr/>
      <dgm:t>
        <a:bodyPr/>
        <a:lstStyle/>
        <a:p>
          <a:pPr rtl="0"/>
          <a:r>
            <a:rPr lang="el-GR" sz="2000" b="1" baseline="0" dirty="0" smtClean="0">
              <a:effectLst>
                <a:outerShdw blurRad="38100" dist="38100" dir="2700000" algn="tl">
                  <a:srgbClr val="000000">
                    <a:alpha val="43137"/>
                  </a:srgbClr>
                </a:outerShdw>
              </a:effectLst>
              <a:latin typeface="Arial Narrow" pitchFamily="34" charset="0"/>
            </a:rPr>
            <a:t>Συμμετοχή του κοινού </a:t>
          </a:r>
          <a:r>
            <a:rPr lang="el-GR" sz="1900" b="1" baseline="0" dirty="0" smtClean="0"/>
            <a:t/>
          </a:r>
          <a:br>
            <a:rPr lang="el-GR" sz="1900" b="1" baseline="0" dirty="0" smtClean="0"/>
          </a:br>
          <a:endParaRPr lang="el-GR" sz="1900" dirty="0"/>
        </a:p>
      </dgm:t>
    </dgm:pt>
    <dgm:pt modelId="{51F11899-529C-42FB-8B67-DB7D80BC97DD}" type="parTrans" cxnId="{0ED1307A-C648-4EC1-93B9-9AE54800E12A}">
      <dgm:prSet/>
      <dgm:spPr/>
      <dgm:t>
        <a:bodyPr/>
        <a:lstStyle/>
        <a:p>
          <a:endParaRPr lang="el-GR"/>
        </a:p>
      </dgm:t>
    </dgm:pt>
    <dgm:pt modelId="{65F3B181-638D-4777-B542-C77ADFE458CA}" type="sibTrans" cxnId="{0ED1307A-C648-4EC1-93B9-9AE54800E12A}">
      <dgm:prSet/>
      <dgm:spPr/>
      <dgm:t>
        <a:bodyPr/>
        <a:lstStyle/>
        <a:p>
          <a:endParaRPr lang="el-GR"/>
        </a:p>
      </dgm:t>
    </dgm:pt>
    <dgm:pt modelId="{A34CBB8E-F3F5-4350-8E3A-027641BFFC64}" type="pres">
      <dgm:prSet presAssocID="{1A19D2CF-71F1-49BF-9418-64B64C866884}" presName="compositeShape" presStyleCnt="0">
        <dgm:presLayoutVars>
          <dgm:chMax val="7"/>
          <dgm:dir/>
          <dgm:resizeHandles val="exact"/>
        </dgm:presLayoutVars>
      </dgm:prSet>
      <dgm:spPr/>
      <dgm:t>
        <a:bodyPr/>
        <a:lstStyle/>
        <a:p>
          <a:endParaRPr lang="el-GR"/>
        </a:p>
      </dgm:t>
    </dgm:pt>
    <dgm:pt modelId="{7E0E34B5-0D55-41A4-BE0F-63DF7BD19AA4}" type="pres">
      <dgm:prSet presAssocID="{B23EF573-CD31-43AF-89E9-4545BE3CA3EC}" presName="circ1TxSh" presStyleLbl="vennNode1" presStyleIdx="0" presStyleCnt="1" custScaleX="173778"/>
      <dgm:spPr/>
      <dgm:t>
        <a:bodyPr/>
        <a:lstStyle/>
        <a:p>
          <a:endParaRPr lang="el-GR"/>
        </a:p>
      </dgm:t>
    </dgm:pt>
  </dgm:ptLst>
  <dgm:cxnLst>
    <dgm:cxn modelId="{7E766439-4E89-4443-87E2-48A9464B94C9}" type="presOf" srcId="{B23EF573-CD31-43AF-89E9-4545BE3CA3EC}" destId="{7E0E34B5-0D55-41A4-BE0F-63DF7BD19AA4}" srcOrd="0" destOrd="0" presId="urn:microsoft.com/office/officeart/2005/8/layout/venn1"/>
    <dgm:cxn modelId="{0ED1307A-C648-4EC1-93B9-9AE54800E12A}" srcId="{1A19D2CF-71F1-49BF-9418-64B64C866884}" destId="{B23EF573-CD31-43AF-89E9-4545BE3CA3EC}" srcOrd="0" destOrd="0" parTransId="{51F11899-529C-42FB-8B67-DB7D80BC97DD}" sibTransId="{65F3B181-638D-4777-B542-C77ADFE458CA}"/>
    <dgm:cxn modelId="{64B32B1B-B293-435D-AA53-A27FBB34ECBE}" type="presOf" srcId="{1A19D2CF-71F1-49BF-9418-64B64C866884}" destId="{A34CBB8E-F3F5-4350-8E3A-027641BFFC64}" srcOrd="0" destOrd="0" presId="urn:microsoft.com/office/officeart/2005/8/layout/venn1"/>
    <dgm:cxn modelId="{EB79B64C-310B-4FCD-AA04-5934BBE12CAE}" type="presParOf" srcId="{A34CBB8E-F3F5-4350-8E3A-027641BFFC64}" destId="{7E0E34B5-0D55-41A4-BE0F-63DF7BD19AA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2C1D591-D14F-4243-A252-0CF654FA620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l-GR"/>
        </a:p>
      </dgm:t>
    </dgm:pt>
    <dgm:pt modelId="{E4756C99-D3BA-455E-B7E4-96E5AE0C32E2}">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l-GR" sz="1400" b="1" dirty="0" smtClean="0">
              <a:effectLst>
                <a:outerShdw blurRad="38100" dist="38100" dir="2700000" algn="tl">
                  <a:srgbClr val="000000">
                    <a:alpha val="43137"/>
                  </a:srgbClr>
                </a:outerShdw>
              </a:effectLst>
              <a:latin typeface="Arial Narrow" pitchFamily="34" charset="0"/>
            </a:rPr>
            <a:t>Εκτίμηση των επιπτώσεων στο περιβάλλον των πολιτικών και προγραμμάτων δημόσιου τομέα και επενδυτικών έργων. </a:t>
          </a:r>
          <a:endParaRPr lang="el-GR" sz="1400" b="1" dirty="0">
            <a:effectLst>
              <a:outerShdw blurRad="38100" dist="38100" dir="2700000" algn="tl">
                <a:srgbClr val="000000">
                  <a:alpha val="43137"/>
                </a:srgbClr>
              </a:outerShdw>
            </a:effectLst>
            <a:latin typeface="Arial Narrow" pitchFamily="34" charset="0"/>
          </a:endParaRPr>
        </a:p>
      </dgm:t>
    </dgm:pt>
    <dgm:pt modelId="{C6F1AC05-87BF-4658-BD7D-7AF8E68942DB}" type="parTrans" cxnId="{6EFB5074-421D-401B-AECE-DFD39B3C0D50}">
      <dgm:prSet/>
      <dgm:spPr/>
      <dgm:t>
        <a:bodyPr/>
        <a:lstStyle/>
        <a:p>
          <a:endParaRPr lang="el-GR"/>
        </a:p>
      </dgm:t>
    </dgm:pt>
    <dgm:pt modelId="{8D6252AB-03D5-4D1D-8BAC-3BD1DCF2DF15}" type="sibTrans" cxnId="{6EFB5074-421D-401B-AECE-DFD39B3C0D50}">
      <dgm:prSet/>
      <dgm:spPr/>
      <dgm:t>
        <a:bodyPr/>
        <a:lstStyle/>
        <a:p>
          <a:endParaRPr lang="el-GR"/>
        </a:p>
      </dgm:t>
    </dgm:pt>
    <dgm:pt modelId="{567A8E6C-24D4-4F39-B09F-EE8444A31FDD}">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Η ανάληψη προσωπικής δέσμευσης από πλευράς του πολίτη συμβάλλει στην αειφόρο ανάπτυξη</a:t>
          </a:r>
          <a:endParaRPr lang="el-GR" sz="1600" dirty="0">
            <a:effectLst>
              <a:outerShdw blurRad="38100" dist="38100" dir="2700000" algn="tl">
                <a:srgbClr val="000000">
                  <a:alpha val="43137"/>
                </a:srgbClr>
              </a:outerShdw>
            </a:effectLst>
            <a:latin typeface="Arial Narrow" pitchFamily="34" charset="0"/>
          </a:endParaRPr>
        </a:p>
      </dgm:t>
    </dgm:pt>
    <dgm:pt modelId="{F185FAE7-D431-447C-90C8-8E48BAFA2530}" type="parTrans" cxnId="{641B87EB-1FC8-4E1E-8965-1CBF9B2C71C2}">
      <dgm:prSet/>
      <dgm:spPr/>
      <dgm:t>
        <a:bodyPr/>
        <a:lstStyle/>
        <a:p>
          <a:endParaRPr lang="el-GR"/>
        </a:p>
      </dgm:t>
    </dgm:pt>
    <dgm:pt modelId="{5BDFF43D-A5DE-4FB2-B96E-F559C9FD125A}" type="sibTrans" cxnId="{641B87EB-1FC8-4E1E-8965-1CBF9B2C71C2}">
      <dgm:prSet/>
      <dgm:spPr/>
      <dgm:t>
        <a:bodyPr/>
        <a:lstStyle/>
        <a:p>
          <a:endParaRPr lang="el-GR"/>
        </a:p>
      </dgm:t>
    </dgm:pt>
    <dgm:pt modelId="{537BBCA3-5E7C-4CF5-922D-5157786576F4}">
      <dgm:prSet custT="1">
        <dgm:style>
          <a:lnRef idx="1">
            <a:schemeClr val="accent4"/>
          </a:lnRef>
          <a:fillRef idx="2">
            <a:schemeClr val="accent4"/>
          </a:fillRef>
          <a:effectRef idx="1">
            <a:schemeClr val="accent4"/>
          </a:effectRef>
          <a:fontRef idx="minor">
            <a:schemeClr val="dk1"/>
          </a:fontRef>
        </dgm:style>
      </dgm:prSet>
      <dgm:spPr/>
      <dgm:t>
        <a:bodyPr/>
        <a:lstStyle/>
        <a:p>
          <a:pPr rtl="0"/>
          <a:r>
            <a:rPr lang="el-GR" sz="1600" b="1" dirty="0" smtClean="0">
              <a:solidFill>
                <a:schemeClr val="accent2">
                  <a:lumMod val="50000"/>
                </a:schemeClr>
              </a:solidFill>
              <a:effectLst>
                <a:outerShdw blurRad="38100" dist="38100" dir="2700000" algn="tl">
                  <a:srgbClr val="000000">
                    <a:alpha val="43137"/>
                  </a:srgbClr>
                </a:outerShdw>
              </a:effectLst>
              <a:latin typeface="Arial Narrow" pitchFamily="34" charset="0"/>
            </a:rPr>
            <a:t>Βασικό στοιχείο των κοινών διαδικασιών σε ολόκληρη την ΕΕ η συμμετοχή του κοινού</a:t>
          </a:r>
          <a:endParaRPr lang="el-GR" sz="1600" b="1" dirty="0">
            <a:solidFill>
              <a:schemeClr val="accent2">
                <a:lumMod val="50000"/>
              </a:schemeClr>
            </a:solidFill>
            <a:effectLst>
              <a:outerShdw blurRad="38100" dist="38100" dir="2700000" algn="tl">
                <a:srgbClr val="000000">
                  <a:alpha val="43137"/>
                </a:srgbClr>
              </a:outerShdw>
            </a:effectLst>
            <a:latin typeface="Arial Narrow" pitchFamily="34" charset="0"/>
          </a:endParaRPr>
        </a:p>
      </dgm:t>
    </dgm:pt>
    <dgm:pt modelId="{FE040DD5-6064-49F0-860E-DEBE733DE8F2}" type="parTrans" cxnId="{9B7F0305-671D-466F-997F-064C0D7FE4E6}">
      <dgm:prSet/>
      <dgm:spPr/>
      <dgm:t>
        <a:bodyPr/>
        <a:lstStyle/>
        <a:p>
          <a:endParaRPr lang="el-GR"/>
        </a:p>
      </dgm:t>
    </dgm:pt>
    <dgm:pt modelId="{B10E6382-9E6F-45CA-9C99-F4F4341145EE}" type="sibTrans" cxnId="{9B7F0305-671D-466F-997F-064C0D7FE4E6}">
      <dgm:prSet/>
      <dgm:spPr/>
      <dgm:t>
        <a:bodyPr/>
        <a:lstStyle/>
        <a:p>
          <a:endParaRPr lang="el-GR"/>
        </a:p>
      </dgm:t>
    </dgm:pt>
    <dgm:pt modelId="{396F8D2B-0EA4-44D7-9169-883BC5B4D633}" type="pres">
      <dgm:prSet presAssocID="{A2C1D591-D14F-4243-A252-0CF654FA6200}" presName="cycle" presStyleCnt="0">
        <dgm:presLayoutVars>
          <dgm:dir/>
          <dgm:resizeHandles val="exact"/>
        </dgm:presLayoutVars>
      </dgm:prSet>
      <dgm:spPr/>
      <dgm:t>
        <a:bodyPr/>
        <a:lstStyle/>
        <a:p>
          <a:endParaRPr lang="el-GR"/>
        </a:p>
      </dgm:t>
    </dgm:pt>
    <dgm:pt modelId="{6C28E25E-3DC1-4539-A451-1CD2C9E2D58C}" type="pres">
      <dgm:prSet presAssocID="{E4756C99-D3BA-455E-B7E4-96E5AE0C32E2}" presName="node" presStyleLbl="node1" presStyleIdx="0" presStyleCnt="3">
        <dgm:presLayoutVars>
          <dgm:bulletEnabled val="1"/>
        </dgm:presLayoutVars>
      </dgm:prSet>
      <dgm:spPr/>
      <dgm:t>
        <a:bodyPr/>
        <a:lstStyle/>
        <a:p>
          <a:endParaRPr lang="el-GR"/>
        </a:p>
      </dgm:t>
    </dgm:pt>
    <dgm:pt modelId="{BFD3EB8E-FA26-472E-B3D1-126BD86BAA9A}" type="pres">
      <dgm:prSet presAssocID="{8D6252AB-03D5-4D1D-8BAC-3BD1DCF2DF15}" presName="sibTrans" presStyleLbl="sibTrans2D1" presStyleIdx="0" presStyleCnt="3" custScaleX="183372" custLinFactNeighborX="-15120" custLinFactNeighborY="-5639"/>
      <dgm:spPr/>
      <dgm:t>
        <a:bodyPr/>
        <a:lstStyle/>
        <a:p>
          <a:endParaRPr lang="el-GR"/>
        </a:p>
      </dgm:t>
    </dgm:pt>
    <dgm:pt modelId="{10EC29FD-5515-4B6E-BFB5-EBC4D14132AF}" type="pres">
      <dgm:prSet presAssocID="{8D6252AB-03D5-4D1D-8BAC-3BD1DCF2DF15}" presName="connectorText" presStyleLbl="sibTrans2D1" presStyleIdx="0" presStyleCnt="3"/>
      <dgm:spPr/>
      <dgm:t>
        <a:bodyPr/>
        <a:lstStyle/>
        <a:p>
          <a:endParaRPr lang="el-GR"/>
        </a:p>
      </dgm:t>
    </dgm:pt>
    <dgm:pt modelId="{1F552A07-26E0-49BF-A423-4F22324C063E}" type="pres">
      <dgm:prSet presAssocID="{537BBCA3-5E7C-4CF5-922D-5157786576F4}" presName="node" presStyleLbl="node1" presStyleIdx="1" presStyleCnt="3">
        <dgm:presLayoutVars>
          <dgm:bulletEnabled val="1"/>
        </dgm:presLayoutVars>
      </dgm:prSet>
      <dgm:spPr/>
      <dgm:t>
        <a:bodyPr/>
        <a:lstStyle/>
        <a:p>
          <a:endParaRPr lang="el-GR"/>
        </a:p>
      </dgm:t>
    </dgm:pt>
    <dgm:pt modelId="{372BD4A9-2053-46C3-A8AE-9D27CB5C42CD}" type="pres">
      <dgm:prSet presAssocID="{B10E6382-9E6F-45CA-9C99-F4F4341145EE}" presName="sibTrans" presStyleLbl="sibTrans2D1" presStyleIdx="1" presStyleCnt="3" custScaleX="187212" custLinFactNeighborX="-610" custLinFactNeighborY="-625"/>
      <dgm:spPr/>
      <dgm:t>
        <a:bodyPr/>
        <a:lstStyle/>
        <a:p>
          <a:endParaRPr lang="el-GR"/>
        </a:p>
      </dgm:t>
    </dgm:pt>
    <dgm:pt modelId="{12C6D410-C7B8-424F-93FC-8632A400B4C9}" type="pres">
      <dgm:prSet presAssocID="{B10E6382-9E6F-45CA-9C99-F4F4341145EE}" presName="connectorText" presStyleLbl="sibTrans2D1" presStyleIdx="1" presStyleCnt="3"/>
      <dgm:spPr/>
      <dgm:t>
        <a:bodyPr/>
        <a:lstStyle/>
        <a:p>
          <a:endParaRPr lang="el-GR"/>
        </a:p>
      </dgm:t>
    </dgm:pt>
    <dgm:pt modelId="{26D15DC3-03CB-4CFA-AF8B-020720C39DFC}" type="pres">
      <dgm:prSet presAssocID="{567A8E6C-24D4-4F39-B09F-EE8444A31FDD}" presName="node" presStyleLbl="node1" presStyleIdx="2" presStyleCnt="3">
        <dgm:presLayoutVars>
          <dgm:bulletEnabled val="1"/>
        </dgm:presLayoutVars>
      </dgm:prSet>
      <dgm:spPr/>
      <dgm:t>
        <a:bodyPr/>
        <a:lstStyle/>
        <a:p>
          <a:endParaRPr lang="el-GR"/>
        </a:p>
      </dgm:t>
    </dgm:pt>
    <dgm:pt modelId="{CEB860A5-E17F-43EA-AB43-D40B06ADF338}" type="pres">
      <dgm:prSet presAssocID="{5BDFF43D-A5DE-4FB2-B96E-F559C9FD125A}" presName="sibTrans" presStyleLbl="sibTrans2D1" presStyleIdx="2" presStyleCnt="3" custScaleX="203163" custLinFactNeighborX="13110" custLinFactNeighborY="-22931"/>
      <dgm:spPr/>
      <dgm:t>
        <a:bodyPr/>
        <a:lstStyle/>
        <a:p>
          <a:endParaRPr lang="el-GR"/>
        </a:p>
      </dgm:t>
    </dgm:pt>
    <dgm:pt modelId="{70DDBE9B-67F8-4230-A075-19317B489996}" type="pres">
      <dgm:prSet presAssocID="{5BDFF43D-A5DE-4FB2-B96E-F559C9FD125A}" presName="connectorText" presStyleLbl="sibTrans2D1" presStyleIdx="2" presStyleCnt="3"/>
      <dgm:spPr/>
      <dgm:t>
        <a:bodyPr/>
        <a:lstStyle/>
        <a:p>
          <a:endParaRPr lang="el-GR"/>
        </a:p>
      </dgm:t>
    </dgm:pt>
  </dgm:ptLst>
  <dgm:cxnLst>
    <dgm:cxn modelId="{641B87EB-1FC8-4E1E-8965-1CBF9B2C71C2}" srcId="{A2C1D591-D14F-4243-A252-0CF654FA6200}" destId="{567A8E6C-24D4-4F39-B09F-EE8444A31FDD}" srcOrd="2" destOrd="0" parTransId="{F185FAE7-D431-447C-90C8-8E48BAFA2530}" sibTransId="{5BDFF43D-A5DE-4FB2-B96E-F559C9FD125A}"/>
    <dgm:cxn modelId="{55B81624-7D42-42EE-88EA-7E29D054F632}" type="presOf" srcId="{B10E6382-9E6F-45CA-9C99-F4F4341145EE}" destId="{12C6D410-C7B8-424F-93FC-8632A400B4C9}" srcOrd="1" destOrd="0" presId="urn:microsoft.com/office/officeart/2005/8/layout/cycle2"/>
    <dgm:cxn modelId="{1E2B0402-A036-4059-9A24-170FFEE9DAFA}" type="presOf" srcId="{5BDFF43D-A5DE-4FB2-B96E-F559C9FD125A}" destId="{CEB860A5-E17F-43EA-AB43-D40B06ADF338}" srcOrd="0" destOrd="0" presId="urn:microsoft.com/office/officeart/2005/8/layout/cycle2"/>
    <dgm:cxn modelId="{E7219157-4C56-4B03-B407-F0ACE070822E}" type="presOf" srcId="{A2C1D591-D14F-4243-A252-0CF654FA6200}" destId="{396F8D2B-0EA4-44D7-9169-883BC5B4D633}" srcOrd="0" destOrd="0" presId="urn:microsoft.com/office/officeart/2005/8/layout/cycle2"/>
    <dgm:cxn modelId="{867C18AE-8437-4019-8C76-8A152C038C8E}" type="presOf" srcId="{8D6252AB-03D5-4D1D-8BAC-3BD1DCF2DF15}" destId="{10EC29FD-5515-4B6E-BFB5-EBC4D14132AF}" srcOrd="1" destOrd="0" presId="urn:microsoft.com/office/officeart/2005/8/layout/cycle2"/>
    <dgm:cxn modelId="{91D9000F-A56D-482B-BCE3-20E8C1133661}" type="presOf" srcId="{5BDFF43D-A5DE-4FB2-B96E-F559C9FD125A}" destId="{70DDBE9B-67F8-4230-A075-19317B489996}" srcOrd="1" destOrd="0" presId="urn:microsoft.com/office/officeart/2005/8/layout/cycle2"/>
    <dgm:cxn modelId="{42E0E7F9-47C9-4D83-AC59-C37177892333}" type="presOf" srcId="{B10E6382-9E6F-45CA-9C99-F4F4341145EE}" destId="{372BD4A9-2053-46C3-A8AE-9D27CB5C42CD}" srcOrd="0" destOrd="0" presId="urn:microsoft.com/office/officeart/2005/8/layout/cycle2"/>
    <dgm:cxn modelId="{72724DFD-03EF-41CF-93A6-EF292DB09E3B}" type="presOf" srcId="{537BBCA3-5E7C-4CF5-922D-5157786576F4}" destId="{1F552A07-26E0-49BF-A423-4F22324C063E}" srcOrd="0" destOrd="0" presId="urn:microsoft.com/office/officeart/2005/8/layout/cycle2"/>
    <dgm:cxn modelId="{7FC980C5-DBE8-4CA0-8A28-B36ECC1E3DAB}" type="presOf" srcId="{567A8E6C-24D4-4F39-B09F-EE8444A31FDD}" destId="{26D15DC3-03CB-4CFA-AF8B-020720C39DFC}" srcOrd="0" destOrd="0" presId="urn:microsoft.com/office/officeart/2005/8/layout/cycle2"/>
    <dgm:cxn modelId="{A8002B2C-1401-4F43-A826-D0F07E26C8C0}" type="presOf" srcId="{8D6252AB-03D5-4D1D-8BAC-3BD1DCF2DF15}" destId="{BFD3EB8E-FA26-472E-B3D1-126BD86BAA9A}" srcOrd="0" destOrd="0" presId="urn:microsoft.com/office/officeart/2005/8/layout/cycle2"/>
    <dgm:cxn modelId="{6EFB5074-421D-401B-AECE-DFD39B3C0D50}" srcId="{A2C1D591-D14F-4243-A252-0CF654FA6200}" destId="{E4756C99-D3BA-455E-B7E4-96E5AE0C32E2}" srcOrd="0" destOrd="0" parTransId="{C6F1AC05-87BF-4658-BD7D-7AF8E68942DB}" sibTransId="{8D6252AB-03D5-4D1D-8BAC-3BD1DCF2DF15}"/>
    <dgm:cxn modelId="{9B7F0305-671D-466F-997F-064C0D7FE4E6}" srcId="{A2C1D591-D14F-4243-A252-0CF654FA6200}" destId="{537BBCA3-5E7C-4CF5-922D-5157786576F4}" srcOrd="1" destOrd="0" parTransId="{FE040DD5-6064-49F0-860E-DEBE733DE8F2}" sibTransId="{B10E6382-9E6F-45CA-9C99-F4F4341145EE}"/>
    <dgm:cxn modelId="{053DC465-DFA8-4C83-A4B7-664016054B6B}" type="presOf" srcId="{E4756C99-D3BA-455E-B7E4-96E5AE0C32E2}" destId="{6C28E25E-3DC1-4539-A451-1CD2C9E2D58C}" srcOrd="0" destOrd="0" presId="urn:microsoft.com/office/officeart/2005/8/layout/cycle2"/>
    <dgm:cxn modelId="{0D2D8B78-6A50-4092-A916-3D8E78C64017}" type="presParOf" srcId="{396F8D2B-0EA4-44D7-9169-883BC5B4D633}" destId="{6C28E25E-3DC1-4539-A451-1CD2C9E2D58C}" srcOrd="0" destOrd="0" presId="urn:microsoft.com/office/officeart/2005/8/layout/cycle2"/>
    <dgm:cxn modelId="{2D722113-474E-4162-B6C7-C66E759C7C5D}" type="presParOf" srcId="{396F8D2B-0EA4-44D7-9169-883BC5B4D633}" destId="{BFD3EB8E-FA26-472E-B3D1-126BD86BAA9A}" srcOrd="1" destOrd="0" presId="urn:microsoft.com/office/officeart/2005/8/layout/cycle2"/>
    <dgm:cxn modelId="{FADD03F0-6BBC-4F55-91FD-CB1ED5D3118F}" type="presParOf" srcId="{BFD3EB8E-FA26-472E-B3D1-126BD86BAA9A}" destId="{10EC29FD-5515-4B6E-BFB5-EBC4D14132AF}" srcOrd="0" destOrd="0" presId="urn:microsoft.com/office/officeart/2005/8/layout/cycle2"/>
    <dgm:cxn modelId="{20875807-9339-4B9F-9341-076F981DCD1B}" type="presParOf" srcId="{396F8D2B-0EA4-44D7-9169-883BC5B4D633}" destId="{1F552A07-26E0-49BF-A423-4F22324C063E}" srcOrd="2" destOrd="0" presId="urn:microsoft.com/office/officeart/2005/8/layout/cycle2"/>
    <dgm:cxn modelId="{80B0E4B5-A443-4730-9C10-9BF38434ED79}" type="presParOf" srcId="{396F8D2B-0EA4-44D7-9169-883BC5B4D633}" destId="{372BD4A9-2053-46C3-A8AE-9D27CB5C42CD}" srcOrd="3" destOrd="0" presId="urn:microsoft.com/office/officeart/2005/8/layout/cycle2"/>
    <dgm:cxn modelId="{E3957E44-67E4-45ED-A479-BA66D679DC3E}" type="presParOf" srcId="{372BD4A9-2053-46C3-A8AE-9D27CB5C42CD}" destId="{12C6D410-C7B8-424F-93FC-8632A400B4C9}" srcOrd="0" destOrd="0" presId="urn:microsoft.com/office/officeart/2005/8/layout/cycle2"/>
    <dgm:cxn modelId="{4AA79E19-BA22-4DBB-83C3-3CE13E2BB3A2}" type="presParOf" srcId="{396F8D2B-0EA4-44D7-9169-883BC5B4D633}" destId="{26D15DC3-03CB-4CFA-AF8B-020720C39DFC}" srcOrd="4" destOrd="0" presId="urn:microsoft.com/office/officeart/2005/8/layout/cycle2"/>
    <dgm:cxn modelId="{0EA9C61F-91E0-4A5A-90EC-2E55313A21EC}" type="presParOf" srcId="{396F8D2B-0EA4-44D7-9169-883BC5B4D633}" destId="{CEB860A5-E17F-43EA-AB43-D40B06ADF338}" srcOrd="5" destOrd="0" presId="urn:microsoft.com/office/officeart/2005/8/layout/cycle2"/>
    <dgm:cxn modelId="{CC8EC462-F6D6-45CC-AF1D-A158456601BC}" type="presParOf" srcId="{CEB860A5-E17F-43EA-AB43-D40B06ADF338}" destId="{70DDBE9B-67F8-4230-A075-19317B489996}"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8CE8FF3-A1D5-4DA1-A29E-5FB9DD80492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6C380BCD-1E60-4358-BDC0-464730AE2DCF}">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Το καθεστώς περιβαλλοντικής ευθύνης επηρεάζει θετικά όλο το σύστημα</a:t>
          </a:r>
          <a:endParaRPr lang="el-GR" sz="1200" dirty="0">
            <a:effectLst>
              <a:outerShdw blurRad="38100" dist="38100" dir="2700000" algn="tl">
                <a:srgbClr val="000000">
                  <a:alpha val="43137"/>
                </a:srgbClr>
              </a:outerShdw>
            </a:effectLst>
          </a:endParaRPr>
        </a:p>
      </dgm:t>
    </dgm:pt>
    <dgm:pt modelId="{93121E0E-3C6F-4B77-9262-32B32965E9CF}" type="parTrans" cxnId="{38675760-B94F-4841-BA66-533409C6F64B}">
      <dgm:prSet/>
      <dgm:spPr/>
      <dgm:t>
        <a:bodyPr/>
        <a:lstStyle/>
        <a:p>
          <a:endParaRPr lang="el-GR"/>
        </a:p>
      </dgm:t>
    </dgm:pt>
    <dgm:pt modelId="{D82D925E-EA56-4B22-AD6B-4B450CE3250D}" type="sibTrans" cxnId="{38675760-B94F-4841-BA66-533409C6F64B}">
      <dgm:prSet/>
      <dgm:spPr/>
      <dgm:t>
        <a:bodyPr/>
        <a:lstStyle/>
        <a:p>
          <a:endParaRPr lang="el-GR"/>
        </a:p>
      </dgm:t>
    </dgm:pt>
    <dgm:pt modelId="{97C9AC93-69E0-463A-BBEB-607014FE05D3}">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την εκπόνηση ΜΠΕ &amp; ΑΕΠΟ</a:t>
          </a:r>
          <a:endParaRPr lang="el-GR" sz="1400" dirty="0">
            <a:effectLst>
              <a:outerShdw blurRad="38100" dist="38100" dir="2700000" algn="tl">
                <a:srgbClr val="000000">
                  <a:alpha val="43137"/>
                </a:srgbClr>
              </a:outerShdw>
            </a:effectLst>
            <a:latin typeface="Arial Narrow" pitchFamily="34" charset="0"/>
          </a:endParaRPr>
        </a:p>
      </dgm:t>
    </dgm:pt>
    <dgm:pt modelId="{604C920D-9452-481D-8400-69D63575271D}" type="parTrans" cxnId="{0FC40394-62BC-45FC-A671-75A4DA334F6A}">
      <dgm:prSet/>
      <dgm:spPr/>
      <dgm:t>
        <a:bodyPr/>
        <a:lstStyle/>
        <a:p>
          <a:endParaRPr lang="el-GR"/>
        </a:p>
      </dgm:t>
    </dgm:pt>
    <dgm:pt modelId="{3C906010-F448-421E-A202-5688AF0F4988}" type="sibTrans" cxnId="{0FC40394-62BC-45FC-A671-75A4DA334F6A}">
      <dgm:prSet/>
      <dgm:spPr/>
      <dgm:t>
        <a:bodyPr/>
        <a:lstStyle/>
        <a:p>
          <a:endParaRPr lang="el-GR"/>
        </a:p>
      </dgm:t>
    </dgm:pt>
    <dgm:pt modelId="{4410CF05-D277-4E4F-8732-8E37B7481458}">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την τήρηση περιβαλλοντικών όρων</a:t>
          </a:r>
          <a:endParaRPr lang="el-GR" sz="1400" dirty="0">
            <a:effectLst>
              <a:outerShdw blurRad="38100" dist="38100" dir="2700000" algn="tl">
                <a:srgbClr val="000000">
                  <a:alpha val="43137"/>
                </a:srgbClr>
              </a:outerShdw>
            </a:effectLst>
            <a:latin typeface="Arial Narrow" pitchFamily="34" charset="0"/>
          </a:endParaRPr>
        </a:p>
      </dgm:t>
    </dgm:pt>
    <dgm:pt modelId="{2700C21C-21D8-497E-BD89-D8882153FF1E}" type="parTrans" cxnId="{606BA7ED-966D-4C22-8101-2DDC0C980187}">
      <dgm:prSet/>
      <dgm:spPr/>
      <dgm:t>
        <a:bodyPr/>
        <a:lstStyle/>
        <a:p>
          <a:endParaRPr lang="el-GR"/>
        </a:p>
      </dgm:t>
    </dgm:pt>
    <dgm:pt modelId="{91967574-48DB-422F-A6C9-7AC92A77C783}" type="sibTrans" cxnId="{606BA7ED-966D-4C22-8101-2DDC0C980187}">
      <dgm:prSet/>
      <dgm:spPr/>
      <dgm:t>
        <a:bodyPr/>
        <a:lstStyle/>
        <a:p>
          <a:endParaRPr lang="el-GR"/>
        </a:p>
      </dgm:t>
    </dgm:pt>
    <dgm:pt modelId="{42F92D15-ED32-474E-A400-6514F6C554E3}">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τη συμπεριφορά της Πολιτείας</a:t>
          </a:r>
          <a:endParaRPr lang="el-GR" sz="1600" dirty="0">
            <a:effectLst>
              <a:outerShdw blurRad="38100" dist="38100" dir="2700000" algn="tl">
                <a:srgbClr val="000000">
                  <a:alpha val="43137"/>
                </a:srgbClr>
              </a:outerShdw>
            </a:effectLst>
            <a:latin typeface="Arial Narrow" pitchFamily="34" charset="0"/>
          </a:endParaRPr>
        </a:p>
      </dgm:t>
    </dgm:pt>
    <dgm:pt modelId="{DAF42823-BCF7-4600-A71D-09351DA3731B}" type="parTrans" cxnId="{2567C773-EA03-4DF4-94C2-86EBE8FC4776}">
      <dgm:prSet/>
      <dgm:spPr/>
      <dgm:t>
        <a:bodyPr/>
        <a:lstStyle/>
        <a:p>
          <a:endParaRPr lang="el-GR"/>
        </a:p>
      </dgm:t>
    </dgm:pt>
    <dgm:pt modelId="{04FE39C2-B478-473C-BFEA-59D94C9B373E}" type="sibTrans" cxnId="{2567C773-EA03-4DF4-94C2-86EBE8FC4776}">
      <dgm:prSet/>
      <dgm:spPr/>
      <dgm:t>
        <a:bodyPr/>
        <a:lstStyle/>
        <a:p>
          <a:endParaRPr lang="el-GR"/>
        </a:p>
      </dgm:t>
    </dgm:pt>
    <dgm:pt modelId="{8F4E59C4-F419-419A-8293-F50096A02AD8}">
      <dgm:prSet custT="1"/>
      <dgm:spPr/>
      <dgm:t>
        <a:bodyPr/>
        <a:lstStyle/>
        <a:p>
          <a:pPr rtl="0"/>
          <a:r>
            <a:rPr lang="el-GR" sz="1400" b="1" dirty="0" smtClean="0">
              <a:effectLst>
                <a:outerShdw blurRad="38100" dist="38100" dir="2700000" algn="tl">
                  <a:srgbClr val="000000">
                    <a:alpha val="43137"/>
                  </a:srgbClr>
                </a:outerShdw>
              </a:effectLst>
              <a:latin typeface="Arial Narrow" pitchFamily="34" charset="0"/>
            </a:rPr>
            <a:t>τη συμπεριφορά των επιχειρήσεων </a:t>
          </a:r>
          <a:endParaRPr lang="el-GR" sz="1400" dirty="0">
            <a:effectLst>
              <a:outerShdw blurRad="38100" dist="38100" dir="2700000" algn="tl">
                <a:srgbClr val="000000">
                  <a:alpha val="43137"/>
                </a:srgbClr>
              </a:outerShdw>
            </a:effectLst>
            <a:latin typeface="Arial Narrow" pitchFamily="34" charset="0"/>
          </a:endParaRPr>
        </a:p>
      </dgm:t>
    </dgm:pt>
    <dgm:pt modelId="{4EF51005-220F-4FA2-AB83-B36C652A5033}" type="parTrans" cxnId="{37844D7A-A45E-4D58-A1DC-04C4B0A8103A}">
      <dgm:prSet/>
      <dgm:spPr/>
      <dgm:t>
        <a:bodyPr/>
        <a:lstStyle/>
        <a:p>
          <a:endParaRPr lang="el-GR"/>
        </a:p>
      </dgm:t>
    </dgm:pt>
    <dgm:pt modelId="{4935A78C-AB6C-47FA-899D-09EF85F98CAE}" type="sibTrans" cxnId="{37844D7A-A45E-4D58-A1DC-04C4B0A8103A}">
      <dgm:prSet/>
      <dgm:spPr/>
      <dgm:t>
        <a:bodyPr/>
        <a:lstStyle/>
        <a:p>
          <a:endParaRPr lang="el-GR"/>
        </a:p>
      </dgm:t>
    </dgm:pt>
    <dgm:pt modelId="{61CAFCDC-B5CB-4657-9005-E2D4007AD8D7}" type="pres">
      <dgm:prSet presAssocID="{F8CE8FF3-A1D5-4DA1-A29E-5FB9DD804927}" presName="hierChild1" presStyleCnt="0">
        <dgm:presLayoutVars>
          <dgm:orgChart val="1"/>
          <dgm:chPref val="1"/>
          <dgm:dir/>
          <dgm:animOne val="branch"/>
          <dgm:animLvl val="lvl"/>
          <dgm:resizeHandles/>
        </dgm:presLayoutVars>
      </dgm:prSet>
      <dgm:spPr/>
      <dgm:t>
        <a:bodyPr/>
        <a:lstStyle/>
        <a:p>
          <a:endParaRPr lang="el-GR"/>
        </a:p>
      </dgm:t>
    </dgm:pt>
    <dgm:pt modelId="{E0DA5DB8-68EA-444E-90E6-478541F57DDB}" type="pres">
      <dgm:prSet presAssocID="{6C380BCD-1E60-4358-BDC0-464730AE2DCF}" presName="hierRoot1" presStyleCnt="0">
        <dgm:presLayoutVars>
          <dgm:hierBranch val="init"/>
        </dgm:presLayoutVars>
      </dgm:prSet>
      <dgm:spPr/>
    </dgm:pt>
    <dgm:pt modelId="{8A04503F-95BC-4744-98FD-504E107CB7F4}" type="pres">
      <dgm:prSet presAssocID="{6C380BCD-1E60-4358-BDC0-464730AE2DCF}" presName="rootComposite1" presStyleCnt="0"/>
      <dgm:spPr/>
    </dgm:pt>
    <dgm:pt modelId="{3CF1AA00-EB2A-4448-9004-C347AF529DE2}" type="pres">
      <dgm:prSet presAssocID="{6C380BCD-1E60-4358-BDC0-464730AE2DCF}" presName="rootText1" presStyleLbl="node0" presStyleIdx="0" presStyleCnt="1" custScaleX="357205" custScaleY="148785">
        <dgm:presLayoutVars>
          <dgm:chPref val="3"/>
        </dgm:presLayoutVars>
      </dgm:prSet>
      <dgm:spPr/>
      <dgm:t>
        <a:bodyPr/>
        <a:lstStyle/>
        <a:p>
          <a:endParaRPr lang="el-GR"/>
        </a:p>
      </dgm:t>
    </dgm:pt>
    <dgm:pt modelId="{B504B92F-98DA-4794-BCC9-6170B30E7007}" type="pres">
      <dgm:prSet presAssocID="{6C380BCD-1E60-4358-BDC0-464730AE2DCF}" presName="rootConnector1" presStyleLbl="node1" presStyleIdx="0" presStyleCnt="0"/>
      <dgm:spPr/>
      <dgm:t>
        <a:bodyPr/>
        <a:lstStyle/>
        <a:p>
          <a:endParaRPr lang="el-GR"/>
        </a:p>
      </dgm:t>
    </dgm:pt>
    <dgm:pt modelId="{B961F389-FE37-4636-9902-C3BFFAC0ADC5}" type="pres">
      <dgm:prSet presAssocID="{6C380BCD-1E60-4358-BDC0-464730AE2DCF}" presName="hierChild2" presStyleCnt="0"/>
      <dgm:spPr/>
    </dgm:pt>
    <dgm:pt modelId="{42612886-11E5-4611-A7AD-0D470232FFD9}" type="pres">
      <dgm:prSet presAssocID="{604C920D-9452-481D-8400-69D63575271D}" presName="Name37" presStyleLbl="parChTrans1D2" presStyleIdx="0" presStyleCnt="4"/>
      <dgm:spPr/>
      <dgm:t>
        <a:bodyPr/>
        <a:lstStyle/>
        <a:p>
          <a:endParaRPr lang="el-GR"/>
        </a:p>
      </dgm:t>
    </dgm:pt>
    <dgm:pt modelId="{E89FF77D-F29A-4FBE-B42F-24ECA1326C46}" type="pres">
      <dgm:prSet presAssocID="{97C9AC93-69E0-463A-BBEB-607014FE05D3}" presName="hierRoot2" presStyleCnt="0">
        <dgm:presLayoutVars>
          <dgm:hierBranch val="init"/>
        </dgm:presLayoutVars>
      </dgm:prSet>
      <dgm:spPr/>
    </dgm:pt>
    <dgm:pt modelId="{79078D5E-2E3A-42A2-9B8C-3B3D8B8579CE}" type="pres">
      <dgm:prSet presAssocID="{97C9AC93-69E0-463A-BBEB-607014FE05D3}" presName="rootComposite" presStyleCnt="0"/>
      <dgm:spPr/>
    </dgm:pt>
    <dgm:pt modelId="{AE7385FF-50DA-4A2C-9D74-9EAC0956E763}" type="pres">
      <dgm:prSet presAssocID="{97C9AC93-69E0-463A-BBEB-607014FE05D3}" presName="rootText" presStyleLbl="node2" presStyleIdx="0" presStyleCnt="4">
        <dgm:presLayoutVars>
          <dgm:chPref val="3"/>
        </dgm:presLayoutVars>
      </dgm:prSet>
      <dgm:spPr/>
      <dgm:t>
        <a:bodyPr/>
        <a:lstStyle/>
        <a:p>
          <a:endParaRPr lang="el-GR"/>
        </a:p>
      </dgm:t>
    </dgm:pt>
    <dgm:pt modelId="{9ACF266D-C86E-4C8A-A07C-C6E239CACADD}" type="pres">
      <dgm:prSet presAssocID="{97C9AC93-69E0-463A-BBEB-607014FE05D3}" presName="rootConnector" presStyleLbl="node2" presStyleIdx="0" presStyleCnt="4"/>
      <dgm:spPr/>
      <dgm:t>
        <a:bodyPr/>
        <a:lstStyle/>
        <a:p>
          <a:endParaRPr lang="el-GR"/>
        </a:p>
      </dgm:t>
    </dgm:pt>
    <dgm:pt modelId="{B1BBCA1B-8AA9-47A2-B4EA-8679A4C054EF}" type="pres">
      <dgm:prSet presAssocID="{97C9AC93-69E0-463A-BBEB-607014FE05D3}" presName="hierChild4" presStyleCnt="0"/>
      <dgm:spPr/>
    </dgm:pt>
    <dgm:pt modelId="{E647867F-787B-4DEE-9084-3558B8D481FB}" type="pres">
      <dgm:prSet presAssocID="{97C9AC93-69E0-463A-BBEB-607014FE05D3}" presName="hierChild5" presStyleCnt="0"/>
      <dgm:spPr/>
    </dgm:pt>
    <dgm:pt modelId="{AB74CE04-0936-4041-B2F3-537E9EC030B8}" type="pres">
      <dgm:prSet presAssocID="{2700C21C-21D8-497E-BD89-D8882153FF1E}" presName="Name37" presStyleLbl="parChTrans1D2" presStyleIdx="1" presStyleCnt="4"/>
      <dgm:spPr/>
      <dgm:t>
        <a:bodyPr/>
        <a:lstStyle/>
        <a:p>
          <a:endParaRPr lang="el-GR"/>
        </a:p>
      </dgm:t>
    </dgm:pt>
    <dgm:pt modelId="{5CBB1A11-1EAB-4B19-B688-1FAF0B90A523}" type="pres">
      <dgm:prSet presAssocID="{4410CF05-D277-4E4F-8732-8E37B7481458}" presName="hierRoot2" presStyleCnt="0">
        <dgm:presLayoutVars>
          <dgm:hierBranch val="init"/>
        </dgm:presLayoutVars>
      </dgm:prSet>
      <dgm:spPr/>
    </dgm:pt>
    <dgm:pt modelId="{53C44D63-B649-441B-BE25-367092A5547D}" type="pres">
      <dgm:prSet presAssocID="{4410CF05-D277-4E4F-8732-8E37B7481458}" presName="rootComposite" presStyleCnt="0"/>
      <dgm:spPr/>
    </dgm:pt>
    <dgm:pt modelId="{551F4AE7-5D42-4919-95FD-DF3FAD0304B9}" type="pres">
      <dgm:prSet presAssocID="{4410CF05-D277-4E4F-8732-8E37B7481458}" presName="rootText" presStyleLbl="node2" presStyleIdx="1" presStyleCnt="4" custScaleX="106111">
        <dgm:presLayoutVars>
          <dgm:chPref val="3"/>
        </dgm:presLayoutVars>
      </dgm:prSet>
      <dgm:spPr/>
      <dgm:t>
        <a:bodyPr/>
        <a:lstStyle/>
        <a:p>
          <a:endParaRPr lang="el-GR"/>
        </a:p>
      </dgm:t>
    </dgm:pt>
    <dgm:pt modelId="{F568E2EA-2716-4E90-BDBB-62435AB79404}" type="pres">
      <dgm:prSet presAssocID="{4410CF05-D277-4E4F-8732-8E37B7481458}" presName="rootConnector" presStyleLbl="node2" presStyleIdx="1" presStyleCnt="4"/>
      <dgm:spPr/>
      <dgm:t>
        <a:bodyPr/>
        <a:lstStyle/>
        <a:p>
          <a:endParaRPr lang="el-GR"/>
        </a:p>
      </dgm:t>
    </dgm:pt>
    <dgm:pt modelId="{FB77986B-FCA7-4C7E-998E-78A17A75EA3D}" type="pres">
      <dgm:prSet presAssocID="{4410CF05-D277-4E4F-8732-8E37B7481458}" presName="hierChild4" presStyleCnt="0"/>
      <dgm:spPr/>
    </dgm:pt>
    <dgm:pt modelId="{39EAF6D6-7BAE-4B7E-8C57-58B2E097B224}" type="pres">
      <dgm:prSet presAssocID="{4410CF05-D277-4E4F-8732-8E37B7481458}" presName="hierChild5" presStyleCnt="0"/>
      <dgm:spPr/>
    </dgm:pt>
    <dgm:pt modelId="{49838DE1-68A8-40E6-8541-9394E1C832B1}" type="pres">
      <dgm:prSet presAssocID="{DAF42823-BCF7-4600-A71D-09351DA3731B}" presName="Name37" presStyleLbl="parChTrans1D2" presStyleIdx="2" presStyleCnt="4"/>
      <dgm:spPr/>
      <dgm:t>
        <a:bodyPr/>
        <a:lstStyle/>
        <a:p>
          <a:endParaRPr lang="el-GR"/>
        </a:p>
      </dgm:t>
    </dgm:pt>
    <dgm:pt modelId="{0B832F29-A001-4235-A264-B12AE2392246}" type="pres">
      <dgm:prSet presAssocID="{42F92D15-ED32-474E-A400-6514F6C554E3}" presName="hierRoot2" presStyleCnt="0">
        <dgm:presLayoutVars>
          <dgm:hierBranch val="init"/>
        </dgm:presLayoutVars>
      </dgm:prSet>
      <dgm:spPr/>
    </dgm:pt>
    <dgm:pt modelId="{BD20BBD7-0F18-4E02-AFEE-C508B54F4C4C}" type="pres">
      <dgm:prSet presAssocID="{42F92D15-ED32-474E-A400-6514F6C554E3}" presName="rootComposite" presStyleCnt="0"/>
      <dgm:spPr/>
    </dgm:pt>
    <dgm:pt modelId="{D839018F-8B34-4184-AC17-5A31CF51CA86}" type="pres">
      <dgm:prSet presAssocID="{42F92D15-ED32-474E-A400-6514F6C554E3}" presName="rootText" presStyleLbl="node2" presStyleIdx="2" presStyleCnt="4">
        <dgm:presLayoutVars>
          <dgm:chPref val="3"/>
        </dgm:presLayoutVars>
      </dgm:prSet>
      <dgm:spPr/>
      <dgm:t>
        <a:bodyPr/>
        <a:lstStyle/>
        <a:p>
          <a:endParaRPr lang="el-GR"/>
        </a:p>
      </dgm:t>
    </dgm:pt>
    <dgm:pt modelId="{5178C8B1-B2DB-4496-BDF4-841AF9712183}" type="pres">
      <dgm:prSet presAssocID="{42F92D15-ED32-474E-A400-6514F6C554E3}" presName="rootConnector" presStyleLbl="node2" presStyleIdx="2" presStyleCnt="4"/>
      <dgm:spPr/>
      <dgm:t>
        <a:bodyPr/>
        <a:lstStyle/>
        <a:p>
          <a:endParaRPr lang="el-GR"/>
        </a:p>
      </dgm:t>
    </dgm:pt>
    <dgm:pt modelId="{60F2AE78-092D-4548-95C9-8F5E7AE82894}" type="pres">
      <dgm:prSet presAssocID="{42F92D15-ED32-474E-A400-6514F6C554E3}" presName="hierChild4" presStyleCnt="0"/>
      <dgm:spPr/>
    </dgm:pt>
    <dgm:pt modelId="{BBB9D14E-36AB-4DDD-962A-CD474218991D}" type="pres">
      <dgm:prSet presAssocID="{42F92D15-ED32-474E-A400-6514F6C554E3}" presName="hierChild5" presStyleCnt="0"/>
      <dgm:spPr/>
    </dgm:pt>
    <dgm:pt modelId="{0FC5D3BD-C249-48B5-B1D5-0D2B315D2CC0}" type="pres">
      <dgm:prSet presAssocID="{4EF51005-220F-4FA2-AB83-B36C652A5033}" presName="Name37" presStyleLbl="parChTrans1D2" presStyleIdx="3" presStyleCnt="4"/>
      <dgm:spPr/>
      <dgm:t>
        <a:bodyPr/>
        <a:lstStyle/>
        <a:p>
          <a:endParaRPr lang="el-GR"/>
        </a:p>
      </dgm:t>
    </dgm:pt>
    <dgm:pt modelId="{69AFFBED-448D-4CDC-8BDD-4350F36EBF2A}" type="pres">
      <dgm:prSet presAssocID="{8F4E59C4-F419-419A-8293-F50096A02AD8}" presName="hierRoot2" presStyleCnt="0">
        <dgm:presLayoutVars>
          <dgm:hierBranch val="init"/>
        </dgm:presLayoutVars>
      </dgm:prSet>
      <dgm:spPr/>
    </dgm:pt>
    <dgm:pt modelId="{4BE5D726-0EAE-442D-A936-4BC9A62625DC}" type="pres">
      <dgm:prSet presAssocID="{8F4E59C4-F419-419A-8293-F50096A02AD8}" presName="rootComposite" presStyleCnt="0"/>
      <dgm:spPr/>
    </dgm:pt>
    <dgm:pt modelId="{EBF43F55-B1CB-4C69-9A4C-5F4A39A53AAA}" type="pres">
      <dgm:prSet presAssocID="{8F4E59C4-F419-419A-8293-F50096A02AD8}" presName="rootText" presStyleLbl="node2" presStyleIdx="3" presStyleCnt="4" custScaleX="124419" custScaleY="114729">
        <dgm:presLayoutVars>
          <dgm:chPref val="3"/>
        </dgm:presLayoutVars>
      </dgm:prSet>
      <dgm:spPr/>
      <dgm:t>
        <a:bodyPr/>
        <a:lstStyle/>
        <a:p>
          <a:endParaRPr lang="el-GR"/>
        </a:p>
      </dgm:t>
    </dgm:pt>
    <dgm:pt modelId="{C27F8F3A-FDB0-460E-B8A2-A05B4C592E83}" type="pres">
      <dgm:prSet presAssocID="{8F4E59C4-F419-419A-8293-F50096A02AD8}" presName="rootConnector" presStyleLbl="node2" presStyleIdx="3" presStyleCnt="4"/>
      <dgm:spPr/>
      <dgm:t>
        <a:bodyPr/>
        <a:lstStyle/>
        <a:p>
          <a:endParaRPr lang="el-GR"/>
        </a:p>
      </dgm:t>
    </dgm:pt>
    <dgm:pt modelId="{365D51B4-E34F-4C60-8B3D-6EFFBC018CB0}" type="pres">
      <dgm:prSet presAssocID="{8F4E59C4-F419-419A-8293-F50096A02AD8}" presName="hierChild4" presStyleCnt="0"/>
      <dgm:spPr/>
    </dgm:pt>
    <dgm:pt modelId="{72A15DC6-5028-4B9F-B3D9-5839938B593B}" type="pres">
      <dgm:prSet presAssocID="{8F4E59C4-F419-419A-8293-F50096A02AD8}" presName="hierChild5" presStyleCnt="0"/>
      <dgm:spPr/>
    </dgm:pt>
    <dgm:pt modelId="{62FBB197-4BB1-4074-A025-768CADFAA6A9}" type="pres">
      <dgm:prSet presAssocID="{6C380BCD-1E60-4358-BDC0-464730AE2DCF}" presName="hierChild3" presStyleCnt="0"/>
      <dgm:spPr/>
    </dgm:pt>
  </dgm:ptLst>
  <dgm:cxnLst>
    <dgm:cxn modelId="{A92C8CEC-C735-43C7-A2BD-8F40934E0BD8}" type="presOf" srcId="{8F4E59C4-F419-419A-8293-F50096A02AD8}" destId="{C27F8F3A-FDB0-460E-B8A2-A05B4C592E83}" srcOrd="1" destOrd="0" presId="urn:microsoft.com/office/officeart/2005/8/layout/orgChart1"/>
    <dgm:cxn modelId="{A2DE15BB-1DCE-4D08-B322-3B02C95FE743}" type="presOf" srcId="{42F92D15-ED32-474E-A400-6514F6C554E3}" destId="{5178C8B1-B2DB-4496-BDF4-841AF9712183}" srcOrd="1" destOrd="0" presId="urn:microsoft.com/office/officeart/2005/8/layout/orgChart1"/>
    <dgm:cxn modelId="{3D0BA8D9-84B4-45D8-9408-0B43BC4290C7}" type="presOf" srcId="{97C9AC93-69E0-463A-BBEB-607014FE05D3}" destId="{9ACF266D-C86E-4C8A-A07C-C6E239CACADD}" srcOrd="1" destOrd="0" presId="urn:microsoft.com/office/officeart/2005/8/layout/orgChart1"/>
    <dgm:cxn modelId="{4C843E87-676D-4647-857F-CDC0BD086A72}" type="presOf" srcId="{4EF51005-220F-4FA2-AB83-B36C652A5033}" destId="{0FC5D3BD-C249-48B5-B1D5-0D2B315D2CC0}" srcOrd="0" destOrd="0" presId="urn:microsoft.com/office/officeart/2005/8/layout/orgChart1"/>
    <dgm:cxn modelId="{38675760-B94F-4841-BA66-533409C6F64B}" srcId="{F8CE8FF3-A1D5-4DA1-A29E-5FB9DD804927}" destId="{6C380BCD-1E60-4358-BDC0-464730AE2DCF}" srcOrd="0" destOrd="0" parTransId="{93121E0E-3C6F-4B77-9262-32B32965E9CF}" sibTransId="{D82D925E-EA56-4B22-AD6B-4B450CE3250D}"/>
    <dgm:cxn modelId="{A3E7C9B6-F806-470A-B46B-1DE1A7E86A1D}" type="presOf" srcId="{DAF42823-BCF7-4600-A71D-09351DA3731B}" destId="{49838DE1-68A8-40E6-8541-9394E1C832B1}" srcOrd="0" destOrd="0" presId="urn:microsoft.com/office/officeart/2005/8/layout/orgChart1"/>
    <dgm:cxn modelId="{C270FB8E-60B7-4CAD-9BB6-E6EECEF2E31D}" type="presOf" srcId="{42F92D15-ED32-474E-A400-6514F6C554E3}" destId="{D839018F-8B34-4184-AC17-5A31CF51CA86}" srcOrd="0" destOrd="0" presId="urn:microsoft.com/office/officeart/2005/8/layout/orgChart1"/>
    <dgm:cxn modelId="{B7CA17ED-A515-48AB-A4D7-34CEA7AD479A}" type="presOf" srcId="{4410CF05-D277-4E4F-8732-8E37B7481458}" destId="{551F4AE7-5D42-4919-95FD-DF3FAD0304B9}" srcOrd="0" destOrd="0" presId="urn:microsoft.com/office/officeart/2005/8/layout/orgChart1"/>
    <dgm:cxn modelId="{1E88AD5E-4397-4B72-94D5-15C60FC14E6B}" type="presOf" srcId="{4410CF05-D277-4E4F-8732-8E37B7481458}" destId="{F568E2EA-2716-4E90-BDBB-62435AB79404}" srcOrd="1" destOrd="0" presId="urn:microsoft.com/office/officeart/2005/8/layout/orgChart1"/>
    <dgm:cxn modelId="{7FA20343-A876-45CA-B545-0CC576F6F318}" type="presOf" srcId="{97C9AC93-69E0-463A-BBEB-607014FE05D3}" destId="{AE7385FF-50DA-4A2C-9D74-9EAC0956E763}" srcOrd="0" destOrd="0" presId="urn:microsoft.com/office/officeart/2005/8/layout/orgChart1"/>
    <dgm:cxn modelId="{AD2600F5-42E4-4337-97EC-9D99CD900255}" type="presOf" srcId="{8F4E59C4-F419-419A-8293-F50096A02AD8}" destId="{EBF43F55-B1CB-4C69-9A4C-5F4A39A53AAA}" srcOrd="0" destOrd="0" presId="urn:microsoft.com/office/officeart/2005/8/layout/orgChart1"/>
    <dgm:cxn modelId="{A5883A7B-30A7-45A6-B843-2757AB66E872}" type="presOf" srcId="{2700C21C-21D8-497E-BD89-D8882153FF1E}" destId="{AB74CE04-0936-4041-B2F3-537E9EC030B8}" srcOrd="0" destOrd="0" presId="urn:microsoft.com/office/officeart/2005/8/layout/orgChart1"/>
    <dgm:cxn modelId="{CF668949-7EC7-4595-93F3-D4F51FF185A0}" type="presOf" srcId="{6C380BCD-1E60-4358-BDC0-464730AE2DCF}" destId="{3CF1AA00-EB2A-4448-9004-C347AF529DE2}" srcOrd="0" destOrd="0" presId="urn:microsoft.com/office/officeart/2005/8/layout/orgChart1"/>
    <dgm:cxn modelId="{606BA7ED-966D-4C22-8101-2DDC0C980187}" srcId="{6C380BCD-1E60-4358-BDC0-464730AE2DCF}" destId="{4410CF05-D277-4E4F-8732-8E37B7481458}" srcOrd="1" destOrd="0" parTransId="{2700C21C-21D8-497E-BD89-D8882153FF1E}" sibTransId="{91967574-48DB-422F-A6C9-7AC92A77C783}"/>
    <dgm:cxn modelId="{1C9FC641-EDF9-4889-A9BA-9B113DEC1178}" type="presOf" srcId="{604C920D-9452-481D-8400-69D63575271D}" destId="{42612886-11E5-4611-A7AD-0D470232FFD9}" srcOrd="0" destOrd="0" presId="urn:microsoft.com/office/officeart/2005/8/layout/orgChart1"/>
    <dgm:cxn modelId="{0FC40394-62BC-45FC-A671-75A4DA334F6A}" srcId="{6C380BCD-1E60-4358-BDC0-464730AE2DCF}" destId="{97C9AC93-69E0-463A-BBEB-607014FE05D3}" srcOrd="0" destOrd="0" parTransId="{604C920D-9452-481D-8400-69D63575271D}" sibTransId="{3C906010-F448-421E-A202-5688AF0F4988}"/>
    <dgm:cxn modelId="{2567C773-EA03-4DF4-94C2-86EBE8FC4776}" srcId="{6C380BCD-1E60-4358-BDC0-464730AE2DCF}" destId="{42F92D15-ED32-474E-A400-6514F6C554E3}" srcOrd="2" destOrd="0" parTransId="{DAF42823-BCF7-4600-A71D-09351DA3731B}" sibTransId="{04FE39C2-B478-473C-BFEA-59D94C9B373E}"/>
    <dgm:cxn modelId="{5EEADDE5-82AD-4590-BC6E-31038E387654}" type="presOf" srcId="{F8CE8FF3-A1D5-4DA1-A29E-5FB9DD804927}" destId="{61CAFCDC-B5CB-4657-9005-E2D4007AD8D7}" srcOrd="0" destOrd="0" presId="urn:microsoft.com/office/officeart/2005/8/layout/orgChart1"/>
    <dgm:cxn modelId="{37844D7A-A45E-4D58-A1DC-04C4B0A8103A}" srcId="{6C380BCD-1E60-4358-BDC0-464730AE2DCF}" destId="{8F4E59C4-F419-419A-8293-F50096A02AD8}" srcOrd="3" destOrd="0" parTransId="{4EF51005-220F-4FA2-AB83-B36C652A5033}" sibTransId="{4935A78C-AB6C-47FA-899D-09EF85F98CAE}"/>
    <dgm:cxn modelId="{31A8388A-E170-4E17-98F3-EBBBB6C353AA}" type="presOf" srcId="{6C380BCD-1E60-4358-BDC0-464730AE2DCF}" destId="{B504B92F-98DA-4794-BCC9-6170B30E7007}" srcOrd="1" destOrd="0" presId="urn:microsoft.com/office/officeart/2005/8/layout/orgChart1"/>
    <dgm:cxn modelId="{186DE155-52BC-471D-A37B-EA37E191E2ED}" type="presParOf" srcId="{61CAFCDC-B5CB-4657-9005-E2D4007AD8D7}" destId="{E0DA5DB8-68EA-444E-90E6-478541F57DDB}" srcOrd="0" destOrd="0" presId="urn:microsoft.com/office/officeart/2005/8/layout/orgChart1"/>
    <dgm:cxn modelId="{07FED685-5D20-446E-9D2C-F47603E7612A}" type="presParOf" srcId="{E0DA5DB8-68EA-444E-90E6-478541F57DDB}" destId="{8A04503F-95BC-4744-98FD-504E107CB7F4}" srcOrd="0" destOrd="0" presId="urn:microsoft.com/office/officeart/2005/8/layout/orgChart1"/>
    <dgm:cxn modelId="{FC5E2274-0FBA-4D04-9193-7A4E61ACE933}" type="presParOf" srcId="{8A04503F-95BC-4744-98FD-504E107CB7F4}" destId="{3CF1AA00-EB2A-4448-9004-C347AF529DE2}" srcOrd="0" destOrd="0" presId="urn:microsoft.com/office/officeart/2005/8/layout/orgChart1"/>
    <dgm:cxn modelId="{518186C1-1A1E-4F8F-9F64-9AE716A0285E}" type="presParOf" srcId="{8A04503F-95BC-4744-98FD-504E107CB7F4}" destId="{B504B92F-98DA-4794-BCC9-6170B30E7007}" srcOrd="1" destOrd="0" presId="urn:microsoft.com/office/officeart/2005/8/layout/orgChart1"/>
    <dgm:cxn modelId="{7EEAF03A-0EE3-4358-9758-43CF17F71F04}" type="presParOf" srcId="{E0DA5DB8-68EA-444E-90E6-478541F57DDB}" destId="{B961F389-FE37-4636-9902-C3BFFAC0ADC5}" srcOrd="1" destOrd="0" presId="urn:microsoft.com/office/officeart/2005/8/layout/orgChart1"/>
    <dgm:cxn modelId="{9664E9E5-6223-49B1-A711-DD71CA5CBDD5}" type="presParOf" srcId="{B961F389-FE37-4636-9902-C3BFFAC0ADC5}" destId="{42612886-11E5-4611-A7AD-0D470232FFD9}" srcOrd="0" destOrd="0" presId="urn:microsoft.com/office/officeart/2005/8/layout/orgChart1"/>
    <dgm:cxn modelId="{C0EA6488-C580-42CD-A157-4A408650C547}" type="presParOf" srcId="{B961F389-FE37-4636-9902-C3BFFAC0ADC5}" destId="{E89FF77D-F29A-4FBE-B42F-24ECA1326C46}" srcOrd="1" destOrd="0" presId="urn:microsoft.com/office/officeart/2005/8/layout/orgChart1"/>
    <dgm:cxn modelId="{E7C2D447-F8F8-44EB-B8BE-3BD0E70F5F82}" type="presParOf" srcId="{E89FF77D-F29A-4FBE-B42F-24ECA1326C46}" destId="{79078D5E-2E3A-42A2-9B8C-3B3D8B8579CE}" srcOrd="0" destOrd="0" presId="urn:microsoft.com/office/officeart/2005/8/layout/orgChart1"/>
    <dgm:cxn modelId="{F8E21C26-24D7-4D88-80CA-3535F205D9DE}" type="presParOf" srcId="{79078D5E-2E3A-42A2-9B8C-3B3D8B8579CE}" destId="{AE7385FF-50DA-4A2C-9D74-9EAC0956E763}" srcOrd="0" destOrd="0" presId="urn:microsoft.com/office/officeart/2005/8/layout/orgChart1"/>
    <dgm:cxn modelId="{5E781EEC-7AEB-4CF9-879B-EE292ECB130B}" type="presParOf" srcId="{79078D5E-2E3A-42A2-9B8C-3B3D8B8579CE}" destId="{9ACF266D-C86E-4C8A-A07C-C6E239CACADD}" srcOrd="1" destOrd="0" presId="urn:microsoft.com/office/officeart/2005/8/layout/orgChart1"/>
    <dgm:cxn modelId="{B861DD97-9084-422F-A5FC-07172A71B616}" type="presParOf" srcId="{E89FF77D-F29A-4FBE-B42F-24ECA1326C46}" destId="{B1BBCA1B-8AA9-47A2-B4EA-8679A4C054EF}" srcOrd="1" destOrd="0" presId="urn:microsoft.com/office/officeart/2005/8/layout/orgChart1"/>
    <dgm:cxn modelId="{0EB0EA8C-998B-42DE-8373-4A58E85890EA}" type="presParOf" srcId="{E89FF77D-F29A-4FBE-B42F-24ECA1326C46}" destId="{E647867F-787B-4DEE-9084-3558B8D481FB}" srcOrd="2" destOrd="0" presId="urn:microsoft.com/office/officeart/2005/8/layout/orgChart1"/>
    <dgm:cxn modelId="{F8825012-F072-4529-A4A6-98BD7373101D}" type="presParOf" srcId="{B961F389-FE37-4636-9902-C3BFFAC0ADC5}" destId="{AB74CE04-0936-4041-B2F3-537E9EC030B8}" srcOrd="2" destOrd="0" presId="urn:microsoft.com/office/officeart/2005/8/layout/orgChart1"/>
    <dgm:cxn modelId="{ECA33AEA-9897-477A-8B3E-C25174464837}" type="presParOf" srcId="{B961F389-FE37-4636-9902-C3BFFAC0ADC5}" destId="{5CBB1A11-1EAB-4B19-B688-1FAF0B90A523}" srcOrd="3" destOrd="0" presId="urn:microsoft.com/office/officeart/2005/8/layout/orgChart1"/>
    <dgm:cxn modelId="{949E8A1E-179F-4A3E-84BE-A74A62E386B7}" type="presParOf" srcId="{5CBB1A11-1EAB-4B19-B688-1FAF0B90A523}" destId="{53C44D63-B649-441B-BE25-367092A5547D}" srcOrd="0" destOrd="0" presId="urn:microsoft.com/office/officeart/2005/8/layout/orgChart1"/>
    <dgm:cxn modelId="{ECD7B5A8-96E4-4913-95D3-35BBF8C39747}" type="presParOf" srcId="{53C44D63-B649-441B-BE25-367092A5547D}" destId="{551F4AE7-5D42-4919-95FD-DF3FAD0304B9}" srcOrd="0" destOrd="0" presId="urn:microsoft.com/office/officeart/2005/8/layout/orgChart1"/>
    <dgm:cxn modelId="{BD4DD821-E05C-4DF4-8158-9CE0F988D577}" type="presParOf" srcId="{53C44D63-B649-441B-BE25-367092A5547D}" destId="{F568E2EA-2716-4E90-BDBB-62435AB79404}" srcOrd="1" destOrd="0" presId="urn:microsoft.com/office/officeart/2005/8/layout/orgChart1"/>
    <dgm:cxn modelId="{AA6F2AD6-4D34-441D-BEE0-F715FAB3E725}" type="presParOf" srcId="{5CBB1A11-1EAB-4B19-B688-1FAF0B90A523}" destId="{FB77986B-FCA7-4C7E-998E-78A17A75EA3D}" srcOrd="1" destOrd="0" presId="urn:microsoft.com/office/officeart/2005/8/layout/orgChart1"/>
    <dgm:cxn modelId="{53D8F247-9901-45CC-B812-11E4ED418129}" type="presParOf" srcId="{5CBB1A11-1EAB-4B19-B688-1FAF0B90A523}" destId="{39EAF6D6-7BAE-4B7E-8C57-58B2E097B224}" srcOrd="2" destOrd="0" presId="urn:microsoft.com/office/officeart/2005/8/layout/orgChart1"/>
    <dgm:cxn modelId="{B5E988F0-6FDB-4A39-8E24-B455C166B34A}" type="presParOf" srcId="{B961F389-FE37-4636-9902-C3BFFAC0ADC5}" destId="{49838DE1-68A8-40E6-8541-9394E1C832B1}" srcOrd="4" destOrd="0" presId="urn:microsoft.com/office/officeart/2005/8/layout/orgChart1"/>
    <dgm:cxn modelId="{6DE3EA7F-A872-4C6F-9945-25DE426827A8}" type="presParOf" srcId="{B961F389-FE37-4636-9902-C3BFFAC0ADC5}" destId="{0B832F29-A001-4235-A264-B12AE2392246}" srcOrd="5" destOrd="0" presId="urn:microsoft.com/office/officeart/2005/8/layout/orgChart1"/>
    <dgm:cxn modelId="{89AAD7FE-1D74-43C4-A590-2DDB2591E22A}" type="presParOf" srcId="{0B832F29-A001-4235-A264-B12AE2392246}" destId="{BD20BBD7-0F18-4E02-AFEE-C508B54F4C4C}" srcOrd="0" destOrd="0" presId="urn:microsoft.com/office/officeart/2005/8/layout/orgChart1"/>
    <dgm:cxn modelId="{6EF5ECCD-E516-448B-B934-37A719DA55FB}" type="presParOf" srcId="{BD20BBD7-0F18-4E02-AFEE-C508B54F4C4C}" destId="{D839018F-8B34-4184-AC17-5A31CF51CA86}" srcOrd="0" destOrd="0" presId="urn:microsoft.com/office/officeart/2005/8/layout/orgChart1"/>
    <dgm:cxn modelId="{1D9AA433-7EC8-47C9-8484-EC338215F1D0}" type="presParOf" srcId="{BD20BBD7-0F18-4E02-AFEE-C508B54F4C4C}" destId="{5178C8B1-B2DB-4496-BDF4-841AF9712183}" srcOrd="1" destOrd="0" presId="urn:microsoft.com/office/officeart/2005/8/layout/orgChart1"/>
    <dgm:cxn modelId="{DA837FE3-7072-40D5-8B99-92AFC856E2F6}" type="presParOf" srcId="{0B832F29-A001-4235-A264-B12AE2392246}" destId="{60F2AE78-092D-4548-95C9-8F5E7AE82894}" srcOrd="1" destOrd="0" presId="urn:microsoft.com/office/officeart/2005/8/layout/orgChart1"/>
    <dgm:cxn modelId="{D72429E3-B7C6-47BD-B7FD-D97A0875B5A6}" type="presParOf" srcId="{0B832F29-A001-4235-A264-B12AE2392246}" destId="{BBB9D14E-36AB-4DDD-962A-CD474218991D}" srcOrd="2" destOrd="0" presId="urn:microsoft.com/office/officeart/2005/8/layout/orgChart1"/>
    <dgm:cxn modelId="{B455C80D-A5A3-4541-B279-1E933F47925C}" type="presParOf" srcId="{B961F389-FE37-4636-9902-C3BFFAC0ADC5}" destId="{0FC5D3BD-C249-48B5-B1D5-0D2B315D2CC0}" srcOrd="6" destOrd="0" presId="urn:microsoft.com/office/officeart/2005/8/layout/orgChart1"/>
    <dgm:cxn modelId="{4C607C2C-2E82-4DA3-97F1-4607FB3AD1AF}" type="presParOf" srcId="{B961F389-FE37-4636-9902-C3BFFAC0ADC5}" destId="{69AFFBED-448D-4CDC-8BDD-4350F36EBF2A}" srcOrd="7" destOrd="0" presId="urn:microsoft.com/office/officeart/2005/8/layout/orgChart1"/>
    <dgm:cxn modelId="{9AE86D37-C7E3-4717-9BF8-2B6412D25E52}" type="presParOf" srcId="{69AFFBED-448D-4CDC-8BDD-4350F36EBF2A}" destId="{4BE5D726-0EAE-442D-A936-4BC9A62625DC}" srcOrd="0" destOrd="0" presId="urn:microsoft.com/office/officeart/2005/8/layout/orgChart1"/>
    <dgm:cxn modelId="{0FEB9EA2-EFAA-435B-A641-8BA726D6FF1B}" type="presParOf" srcId="{4BE5D726-0EAE-442D-A936-4BC9A62625DC}" destId="{EBF43F55-B1CB-4C69-9A4C-5F4A39A53AAA}" srcOrd="0" destOrd="0" presId="urn:microsoft.com/office/officeart/2005/8/layout/orgChart1"/>
    <dgm:cxn modelId="{3F35287F-670A-48F6-A9A3-D5CF467298B3}" type="presParOf" srcId="{4BE5D726-0EAE-442D-A936-4BC9A62625DC}" destId="{C27F8F3A-FDB0-460E-B8A2-A05B4C592E83}" srcOrd="1" destOrd="0" presId="urn:microsoft.com/office/officeart/2005/8/layout/orgChart1"/>
    <dgm:cxn modelId="{ADB373E1-AA85-443B-91FE-5A54F1455BC1}" type="presParOf" srcId="{69AFFBED-448D-4CDC-8BDD-4350F36EBF2A}" destId="{365D51B4-E34F-4C60-8B3D-6EFFBC018CB0}" srcOrd="1" destOrd="0" presId="urn:microsoft.com/office/officeart/2005/8/layout/orgChart1"/>
    <dgm:cxn modelId="{4B18E34A-E522-4D47-A3EE-8AB66A30F765}" type="presParOf" srcId="{69AFFBED-448D-4CDC-8BDD-4350F36EBF2A}" destId="{72A15DC6-5028-4B9F-B3D9-5839938B593B}" srcOrd="2" destOrd="0" presId="urn:microsoft.com/office/officeart/2005/8/layout/orgChart1"/>
    <dgm:cxn modelId="{CED49BA4-EA2D-4E4E-BB27-64B2E00D027D}" type="presParOf" srcId="{E0DA5DB8-68EA-444E-90E6-478541F57DDB}" destId="{62FBB197-4BB1-4074-A025-768CADFAA6A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B43CF12-F39F-424B-B503-30D1953CADE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158A0560-7C2A-4D99-9C7E-102561D46E9D}">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l-GR" sz="1800" b="1" dirty="0" smtClean="0">
              <a:effectLst>
                <a:outerShdw blurRad="38100" dist="38100" dir="2700000" algn="tl">
                  <a:srgbClr val="000000">
                    <a:alpha val="43137"/>
                  </a:srgbClr>
                </a:outerShdw>
              </a:effectLst>
              <a:latin typeface="Arial Narrow" pitchFamily="34" charset="0"/>
            </a:rPr>
            <a:t>Υποχρεώνει την ισχυροποίηση των μηχανισμών παρακολούθησης και ελέγχου</a:t>
          </a:r>
        </a:p>
        <a:p>
          <a:pPr marL="0" marR="0" indent="0" defTabSz="914400" rtl="0" eaLnBrk="1" fontAlgn="auto" latinLnBrk="0" hangingPunct="1">
            <a:lnSpc>
              <a:spcPct val="100000"/>
            </a:lnSpc>
            <a:spcBef>
              <a:spcPts val="0"/>
            </a:spcBef>
            <a:spcAft>
              <a:spcPts val="0"/>
            </a:spcAft>
            <a:buClrTx/>
            <a:buSzTx/>
            <a:buFontTx/>
            <a:buNone/>
            <a:tabLst/>
            <a:defRPr/>
          </a:pPr>
          <a:endParaRPr lang="el-GR" sz="1800" dirty="0" smtClean="0"/>
        </a:p>
        <a:p>
          <a:pPr defTabSz="666750" rtl="0">
            <a:lnSpc>
              <a:spcPct val="90000"/>
            </a:lnSpc>
            <a:spcBef>
              <a:spcPct val="0"/>
            </a:spcBef>
            <a:spcAft>
              <a:spcPct val="35000"/>
            </a:spcAft>
          </a:pPr>
          <a:endParaRPr lang="el-GR" sz="1800" dirty="0"/>
        </a:p>
      </dgm:t>
    </dgm:pt>
    <dgm:pt modelId="{C567AF7A-87FE-4EE6-B67F-06F4D7CC9780}" type="parTrans" cxnId="{076AE3D7-E485-4665-B413-1EAF1DE04EB5}">
      <dgm:prSet/>
      <dgm:spPr/>
      <dgm:t>
        <a:bodyPr/>
        <a:lstStyle/>
        <a:p>
          <a:endParaRPr lang="el-GR"/>
        </a:p>
      </dgm:t>
    </dgm:pt>
    <dgm:pt modelId="{4F0D6EFC-B859-4B95-B726-BEF197142A24}" type="sibTrans" cxnId="{076AE3D7-E485-4665-B413-1EAF1DE04EB5}">
      <dgm:prSet/>
      <dgm:spPr/>
      <dgm:t>
        <a:bodyPr/>
        <a:lstStyle/>
        <a:p>
          <a:endParaRPr lang="el-GR"/>
        </a:p>
      </dgm:t>
    </dgm:pt>
    <dgm:pt modelId="{F6773F47-475A-44FB-AA9A-5CF0CD0FC76B}">
      <dgm:prSet custT="1"/>
      <dgm:spPr/>
      <dgm:t>
        <a:bodyPr/>
        <a:lstStyle/>
        <a:p>
          <a:pPr rtl="0"/>
          <a:r>
            <a:rPr lang="el-GR" sz="1800" b="1" dirty="0" smtClean="0">
              <a:effectLst>
                <a:outerShdw blurRad="38100" dist="38100" dir="2700000" algn="tl">
                  <a:srgbClr val="000000">
                    <a:alpha val="43137"/>
                  </a:srgbClr>
                </a:outerShdw>
              </a:effectLst>
              <a:latin typeface="Arial Narrow" pitchFamily="34" charset="0"/>
            </a:rPr>
            <a:t>Ενισχύει την έγκαιρη λήψη μέτρων πρόληψης, ώστε να ελαχιστοποιείται ο κίνδυνος περιβαλλοντικής ζημιάς</a:t>
          </a:r>
          <a:endParaRPr lang="el-GR" sz="1800" dirty="0">
            <a:effectLst>
              <a:outerShdw blurRad="38100" dist="38100" dir="2700000" algn="tl">
                <a:srgbClr val="000000">
                  <a:alpha val="43137"/>
                </a:srgbClr>
              </a:outerShdw>
            </a:effectLst>
            <a:latin typeface="Arial Narrow" pitchFamily="34" charset="0"/>
          </a:endParaRPr>
        </a:p>
      </dgm:t>
    </dgm:pt>
    <dgm:pt modelId="{E24615C4-3E20-4BE9-B3AE-BCC2EC9C86A0}" type="parTrans" cxnId="{E8ECA91C-94FD-4B90-9D27-CD0D6C069689}">
      <dgm:prSet/>
      <dgm:spPr/>
      <dgm:t>
        <a:bodyPr/>
        <a:lstStyle/>
        <a:p>
          <a:endParaRPr lang="el-GR"/>
        </a:p>
      </dgm:t>
    </dgm:pt>
    <dgm:pt modelId="{43A3F0AA-6AD3-436E-83D5-52A7A479BC70}" type="sibTrans" cxnId="{E8ECA91C-94FD-4B90-9D27-CD0D6C069689}">
      <dgm:prSet/>
      <dgm:spPr/>
      <dgm:t>
        <a:bodyPr/>
        <a:lstStyle/>
        <a:p>
          <a:endParaRPr lang="el-GR"/>
        </a:p>
      </dgm:t>
    </dgm:pt>
    <dgm:pt modelId="{0FB42449-D0D4-42FC-BE1B-7D947C62EA7C}" type="pres">
      <dgm:prSet presAssocID="{9B43CF12-F39F-424B-B503-30D1953CADEC}" presName="linearFlow" presStyleCnt="0">
        <dgm:presLayoutVars>
          <dgm:dir/>
          <dgm:resizeHandles val="exact"/>
        </dgm:presLayoutVars>
      </dgm:prSet>
      <dgm:spPr/>
      <dgm:t>
        <a:bodyPr/>
        <a:lstStyle/>
        <a:p>
          <a:endParaRPr lang="el-GR"/>
        </a:p>
      </dgm:t>
    </dgm:pt>
    <dgm:pt modelId="{D7AD8A20-BBE5-4BDB-8DF5-EF2131AA52C3}" type="pres">
      <dgm:prSet presAssocID="{158A0560-7C2A-4D99-9C7E-102561D46E9D}" presName="composite" presStyleCnt="0"/>
      <dgm:spPr/>
    </dgm:pt>
    <dgm:pt modelId="{0276BF37-DCEE-44E8-8689-6BB00E5E3306}" type="pres">
      <dgm:prSet presAssocID="{158A0560-7C2A-4D99-9C7E-102561D46E9D}"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B07EFA-A728-4DDE-BE0B-DBCFA7F0E365}" type="pres">
      <dgm:prSet presAssocID="{158A0560-7C2A-4D99-9C7E-102561D46E9D}" presName="txShp" presStyleLbl="node1" presStyleIdx="0" presStyleCnt="2" custScaleY="100486">
        <dgm:presLayoutVars>
          <dgm:bulletEnabled val="1"/>
        </dgm:presLayoutVars>
      </dgm:prSet>
      <dgm:spPr/>
      <dgm:t>
        <a:bodyPr/>
        <a:lstStyle/>
        <a:p>
          <a:endParaRPr lang="el-GR"/>
        </a:p>
      </dgm:t>
    </dgm:pt>
    <dgm:pt modelId="{D2183673-8FA7-4941-BE72-24C3262C3163}" type="pres">
      <dgm:prSet presAssocID="{4F0D6EFC-B859-4B95-B726-BEF197142A24}" presName="spacing" presStyleCnt="0"/>
      <dgm:spPr/>
    </dgm:pt>
    <dgm:pt modelId="{DF3032B1-70E2-4FFE-A018-4578C50F0B67}" type="pres">
      <dgm:prSet presAssocID="{F6773F47-475A-44FB-AA9A-5CF0CD0FC76B}" presName="composite" presStyleCnt="0"/>
      <dgm:spPr/>
    </dgm:pt>
    <dgm:pt modelId="{6BAA15E5-A35D-48A2-A613-0BD6BA0EE42B}" type="pres">
      <dgm:prSet presAssocID="{F6773F47-475A-44FB-AA9A-5CF0CD0FC76B}" presName="imgShp"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537B632-0D22-4FF8-823C-70E1C2D4B82D}" type="pres">
      <dgm:prSet presAssocID="{F6773F47-475A-44FB-AA9A-5CF0CD0FC76B}" presName="txShp" presStyleLbl="node1" presStyleIdx="1" presStyleCnt="2">
        <dgm:presLayoutVars>
          <dgm:bulletEnabled val="1"/>
        </dgm:presLayoutVars>
      </dgm:prSet>
      <dgm:spPr/>
      <dgm:t>
        <a:bodyPr/>
        <a:lstStyle/>
        <a:p>
          <a:endParaRPr lang="el-GR"/>
        </a:p>
      </dgm:t>
    </dgm:pt>
  </dgm:ptLst>
  <dgm:cxnLst>
    <dgm:cxn modelId="{E8ECA91C-94FD-4B90-9D27-CD0D6C069689}" srcId="{9B43CF12-F39F-424B-B503-30D1953CADEC}" destId="{F6773F47-475A-44FB-AA9A-5CF0CD0FC76B}" srcOrd="1" destOrd="0" parTransId="{E24615C4-3E20-4BE9-B3AE-BCC2EC9C86A0}" sibTransId="{43A3F0AA-6AD3-436E-83D5-52A7A479BC70}"/>
    <dgm:cxn modelId="{5AAE5714-DF6D-483E-BF7A-BB941F04CB1A}" type="presOf" srcId="{9B43CF12-F39F-424B-B503-30D1953CADEC}" destId="{0FB42449-D0D4-42FC-BE1B-7D947C62EA7C}" srcOrd="0" destOrd="0" presId="urn:microsoft.com/office/officeart/2005/8/layout/vList3"/>
    <dgm:cxn modelId="{7B64E6D6-9A59-4DD3-BC4D-AC6227A88BAE}" type="presOf" srcId="{F6773F47-475A-44FB-AA9A-5CF0CD0FC76B}" destId="{0537B632-0D22-4FF8-823C-70E1C2D4B82D}" srcOrd="0" destOrd="0" presId="urn:microsoft.com/office/officeart/2005/8/layout/vList3"/>
    <dgm:cxn modelId="{A893E9AF-BB03-4D09-9136-90F4BEDB3AA9}" type="presOf" srcId="{158A0560-7C2A-4D99-9C7E-102561D46E9D}" destId="{ADB07EFA-A728-4DDE-BE0B-DBCFA7F0E365}" srcOrd="0" destOrd="0" presId="urn:microsoft.com/office/officeart/2005/8/layout/vList3"/>
    <dgm:cxn modelId="{076AE3D7-E485-4665-B413-1EAF1DE04EB5}" srcId="{9B43CF12-F39F-424B-B503-30D1953CADEC}" destId="{158A0560-7C2A-4D99-9C7E-102561D46E9D}" srcOrd="0" destOrd="0" parTransId="{C567AF7A-87FE-4EE6-B67F-06F4D7CC9780}" sibTransId="{4F0D6EFC-B859-4B95-B726-BEF197142A24}"/>
    <dgm:cxn modelId="{FDF457AE-2126-4992-B850-DA936031688B}" type="presParOf" srcId="{0FB42449-D0D4-42FC-BE1B-7D947C62EA7C}" destId="{D7AD8A20-BBE5-4BDB-8DF5-EF2131AA52C3}" srcOrd="0" destOrd="0" presId="urn:microsoft.com/office/officeart/2005/8/layout/vList3"/>
    <dgm:cxn modelId="{153DD103-7218-4D59-9498-672834321955}" type="presParOf" srcId="{D7AD8A20-BBE5-4BDB-8DF5-EF2131AA52C3}" destId="{0276BF37-DCEE-44E8-8689-6BB00E5E3306}" srcOrd="0" destOrd="0" presId="urn:microsoft.com/office/officeart/2005/8/layout/vList3"/>
    <dgm:cxn modelId="{CA23B13C-D878-4E03-80BE-F69502FEBFBF}" type="presParOf" srcId="{D7AD8A20-BBE5-4BDB-8DF5-EF2131AA52C3}" destId="{ADB07EFA-A728-4DDE-BE0B-DBCFA7F0E365}" srcOrd="1" destOrd="0" presId="urn:microsoft.com/office/officeart/2005/8/layout/vList3"/>
    <dgm:cxn modelId="{AD5DA35F-7CAC-4E76-B70F-7F37EA1E02E6}" type="presParOf" srcId="{0FB42449-D0D4-42FC-BE1B-7D947C62EA7C}" destId="{D2183673-8FA7-4941-BE72-24C3262C3163}" srcOrd="1" destOrd="0" presId="urn:microsoft.com/office/officeart/2005/8/layout/vList3"/>
    <dgm:cxn modelId="{6A8F98E0-C0C8-4E8B-8038-5FDE6C2D7C00}" type="presParOf" srcId="{0FB42449-D0D4-42FC-BE1B-7D947C62EA7C}" destId="{DF3032B1-70E2-4FFE-A018-4578C50F0B67}" srcOrd="2" destOrd="0" presId="urn:microsoft.com/office/officeart/2005/8/layout/vList3"/>
    <dgm:cxn modelId="{1F2158E5-53B2-48CD-B6DA-304DBC0D288D}" type="presParOf" srcId="{DF3032B1-70E2-4FFE-A018-4578C50F0B67}" destId="{6BAA15E5-A35D-48A2-A613-0BD6BA0EE42B}" srcOrd="0" destOrd="0" presId="urn:microsoft.com/office/officeart/2005/8/layout/vList3"/>
    <dgm:cxn modelId="{1FCD2E65-259F-45DC-B475-BC815C88C323}" type="presParOf" srcId="{DF3032B1-70E2-4FFE-A018-4578C50F0B67}" destId="{0537B632-0D22-4FF8-823C-70E1C2D4B82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2B05D6-564D-4DA0-B5AA-D61E34059C5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5342AA43-50BC-4F73-A5AE-C6841A8DA2B3}">
      <dgm:prSet/>
      <dgm:spPr/>
      <dgm:t>
        <a:bodyPr/>
        <a:lstStyle/>
        <a:p>
          <a:pPr rtl="0"/>
          <a:r>
            <a:rPr lang="el-GR" b="1" dirty="0" smtClean="0">
              <a:effectLst>
                <a:outerShdw blurRad="38100" dist="38100" dir="2700000" algn="tl">
                  <a:srgbClr val="000000">
                    <a:alpha val="43137"/>
                  </a:srgbClr>
                </a:outerShdw>
              </a:effectLst>
              <a:latin typeface="Arial Narrow" pitchFamily="34" charset="0"/>
            </a:rPr>
            <a:t>Αδύνατα σημεία</a:t>
          </a:r>
          <a:endParaRPr lang="el-GR" dirty="0"/>
        </a:p>
      </dgm:t>
    </dgm:pt>
    <dgm:pt modelId="{A9968F6F-A2C5-418D-8552-06AB4A3EF78B}" type="parTrans" cxnId="{DCBDA519-2EA4-4AB4-A859-EE6F9B7BBC68}">
      <dgm:prSet/>
      <dgm:spPr/>
      <dgm:t>
        <a:bodyPr/>
        <a:lstStyle/>
        <a:p>
          <a:endParaRPr lang="el-GR"/>
        </a:p>
      </dgm:t>
    </dgm:pt>
    <dgm:pt modelId="{E8248CE8-1D7B-4B03-9C76-508F1578260B}" type="sibTrans" cxnId="{DCBDA519-2EA4-4AB4-A859-EE6F9B7BBC68}">
      <dgm:prSet/>
      <dgm:spPr/>
      <dgm:t>
        <a:bodyPr/>
        <a:lstStyle/>
        <a:p>
          <a:endParaRPr lang="el-GR"/>
        </a:p>
      </dgm:t>
    </dgm:pt>
    <dgm:pt modelId="{22413B58-6E2E-4B34-916B-5B63094EAC4C}" type="pres">
      <dgm:prSet presAssocID="{182B05D6-564D-4DA0-B5AA-D61E34059C58}" presName="compositeShape" presStyleCnt="0">
        <dgm:presLayoutVars>
          <dgm:chMax val="7"/>
          <dgm:dir/>
          <dgm:resizeHandles val="exact"/>
        </dgm:presLayoutVars>
      </dgm:prSet>
      <dgm:spPr/>
      <dgm:t>
        <a:bodyPr/>
        <a:lstStyle/>
        <a:p>
          <a:endParaRPr lang="el-GR"/>
        </a:p>
      </dgm:t>
    </dgm:pt>
    <dgm:pt modelId="{C1706574-C33F-488E-958A-0A330FE0A804}" type="pres">
      <dgm:prSet presAssocID="{5342AA43-50BC-4F73-A5AE-C6841A8DA2B3}" presName="circ1TxSh" presStyleLbl="vennNode1" presStyleIdx="0" presStyleCnt="1"/>
      <dgm:spPr/>
      <dgm:t>
        <a:bodyPr/>
        <a:lstStyle/>
        <a:p>
          <a:endParaRPr lang="el-GR"/>
        </a:p>
      </dgm:t>
    </dgm:pt>
  </dgm:ptLst>
  <dgm:cxnLst>
    <dgm:cxn modelId="{D354C12F-B671-488C-B621-6C58C7A75A6F}" type="presOf" srcId="{182B05D6-564D-4DA0-B5AA-D61E34059C58}" destId="{22413B58-6E2E-4B34-916B-5B63094EAC4C}" srcOrd="0" destOrd="0" presId="urn:microsoft.com/office/officeart/2005/8/layout/venn1"/>
    <dgm:cxn modelId="{DCBDA519-2EA4-4AB4-A859-EE6F9B7BBC68}" srcId="{182B05D6-564D-4DA0-B5AA-D61E34059C58}" destId="{5342AA43-50BC-4F73-A5AE-C6841A8DA2B3}" srcOrd="0" destOrd="0" parTransId="{A9968F6F-A2C5-418D-8552-06AB4A3EF78B}" sibTransId="{E8248CE8-1D7B-4B03-9C76-508F1578260B}"/>
    <dgm:cxn modelId="{98D7BF27-B4FF-4DBD-8A22-A0EC92C9A7E2}" type="presOf" srcId="{5342AA43-50BC-4F73-A5AE-C6841A8DA2B3}" destId="{C1706574-C33F-488E-958A-0A330FE0A804}" srcOrd="0" destOrd="0" presId="urn:microsoft.com/office/officeart/2005/8/layout/venn1"/>
    <dgm:cxn modelId="{8B8BB80A-4117-418D-92DF-ED7AB76FF888}" type="presParOf" srcId="{22413B58-6E2E-4B34-916B-5B63094EAC4C}" destId="{C1706574-C33F-488E-958A-0A330FE0A804}"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77DDFF-6B90-4027-B93C-EC0E3AD0742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73519550-CCA9-4BC7-91CD-2D64CAB88AAF}">
      <dgm:prSet custT="1"/>
      <dgm:spPr/>
      <dgm:t>
        <a:bodyPr/>
        <a:lstStyle/>
        <a:p>
          <a:pPr rtl="0"/>
          <a:r>
            <a:rPr lang="el-GR" sz="2000" b="1" u="sng" dirty="0" smtClean="0">
              <a:effectLst>
                <a:outerShdw blurRad="38100" dist="38100" dir="2700000" algn="tl">
                  <a:srgbClr val="000000">
                    <a:alpha val="43137"/>
                  </a:srgbClr>
                </a:outerShdw>
              </a:effectLst>
              <a:latin typeface="Arial Narrow" pitchFamily="34" charset="0"/>
            </a:rPr>
            <a:t>Ο προβλεπόμενος μηχανισμός φαίνεται να χωλαίνει στα εξής σημεία:</a:t>
          </a:r>
          <a:endParaRPr lang="el-GR" sz="2000" b="1" dirty="0">
            <a:effectLst>
              <a:outerShdw blurRad="38100" dist="38100" dir="2700000" algn="tl">
                <a:srgbClr val="000000">
                  <a:alpha val="43137"/>
                </a:srgbClr>
              </a:outerShdw>
            </a:effectLst>
            <a:latin typeface="Arial Narrow" pitchFamily="34" charset="0"/>
          </a:endParaRPr>
        </a:p>
      </dgm:t>
    </dgm:pt>
    <dgm:pt modelId="{11902397-43E7-4D8E-A27C-F1C5DFCAADF4}" type="parTrans" cxnId="{FE0ABBAC-BE48-434B-AF2C-FC905E910F9E}">
      <dgm:prSet/>
      <dgm:spPr/>
      <dgm:t>
        <a:bodyPr/>
        <a:lstStyle/>
        <a:p>
          <a:endParaRPr lang="el-GR"/>
        </a:p>
      </dgm:t>
    </dgm:pt>
    <dgm:pt modelId="{B1698ACD-B0FA-41AA-84BE-856389EE3752}" type="sibTrans" cxnId="{FE0ABBAC-BE48-434B-AF2C-FC905E910F9E}">
      <dgm:prSet/>
      <dgm:spPr/>
      <dgm:t>
        <a:bodyPr/>
        <a:lstStyle/>
        <a:p>
          <a:endParaRPr lang="el-GR"/>
        </a:p>
      </dgm:t>
    </dgm:pt>
    <dgm:pt modelId="{B14C5F9A-2B95-40A5-924B-75EF8A890A0B}">
      <dgm:prSet custT="1"/>
      <dgm:spPr/>
      <dgm:t>
        <a:bodyPr/>
        <a:lstStyle/>
        <a:p>
          <a:pPr rtl="0"/>
          <a:r>
            <a:rPr lang="el-GR" sz="1600" b="1" dirty="0" smtClean="0">
              <a:effectLst>
                <a:outerShdw blurRad="38100" dist="38100" dir="2700000" algn="tl">
                  <a:srgbClr val="000000">
                    <a:alpha val="43137"/>
                  </a:srgbClr>
                </a:outerShdw>
              </a:effectLst>
              <a:latin typeface="Arial Narrow" pitchFamily="34" charset="0"/>
            </a:rPr>
            <a:t>Δε διασφαλίζει επαρκή βαθμό ανεξαρτησίας του αρμόδιου εθνικού φορέα, καθώς αναθέτει την αποφασιστική αρμοδιότητα σε όργανα που είναι επίσης αρμόδια για την εποπτεία και την περιβαλλοντική αδειοδότηση</a:t>
          </a:r>
          <a:endParaRPr lang="el-GR" sz="1600" b="1" dirty="0">
            <a:effectLst>
              <a:outerShdw blurRad="38100" dist="38100" dir="2700000" algn="tl">
                <a:srgbClr val="000000">
                  <a:alpha val="43137"/>
                </a:srgbClr>
              </a:outerShdw>
            </a:effectLst>
            <a:latin typeface="Arial Narrow" pitchFamily="34" charset="0"/>
          </a:endParaRPr>
        </a:p>
      </dgm:t>
    </dgm:pt>
    <dgm:pt modelId="{6B32A925-2BB8-4632-94B7-274B712A54BD}" type="parTrans" cxnId="{6D4D18E8-93A0-4174-AA53-23D9CA55F9AF}">
      <dgm:prSet/>
      <dgm:spPr/>
      <dgm:t>
        <a:bodyPr/>
        <a:lstStyle/>
        <a:p>
          <a:endParaRPr lang="el-GR"/>
        </a:p>
      </dgm:t>
    </dgm:pt>
    <dgm:pt modelId="{43385F29-9DD5-468E-93D2-399E7609B669}" type="sibTrans" cxnId="{6D4D18E8-93A0-4174-AA53-23D9CA55F9AF}">
      <dgm:prSet/>
      <dgm:spPr/>
      <dgm:t>
        <a:bodyPr/>
        <a:lstStyle/>
        <a:p>
          <a:endParaRPr lang="el-GR"/>
        </a:p>
      </dgm:t>
    </dgm:pt>
    <dgm:pt modelId="{145F5EF7-7876-4F9E-91AE-C656EFE65052}">
      <dgm:prSet custT="1"/>
      <dgm:spPr/>
      <dgm:t>
        <a:bodyPr/>
        <a:lstStyle/>
        <a:p>
          <a:pPr rtl="0"/>
          <a:r>
            <a:rPr lang="el-GR" sz="2400" b="1" dirty="0" smtClean="0">
              <a:solidFill>
                <a:srgbClr val="C00000"/>
              </a:solidFill>
              <a:effectLst>
                <a:outerShdw blurRad="38100" dist="38100" dir="2700000" algn="tl">
                  <a:srgbClr val="000000">
                    <a:alpha val="43137"/>
                  </a:srgbClr>
                </a:outerShdw>
              </a:effectLst>
              <a:latin typeface="Arial Narrow" pitchFamily="34" charset="0"/>
            </a:rPr>
            <a:t>(α) </a:t>
          </a:r>
          <a:r>
            <a:rPr lang="el-GR" sz="1800" b="1" dirty="0" smtClean="0">
              <a:effectLst>
                <a:outerShdw blurRad="38100" dist="38100" dir="2700000" algn="tl">
                  <a:srgbClr val="000000">
                    <a:alpha val="43137"/>
                  </a:srgbClr>
                </a:outerShdw>
              </a:effectLst>
              <a:latin typeface="Arial Narrow" pitchFamily="34" charset="0"/>
            </a:rPr>
            <a:t>διασπά την αποφασιστική αρμοδιότητα μεταξύ κεντρικής και αποκεντρωμένης Διοίκησης, διατηρώντας επίσης συντρέχουσα αρμοδιότητα τρίτων φορέων, </a:t>
          </a:r>
          <a:endParaRPr lang="el-GR" sz="1800" b="1" dirty="0">
            <a:effectLst>
              <a:outerShdw blurRad="38100" dist="38100" dir="2700000" algn="tl">
                <a:srgbClr val="000000">
                  <a:alpha val="43137"/>
                </a:srgbClr>
              </a:outerShdw>
            </a:effectLst>
            <a:latin typeface="Arial Narrow" pitchFamily="34" charset="0"/>
          </a:endParaRPr>
        </a:p>
      </dgm:t>
    </dgm:pt>
    <dgm:pt modelId="{02A74B4F-4FE3-4709-A8BE-AA8E1E35AB76}" type="parTrans" cxnId="{E6267E01-7DDA-450A-948F-16929DC607C6}">
      <dgm:prSet/>
      <dgm:spPr/>
      <dgm:t>
        <a:bodyPr/>
        <a:lstStyle/>
        <a:p>
          <a:endParaRPr lang="el-GR"/>
        </a:p>
      </dgm:t>
    </dgm:pt>
    <dgm:pt modelId="{C2B35A30-465A-4209-8FC6-8B23B6CCA830}" type="sibTrans" cxnId="{E6267E01-7DDA-450A-948F-16929DC607C6}">
      <dgm:prSet/>
      <dgm:spPr/>
      <dgm:t>
        <a:bodyPr/>
        <a:lstStyle/>
        <a:p>
          <a:endParaRPr lang="el-GR"/>
        </a:p>
      </dgm:t>
    </dgm:pt>
    <dgm:pt modelId="{0CABA24D-AA44-4A1A-BB3C-54C922A2C405}">
      <dgm:prSet custT="1"/>
      <dgm:spPr/>
      <dgm:t>
        <a:bodyPr/>
        <a:lstStyle/>
        <a:p>
          <a:pPr rtl="0"/>
          <a:r>
            <a:rPr lang="el-GR" sz="2400" b="1" dirty="0" smtClean="0">
              <a:solidFill>
                <a:srgbClr val="C00000"/>
              </a:solidFill>
              <a:effectLst>
                <a:outerShdw blurRad="38100" dist="38100" dir="2700000" algn="tl">
                  <a:srgbClr val="000000">
                    <a:alpha val="43137"/>
                  </a:srgbClr>
                </a:outerShdw>
              </a:effectLst>
              <a:latin typeface="Arial Narrow" pitchFamily="34" charset="0"/>
            </a:rPr>
            <a:t>(β)</a:t>
          </a:r>
          <a:r>
            <a:rPr lang="el-GR" sz="2400" b="1" dirty="0" smtClean="0">
              <a:effectLst>
                <a:outerShdw blurRad="38100" dist="38100" dir="2700000" algn="tl">
                  <a:srgbClr val="000000">
                    <a:alpha val="43137"/>
                  </a:srgbClr>
                </a:outerShdw>
              </a:effectLst>
              <a:latin typeface="Arial Narrow" pitchFamily="34" charset="0"/>
            </a:rPr>
            <a:t> </a:t>
          </a:r>
          <a:r>
            <a:rPr lang="el-GR" sz="1600" b="1" dirty="0" smtClean="0">
              <a:effectLst>
                <a:outerShdw blurRad="38100" dist="38100" dir="2700000" algn="tl">
                  <a:srgbClr val="000000">
                    <a:alpha val="43137"/>
                  </a:srgbClr>
                </a:outerShdw>
              </a:effectLst>
              <a:latin typeface="Arial Narrow" pitchFamily="34" charset="0"/>
            </a:rPr>
            <a:t>εξαρτά τη λήψη απόφασης από χρονοβόρα γνωμοδοτική διαδικασία στην οποία συμμετέχουν εκπρόσωποι διάφορων φορέων, με κριτήριο μάλλον την τήρηση ισορροπιών παρά την ουσιαστική κατάρτιση των συμμετεχόντων στο εξειδικευμένο αντικείμενο.</a:t>
          </a:r>
          <a:endParaRPr lang="el-GR" sz="1600" b="1" dirty="0">
            <a:effectLst>
              <a:outerShdw blurRad="38100" dist="38100" dir="2700000" algn="tl">
                <a:srgbClr val="000000">
                  <a:alpha val="43137"/>
                </a:srgbClr>
              </a:outerShdw>
            </a:effectLst>
            <a:latin typeface="Arial Narrow" pitchFamily="34" charset="0"/>
          </a:endParaRPr>
        </a:p>
      </dgm:t>
    </dgm:pt>
    <dgm:pt modelId="{975644BA-F198-43D4-BBB2-A82A36015CCF}" type="parTrans" cxnId="{CC47EE64-296E-4238-8EB2-A06A9066EF61}">
      <dgm:prSet/>
      <dgm:spPr/>
      <dgm:t>
        <a:bodyPr/>
        <a:lstStyle/>
        <a:p>
          <a:endParaRPr lang="el-GR"/>
        </a:p>
      </dgm:t>
    </dgm:pt>
    <dgm:pt modelId="{ACD5FA2A-5DF9-45AF-85AD-3CF2368BEE54}" type="sibTrans" cxnId="{CC47EE64-296E-4238-8EB2-A06A9066EF61}">
      <dgm:prSet/>
      <dgm:spPr/>
      <dgm:t>
        <a:bodyPr/>
        <a:lstStyle/>
        <a:p>
          <a:endParaRPr lang="el-GR"/>
        </a:p>
      </dgm:t>
    </dgm:pt>
    <dgm:pt modelId="{989C3F26-40D0-43DA-90B2-04A22D23FD79}">
      <dgm:prSet custT="1"/>
      <dgm:spPr/>
      <dgm:t>
        <a:bodyPr/>
        <a:lstStyle/>
        <a:p>
          <a:pPr rtl="0"/>
          <a:r>
            <a:rPr lang="el-GR" sz="2400" b="1" dirty="0" smtClean="0">
              <a:solidFill>
                <a:srgbClr val="C00000"/>
              </a:solidFill>
              <a:effectLst>
                <a:outerShdw blurRad="38100" dist="38100" dir="2700000" algn="tl">
                  <a:srgbClr val="000000">
                    <a:alpha val="43137"/>
                  </a:srgbClr>
                </a:outerShdw>
              </a:effectLst>
              <a:latin typeface="Arial Narrow" pitchFamily="34" charset="0"/>
            </a:rPr>
            <a:t>Δυσχεραίνει την έγκαιρη λήψη κατάλληλων μέτρων, καθώς: </a:t>
          </a:r>
          <a:endParaRPr lang="el-GR" sz="2400" b="1" dirty="0">
            <a:solidFill>
              <a:srgbClr val="C00000"/>
            </a:solidFill>
            <a:effectLst>
              <a:outerShdw blurRad="38100" dist="38100" dir="2700000" algn="tl">
                <a:srgbClr val="000000">
                  <a:alpha val="43137"/>
                </a:srgbClr>
              </a:outerShdw>
            </a:effectLst>
            <a:latin typeface="Arial Narrow" pitchFamily="34" charset="0"/>
          </a:endParaRPr>
        </a:p>
      </dgm:t>
    </dgm:pt>
    <dgm:pt modelId="{D0D006E8-5122-4E61-B7A4-5E525AE57DA9}" type="parTrans" cxnId="{796CA1CC-D746-4E6F-9DF6-ACDB2296694A}">
      <dgm:prSet/>
      <dgm:spPr/>
      <dgm:t>
        <a:bodyPr/>
        <a:lstStyle/>
        <a:p>
          <a:endParaRPr lang="el-GR"/>
        </a:p>
      </dgm:t>
    </dgm:pt>
    <dgm:pt modelId="{3EB53E41-E125-4051-BB7B-021BBF7D55E7}" type="sibTrans" cxnId="{796CA1CC-D746-4E6F-9DF6-ACDB2296694A}">
      <dgm:prSet/>
      <dgm:spPr/>
      <dgm:t>
        <a:bodyPr/>
        <a:lstStyle/>
        <a:p>
          <a:endParaRPr lang="el-GR"/>
        </a:p>
      </dgm:t>
    </dgm:pt>
    <dgm:pt modelId="{5766E118-DE95-49D1-8677-2C1E07130841}" type="pres">
      <dgm:prSet presAssocID="{8977DDFF-6B90-4027-B93C-EC0E3AD07426}" presName="linear" presStyleCnt="0">
        <dgm:presLayoutVars>
          <dgm:animLvl val="lvl"/>
          <dgm:resizeHandles val="exact"/>
        </dgm:presLayoutVars>
      </dgm:prSet>
      <dgm:spPr/>
      <dgm:t>
        <a:bodyPr/>
        <a:lstStyle/>
        <a:p>
          <a:endParaRPr lang="el-GR"/>
        </a:p>
      </dgm:t>
    </dgm:pt>
    <dgm:pt modelId="{FE91293C-9F0F-41D1-848E-C5C1FD3B7CBB}" type="pres">
      <dgm:prSet presAssocID="{73519550-CCA9-4BC7-91CD-2D64CAB88AAF}" presName="parentText" presStyleLbl="node1" presStyleIdx="0" presStyleCnt="5">
        <dgm:presLayoutVars>
          <dgm:chMax val="0"/>
          <dgm:bulletEnabled val="1"/>
        </dgm:presLayoutVars>
      </dgm:prSet>
      <dgm:spPr/>
      <dgm:t>
        <a:bodyPr/>
        <a:lstStyle/>
        <a:p>
          <a:endParaRPr lang="el-GR"/>
        </a:p>
      </dgm:t>
    </dgm:pt>
    <dgm:pt modelId="{D0C0EC8B-B226-499F-BD0A-4B59D286B0EE}" type="pres">
      <dgm:prSet presAssocID="{B1698ACD-B0FA-41AA-84BE-856389EE3752}" presName="spacer" presStyleCnt="0"/>
      <dgm:spPr/>
    </dgm:pt>
    <dgm:pt modelId="{F9EEA4A9-89E9-4396-8004-920D79A4DE57}" type="pres">
      <dgm:prSet presAssocID="{B14C5F9A-2B95-40A5-924B-75EF8A890A0B}" presName="parentText" presStyleLbl="node1" presStyleIdx="1" presStyleCnt="5">
        <dgm:presLayoutVars>
          <dgm:chMax val="0"/>
          <dgm:bulletEnabled val="1"/>
        </dgm:presLayoutVars>
      </dgm:prSet>
      <dgm:spPr/>
      <dgm:t>
        <a:bodyPr/>
        <a:lstStyle/>
        <a:p>
          <a:endParaRPr lang="el-GR"/>
        </a:p>
      </dgm:t>
    </dgm:pt>
    <dgm:pt modelId="{2A652272-2D9B-46B9-B6F2-E2E10465C299}" type="pres">
      <dgm:prSet presAssocID="{43385F29-9DD5-468E-93D2-399E7609B669}" presName="spacer" presStyleCnt="0"/>
      <dgm:spPr/>
    </dgm:pt>
    <dgm:pt modelId="{FB45F3E4-8539-492C-9675-ECDA89CAF8AC}" type="pres">
      <dgm:prSet presAssocID="{989C3F26-40D0-43DA-90B2-04A22D23FD79}" presName="parentText" presStyleLbl="node1" presStyleIdx="2" presStyleCnt="5">
        <dgm:presLayoutVars>
          <dgm:chMax val="0"/>
          <dgm:bulletEnabled val="1"/>
        </dgm:presLayoutVars>
      </dgm:prSet>
      <dgm:spPr/>
      <dgm:t>
        <a:bodyPr/>
        <a:lstStyle/>
        <a:p>
          <a:endParaRPr lang="el-GR"/>
        </a:p>
      </dgm:t>
    </dgm:pt>
    <dgm:pt modelId="{BFE7FA57-3BBB-43CA-80E2-D07FABDA4596}" type="pres">
      <dgm:prSet presAssocID="{3EB53E41-E125-4051-BB7B-021BBF7D55E7}" presName="spacer" presStyleCnt="0"/>
      <dgm:spPr/>
    </dgm:pt>
    <dgm:pt modelId="{6E027B90-6B41-481E-90C9-A945776C393B}" type="pres">
      <dgm:prSet presAssocID="{145F5EF7-7876-4F9E-91AE-C656EFE65052}" presName="parentText" presStyleLbl="node1" presStyleIdx="3" presStyleCnt="5">
        <dgm:presLayoutVars>
          <dgm:chMax val="0"/>
          <dgm:bulletEnabled val="1"/>
        </dgm:presLayoutVars>
      </dgm:prSet>
      <dgm:spPr/>
      <dgm:t>
        <a:bodyPr/>
        <a:lstStyle/>
        <a:p>
          <a:endParaRPr lang="el-GR"/>
        </a:p>
      </dgm:t>
    </dgm:pt>
    <dgm:pt modelId="{9C61D717-618E-4D2A-8B43-D240DEC8F0EB}" type="pres">
      <dgm:prSet presAssocID="{C2B35A30-465A-4209-8FC6-8B23B6CCA830}" presName="spacer" presStyleCnt="0"/>
      <dgm:spPr/>
    </dgm:pt>
    <dgm:pt modelId="{033859E6-AE79-4A5A-AC77-53A151BCE06C}" type="pres">
      <dgm:prSet presAssocID="{0CABA24D-AA44-4A1A-BB3C-54C922A2C405}" presName="parentText" presStyleLbl="node1" presStyleIdx="4" presStyleCnt="5">
        <dgm:presLayoutVars>
          <dgm:chMax val="0"/>
          <dgm:bulletEnabled val="1"/>
        </dgm:presLayoutVars>
      </dgm:prSet>
      <dgm:spPr/>
      <dgm:t>
        <a:bodyPr/>
        <a:lstStyle/>
        <a:p>
          <a:endParaRPr lang="el-GR"/>
        </a:p>
      </dgm:t>
    </dgm:pt>
  </dgm:ptLst>
  <dgm:cxnLst>
    <dgm:cxn modelId="{4F0AB7DC-45BB-4CCC-84E4-3FDB64A867B4}" type="presOf" srcId="{145F5EF7-7876-4F9E-91AE-C656EFE65052}" destId="{6E027B90-6B41-481E-90C9-A945776C393B}" srcOrd="0" destOrd="0" presId="urn:microsoft.com/office/officeart/2005/8/layout/vList2"/>
    <dgm:cxn modelId="{CC47EE64-296E-4238-8EB2-A06A9066EF61}" srcId="{8977DDFF-6B90-4027-B93C-EC0E3AD07426}" destId="{0CABA24D-AA44-4A1A-BB3C-54C922A2C405}" srcOrd="4" destOrd="0" parTransId="{975644BA-F198-43D4-BBB2-A82A36015CCF}" sibTransId="{ACD5FA2A-5DF9-45AF-85AD-3CF2368BEE54}"/>
    <dgm:cxn modelId="{9E2F1B68-3D8E-4878-BBEA-2E2401B2B4FF}" type="presOf" srcId="{0CABA24D-AA44-4A1A-BB3C-54C922A2C405}" destId="{033859E6-AE79-4A5A-AC77-53A151BCE06C}" srcOrd="0" destOrd="0" presId="urn:microsoft.com/office/officeart/2005/8/layout/vList2"/>
    <dgm:cxn modelId="{3FE259F6-DB75-4B77-B64F-9724059CBA03}" type="presOf" srcId="{73519550-CCA9-4BC7-91CD-2D64CAB88AAF}" destId="{FE91293C-9F0F-41D1-848E-C5C1FD3B7CBB}" srcOrd="0" destOrd="0" presId="urn:microsoft.com/office/officeart/2005/8/layout/vList2"/>
    <dgm:cxn modelId="{6D4D18E8-93A0-4174-AA53-23D9CA55F9AF}" srcId="{8977DDFF-6B90-4027-B93C-EC0E3AD07426}" destId="{B14C5F9A-2B95-40A5-924B-75EF8A890A0B}" srcOrd="1" destOrd="0" parTransId="{6B32A925-2BB8-4632-94B7-274B712A54BD}" sibTransId="{43385F29-9DD5-468E-93D2-399E7609B669}"/>
    <dgm:cxn modelId="{94B82A91-DB01-4616-B22C-D70906945426}" type="presOf" srcId="{B14C5F9A-2B95-40A5-924B-75EF8A890A0B}" destId="{F9EEA4A9-89E9-4396-8004-920D79A4DE57}" srcOrd="0" destOrd="0" presId="urn:microsoft.com/office/officeart/2005/8/layout/vList2"/>
    <dgm:cxn modelId="{FE0ABBAC-BE48-434B-AF2C-FC905E910F9E}" srcId="{8977DDFF-6B90-4027-B93C-EC0E3AD07426}" destId="{73519550-CCA9-4BC7-91CD-2D64CAB88AAF}" srcOrd="0" destOrd="0" parTransId="{11902397-43E7-4D8E-A27C-F1C5DFCAADF4}" sibTransId="{B1698ACD-B0FA-41AA-84BE-856389EE3752}"/>
    <dgm:cxn modelId="{6C1525F6-F082-4DB5-9745-C77A361FF039}" type="presOf" srcId="{8977DDFF-6B90-4027-B93C-EC0E3AD07426}" destId="{5766E118-DE95-49D1-8677-2C1E07130841}" srcOrd="0" destOrd="0" presId="urn:microsoft.com/office/officeart/2005/8/layout/vList2"/>
    <dgm:cxn modelId="{E6267E01-7DDA-450A-948F-16929DC607C6}" srcId="{8977DDFF-6B90-4027-B93C-EC0E3AD07426}" destId="{145F5EF7-7876-4F9E-91AE-C656EFE65052}" srcOrd="3" destOrd="0" parTransId="{02A74B4F-4FE3-4709-A8BE-AA8E1E35AB76}" sibTransId="{C2B35A30-465A-4209-8FC6-8B23B6CCA830}"/>
    <dgm:cxn modelId="{796CA1CC-D746-4E6F-9DF6-ACDB2296694A}" srcId="{8977DDFF-6B90-4027-B93C-EC0E3AD07426}" destId="{989C3F26-40D0-43DA-90B2-04A22D23FD79}" srcOrd="2" destOrd="0" parTransId="{D0D006E8-5122-4E61-B7A4-5E525AE57DA9}" sibTransId="{3EB53E41-E125-4051-BB7B-021BBF7D55E7}"/>
    <dgm:cxn modelId="{D5E20EA3-7573-4392-B3C0-C9E178F988A5}" type="presOf" srcId="{989C3F26-40D0-43DA-90B2-04A22D23FD79}" destId="{FB45F3E4-8539-492C-9675-ECDA89CAF8AC}" srcOrd="0" destOrd="0" presId="urn:microsoft.com/office/officeart/2005/8/layout/vList2"/>
    <dgm:cxn modelId="{13498B9E-7410-441B-A2F5-7FE831A76CA9}" type="presParOf" srcId="{5766E118-DE95-49D1-8677-2C1E07130841}" destId="{FE91293C-9F0F-41D1-848E-C5C1FD3B7CBB}" srcOrd="0" destOrd="0" presId="urn:microsoft.com/office/officeart/2005/8/layout/vList2"/>
    <dgm:cxn modelId="{5B4855FB-AE6E-44CB-BEFF-96488BA0CD5F}" type="presParOf" srcId="{5766E118-DE95-49D1-8677-2C1E07130841}" destId="{D0C0EC8B-B226-499F-BD0A-4B59D286B0EE}" srcOrd="1" destOrd="0" presId="urn:microsoft.com/office/officeart/2005/8/layout/vList2"/>
    <dgm:cxn modelId="{17481EE7-AF0F-4D03-9AE0-4CA88A305584}" type="presParOf" srcId="{5766E118-DE95-49D1-8677-2C1E07130841}" destId="{F9EEA4A9-89E9-4396-8004-920D79A4DE57}" srcOrd="2" destOrd="0" presId="urn:microsoft.com/office/officeart/2005/8/layout/vList2"/>
    <dgm:cxn modelId="{0EE7A616-9FB3-4D32-9699-4D2C611990DF}" type="presParOf" srcId="{5766E118-DE95-49D1-8677-2C1E07130841}" destId="{2A652272-2D9B-46B9-B6F2-E2E10465C299}" srcOrd="3" destOrd="0" presId="urn:microsoft.com/office/officeart/2005/8/layout/vList2"/>
    <dgm:cxn modelId="{A5E69EC4-1A89-472D-9FB7-CAAE016D3860}" type="presParOf" srcId="{5766E118-DE95-49D1-8677-2C1E07130841}" destId="{FB45F3E4-8539-492C-9675-ECDA89CAF8AC}" srcOrd="4" destOrd="0" presId="urn:microsoft.com/office/officeart/2005/8/layout/vList2"/>
    <dgm:cxn modelId="{FEF8951E-E6C9-4A4B-BDE4-DFB05B10EF99}" type="presParOf" srcId="{5766E118-DE95-49D1-8677-2C1E07130841}" destId="{BFE7FA57-3BBB-43CA-80E2-D07FABDA4596}" srcOrd="5" destOrd="0" presId="urn:microsoft.com/office/officeart/2005/8/layout/vList2"/>
    <dgm:cxn modelId="{C81851EB-FE46-4A75-86A1-67D182AA50FA}" type="presParOf" srcId="{5766E118-DE95-49D1-8677-2C1E07130841}" destId="{6E027B90-6B41-481E-90C9-A945776C393B}" srcOrd="6" destOrd="0" presId="urn:microsoft.com/office/officeart/2005/8/layout/vList2"/>
    <dgm:cxn modelId="{4B05D806-ADBD-4777-8278-06E96D3BDA05}" type="presParOf" srcId="{5766E118-DE95-49D1-8677-2C1E07130841}" destId="{9C61D717-618E-4D2A-8B43-D240DEC8F0EB}" srcOrd="7" destOrd="0" presId="urn:microsoft.com/office/officeart/2005/8/layout/vList2"/>
    <dgm:cxn modelId="{F9E6B2FB-0AB9-492A-9D3E-F44F7D0959FB}" type="presParOf" srcId="{5766E118-DE95-49D1-8677-2C1E07130841}" destId="{033859E6-AE79-4A5A-AC77-53A151BCE06C}"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5B32E7-15E0-4DA0-87BD-A1E286BE96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73A12D88-297E-4482-8D7E-1D0C0A13F86A}">
      <dgm:prSet custT="1"/>
      <dgm:spPr/>
      <dgm:t>
        <a:bodyPr/>
        <a:lstStyle/>
        <a:p>
          <a:pPr rtl="0"/>
          <a:r>
            <a:rPr lang="el-GR" sz="2800" b="1" dirty="0" smtClean="0">
              <a:effectLst>
                <a:outerShdw blurRad="38100" dist="38100" dir="2700000" algn="tl">
                  <a:srgbClr val="000000">
                    <a:alpha val="43137"/>
                  </a:srgbClr>
                </a:outerShdw>
              </a:effectLst>
              <a:latin typeface="Arial Narrow" pitchFamily="34" charset="0"/>
            </a:rPr>
            <a:t>Συνεχείς απειλές </a:t>
          </a:r>
          <a:endParaRPr lang="el-GR" sz="2800" dirty="0">
            <a:effectLst>
              <a:outerShdw blurRad="38100" dist="38100" dir="2700000" algn="tl">
                <a:srgbClr val="000000">
                  <a:alpha val="43137"/>
                </a:srgbClr>
              </a:outerShdw>
            </a:effectLst>
            <a:latin typeface="Arial Narrow" pitchFamily="34" charset="0"/>
          </a:endParaRPr>
        </a:p>
      </dgm:t>
    </dgm:pt>
    <dgm:pt modelId="{922CB091-944D-4145-BE1C-D21B2166C8D0}" type="parTrans" cxnId="{69365062-655E-4C09-920E-06ED863CC16C}">
      <dgm:prSet/>
      <dgm:spPr/>
      <dgm:t>
        <a:bodyPr/>
        <a:lstStyle/>
        <a:p>
          <a:endParaRPr lang="el-GR"/>
        </a:p>
      </dgm:t>
    </dgm:pt>
    <dgm:pt modelId="{11C5219A-04F3-4D58-9C0C-5323325D0196}" type="sibTrans" cxnId="{69365062-655E-4C09-920E-06ED863CC16C}">
      <dgm:prSet/>
      <dgm:spPr/>
      <dgm:t>
        <a:bodyPr/>
        <a:lstStyle/>
        <a:p>
          <a:endParaRPr lang="el-GR"/>
        </a:p>
      </dgm:t>
    </dgm:pt>
    <dgm:pt modelId="{F5EDE186-55B8-4134-BEF5-0DA21BD23C76}">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Οικονομική συγκυρία και οι προοπτικές της</a:t>
          </a:r>
          <a:endParaRPr lang="el-GR" sz="2000" dirty="0">
            <a:effectLst>
              <a:outerShdw blurRad="38100" dist="38100" dir="2700000" algn="tl">
                <a:srgbClr val="000000">
                  <a:alpha val="43137"/>
                </a:srgbClr>
              </a:outerShdw>
            </a:effectLst>
            <a:latin typeface="Arial Narrow" pitchFamily="34" charset="0"/>
          </a:endParaRPr>
        </a:p>
      </dgm:t>
    </dgm:pt>
    <dgm:pt modelId="{F032C582-07B5-464B-8B89-CFF2C843A1D9}" type="parTrans" cxnId="{D34A0C3C-BC29-488F-BA8F-A27CEA030445}">
      <dgm:prSet/>
      <dgm:spPr/>
      <dgm:t>
        <a:bodyPr/>
        <a:lstStyle/>
        <a:p>
          <a:endParaRPr lang="el-GR"/>
        </a:p>
      </dgm:t>
    </dgm:pt>
    <dgm:pt modelId="{0967A412-07B9-43F9-BDBD-262EB6AFD34E}" type="sibTrans" cxnId="{D34A0C3C-BC29-488F-BA8F-A27CEA030445}">
      <dgm:prSet/>
      <dgm:spPr/>
      <dgm:t>
        <a:bodyPr/>
        <a:lstStyle/>
        <a:p>
          <a:endParaRPr lang="el-GR"/>
        </a:p>
      </dgm:t>
    </dgm:pt>
    <dgm:pt modelId="{85CA212F-71CD-433C-9F75-8DF145CED570}">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Πιέσεις, οικονομικές και άλλες εξαρτήσεις </a:t>
          </a:r>
          <a:endParaRPr lang="el-GR" sz="2000" dirty="0">
            <a:effectLst>
              <a:outerShdw blurRad="38100" dist="38100" dir="2700000" algn="tl">
                <a:srgbClr val="000000">
                  <a:alpha val="43137"/>
                </a:srgbClr>
              </a:outerShdw>
            </a:effectLst>
            <a:latin typeface="Arial Narrow" pitchFamily="34" charset="0"/>
          </a:endParaRPr>
        </a:p>
      </dgm:t>
    </dgm:pt>
    <dgm:pt modelId="{FCEDAFC5-FECE-4700-BDAD-266C1F2F3B4D}" type="parTrans" cxnId="{F3769ECC-5CB1-4C2D-B71E-A0B1F3941C0D}">
      <dgm:prSet/>
      <dgm:spPr/>
      <dgm:t>
        <a:bodyPr/>
        <a:lstStyle/>
        <a:p>
          <a:endParaRPr lang="el-GR"/>
        </a:p>
      </dgm:t>
    </dgm:pt>
    <dgm:pt modelId="{B6C33B32-A25E-4913-9EDC-80F2BC01A841}" type="sibTrans" cxnId="{F3769ECC-5CB1-4C2D-B71E-A0B1F3941C0D}">
      <dgm:prSet/>
      <dgm:spPr/>
      <dgm:t>
        <a:bodyPr/>
        <a:lstStyle/>
        <a:p>
          <a:endParaRPr lang="el-GR"/>
        </a:p>
      </dgm:t>
    </dgm:pt>
    <dgm:pt modelId="{FBC5CEB1-777F-414C-8F95-7073820975EB}">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Νοοτροπίες που έχουν εγκαθιδρυθεί... </a:t>
          </a:r>
          <a:endParaRPr lang="el-GR" sz="2000" dirty="0">
            <a:effectLst>
              <a:outerShdw blurRad="38100" dist="38100" dir="2700000" algn="tl">
                <a:srgbClr val="000000">
                  <a:alpha val="43137"/>
                </a:srgbClr>
              </a:outerShdw>
            </a:effectLst>
            <a:latin typeface="Arial Narrow" pitchFamily="34" charset="0"/>
          </a:endParaRPr>
        </a:p>
      </dgm:t>
    </dgm:pt>
    <dgm:pt modelId="{5237E94B-2151-4AA6-B612-D5D3C424B1C5}" type="parTrans" cxnId="{232CCF03-662E-4825-8993-7CBA4F693C0D}">
      <dgm:prSet/>
      <dgm:spPr/>
      <dgm:t>
        <a:bodyPr/>
        <a:lstStyle/>
        <a:p>
          <a:endParaRPr lang="el-GR"/>
        </a:p>
      </dgm:t>
    </dgm:pt>
    <dgm:pt modelId="{37DBFCD4-4452-4FFE-86C3-3A118B252B5F}" type="sibTrans" cxnId="{232CCF03-662E-4825-8993-7CBA4F693C0D}">
      <dgm:prSet/>
      <dgm:spPr/>
      <dgm:t>
        <a:bodyPr/>
        <a:lstStyle/>
        <a:p>
          <a:endParaRPr lang="el-GR"/>
        </a:p>
      </dgm:t>
    </dgm:pt>
    <dgm:pt modelId="{B5296864-F5C6-493C-8C59-94C002DA3F68}">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Καθυστερήσεις – αναβολές – ακυρώσεις έργων με θετική περιβαλλοντική επίπτωση</a:t>
          </a:r>
          <a:endParaRPr lang="el-GR" sz="2000" dirty="0">
            <a:effectLst>
              <a:outerShdw blurRad="38100" dist="38100" dir="2700000" algn="tl">
                <a:srgbClr val="000000">
                  <a:alpha val="43137"/>
                </a:srgbClr>
              </a:outerShdw>
            </a:effectLst>
            <a:latin typeface="Arial Narrow" pitchFamily="34" charset="0"/>
          </a:endParaRPr>
        </a:p>
      </dgm:t>
    </dgm:pt>
    <dgm:pt modelId="{8E54F252-386A-4CAA-8836-98BC8F6FF693}" type="parTrans" cxnId="{49E33B4E-6C33-4DEB-83AE-3C5BA6919010}">
      <dgm:prSet/>
      <dgm:spPr/>
      <dgm:t>
        <a:bodyPr/>
        <a:lstStyle/>
        <a:p>
          <a:endParaRPr lang="el-GR"/>
        </a:p>
      </dgm:t>
    </dgm:pt>
    <dgm:pt modelId="{3D02EDEB-B75C-4647-9FAC-644F539B1D33}" type="sibTrans" cxnId="{49E33B4E-6C33-4DEB-83AE-3C5BA6919010}">
      <dgm:prSet/>
      <dgm:spPr/>
      <dgm:t>
        <a:bodyPr/>
        <a:lstStyle/>
        <a:p>
          <a:endParaRPr lang="el-GR"/>
        </a:p>
      </dgm:t>
    </dgm:pt>
    <dgm:pt modelId="{B381C080-4C95-49AE-AADF-DB779216B18C}">
      <dgm:prSet custT="1"/>
      <dgm:spPr/>
      <dgm:t>
        <a:bodyPr/>
        <a:lstStyle/>
        <a:p>
          <a:pPr rtl="0"/>
          <a:r>
            <a:rPr lang="el-GR" sz="2000" b="1" dirty="0" smtClean="0">
              <a:effectLst>
                <a:outerShdw blurRad="38100" dist="38100" dir="2700000" algn="tl">
                  <a:srgbClr val="000000">
                    <a:alpha val="43137"/>
                  </a:srgbClr>
                </a:outerShdw>
              </a:effectLst>
              <a:latin typeface="Arial Narrow" pitchFamily="34" charset="0"/>
            </a:rPr>
            <a:t>Η θέση της εθνικής παραγωγικής βάσης στο γειτονικό γεωγραφικό πλαίσιο και διεθνώς (ζητήματα ανταγωνισμού)</a:t>
          </a:r>
          <a:endParaRPr lang="el-GR" sz="1800" dirty="0">
            <a:effectLst>
              <a:outerShdw blurRad="38100" dist="38100" dir="2700000" algn="tl">
                <a:srgbClr val="000000">
                  <a:alpha val="43137"/>
                </a:srgbClr>
              </a:outerShdw>
            </a:effectLst>
            <a:latin typeface="Arial Narrow" pitchFamily="34" charset="0"/>
          </a:endParaRPr>
        </a:p>
      </dgm:t>
    </dgm:pt>
    <dgm:pt modelId="{8E2446E5-834D-4736-A8B1-CFADBC06B1C7}" type="parTrans" cxnId="{CD18B50D-F27C-4CD6-9378-DB23CD0DC9C7}">
      <dgm:prSet/>
      <dgm:spPr/>
      <dgm:t>
        <a:bodyPr/>
        <a:lstStyle/>
        <a:p>
          <a:endParaRPr lang="el-GR"/>
        </a:p>
      </dgm:t>
    </dgm:pt>
    <dgm:pt modelId="{5F400640-6F4F-4956-9F1D-B1DFD3DB5A48}" type="sibTrans" cxnId="{CD18B50D-F27C-4CD6-9378-DB23CD0DC9C7}">
      <dgm:prSet/>
      <dgm:spPr/>
      <dgm:t>
        <a:bodyPr/>
        <a:lstStyle/>
        <a:p>
          <a:endParaRPr lang="el-GR"/>
        </a:p>
      </dgm:t>
    </dgm:pt>
    <dgm:pt modelId="{1CEC509A-6B8C-4C79-BFAD-291DB1E08C20}">
      <dgm:prSet custT="1"/>
      <dgm:spPr/>
      <dgm:t>
        <a:bodyPr/>
        <a:lstStyle/>
        <a:p>
          <a:pPr rtl="0"/>
          <a:endParaRPr lang="el-GR" sz="1600" dirty="0">
            <a:effectLst>
              <a:outerShdw blurRad="38100" dist="38100" dir="2700000" algn="tl">
                <a:srgbClr val="000000">
                  <a:alpha val="43137"/>
                </a:srgbClr>
              </a:outerShdw>
            </a:effectLst>
            <a:latin typeface="Arial Narrow" pitchFamily="34" charset="0"/>
          </a:endParaRPr>
        </a:p>
      </dgm:t>
    </dgm:pt>
    <dgm:pt modelId="{17938F3F-DC9C-4A0B-B0B0-380EECEFC7C7}" type="parTrans" cxnId="{26F8268E-6343-417C-973F-B25A1E864A52}">
      <dgm:prSet/>
      <dgm:spPr/>
      <dgm:t>
        <a:bodyPr/>
        <a:lstStyle/>
        <a:p>
          <a:endParaRPr lang="el-GR"/>
        </a:p>
      </dgm:t>
    </dgm:pt>
    <dgm:pt modelId="{A7645B6B-2F16-4BEA-BC7F-C8EEDC1CEC17}" type="sibTrans" cxnId="{26F8268E-6343-417C-973F-B25A1E864A52}">
      <dgm:prSet/>
      <dgm:spPr/>
      <dgm:t>
        <a:bodyPr/>
        <a:lstStyle/>
        <a:p>
          <a:endParaRPr lang="el-GR"/>
        </a:p>
      </dgm:t>
    </dgm:pt>
    <dgm:pt modelId="{44CFC997-CAD4-4B92-AC88-85B0F397B25F}" type="pres">
      <dgm:prSet presAssocID="{405B32E7-15E0-4DA0-87BD-A1E286BE9685}" presName="linear" presStyleCnt="0">
        <dgm:presLayoutVars>
          <dgm:animLvl val="lvl"/>
          <dgm:resizeHandles val="exact"/>
        </dgm:presLayoutVars>
      </dgm:prSet>
      <dgm:spPr/>
      <dgm:t>
        <a:bodyPr/>
        <a:lstStyle/>
        <a:p>
          <a:endParaRPr lang="el-GR"/>
        </a:p>
      </dgm:t>
    </dgm:pt>
    <dgm:pt modelId="{CDD1E840-DD5A-499F-ABCE-F4ED94A8298E}" type="pres">
      <dgm:prSet presAssocID="{73A12D88-297E-4482-8D7E-1D0C0A13F86A}" presName="parentText" presStyleLbl="node1" presStyleIdx="0" presStyleCnt="1" custScaleY="34487" custLinFactNeighborY="-25285">
        <dgm:presLayoutVars>
          <dgm:chMax val="0"/>
          <dgm:bulletEnabled val="1"/>
        </dgm:presLayoutVars>
      </dgm:prSet>
      <dgm:spPr/>
      <dgm:t>
        <a:bodyPr/>
        <a:lstStyle/>
        <a:p>
          <a:endParaRPr lang="el-GR"/>
        </a:p>
      </dgm:t>
    </dgm:pt>
    <dgm:pt modelId="{EFB931DA-ECAB-4CE1-9827-AED4DD77DA6A}" type="pres">
      <dgm:prSet presAssocID="{73A12D88-297E-4482-8D7E-1D0C0A13F86A}" presName="childText" presStyleLbl="revTx" presStyleIdx="0" presStyleCnt="1" custAng="0">
        <dgm:presLayoutVars>
          <dgm:bulletEnabled val="1"/>
        </dgm:presLayoutVars>
      </dgm:prSet>
      <dgm:spPr/>
      <dgm:t>
        <a:bodyPr/>
        <a:lstStyle/>
        <a:p>
          <a:endParaRPr lang="el-GR"/>
        </a:p>
      </dgm:t>
    </dgm:pt>
  </dgm:ptLst>
  <dgm:cxnLst>
    <dgm:cxn modelId="{F3769ECC-5CB1-4C2D-B71E-A0B1F3941C0D}" srcId="{73A12D88-297E-4482-8D7E-1D0C0A13F86A}" destId="{85CA212F-71CD-433C-9F75-8DF145CED570}" srcOrd="2" destOrd="0" parTransId="{FCEDAFC5-FECE-4700-BDAD-266C1F2F3B4D}" sibTransId="{B6C33B32-A25E-4913-9EDC-80F2BC01A841}"/>
    <dgm:cxn modelId="{49D2D5A1-58B0-41E9-9590-471041994944}" type="presOf" srcId="{B5296864-F5C6-493C-8C59-94C002DA3F68}" destId="{EFB931DA-ECAB-4CE1-9827-AED4DD77DA6A}" srcOrd="0" destOrd="4" presId="urn:microsoft.com/office/officeart/2005/8/layout/vList2"/>
    <dgm:cxn modelId="{5935BE38-62BF-4053-919A-7F29C14513C9}" type="presOf" srcId="{FBC5CEB1-777F-414C-8F95-7073820975EB}" destId="{EFB931DA-ECAB-4CE1-9827-AED4DD77DA6A}" srcOrd="0" destOrd="3" presId="urn:microsoft.com/office/officeart/2005/8/layout/vList2"/>
    <dgm:cxn modelId="{CD18B50D-F27C-4CD6-9378-DB23CD0DC9C7}" srcId="{73A12D88-297E-4482-8D7E-1D0C0A13F86A}" destId="{B381C080-4C95-49AE-AADF-DB779216B18C}" srcOrd="5" destOrd="0" parTransId="{8E2446E5-834D-4736-A8B1-CFADBC06B1C7}" sibTransId="{5F400640-6F4F-4956-9F1D-B1DFD3DB5A48}"/>
    <dgm:cxn modelId="{D34A0C3C-BC29-488F-BA8F-A27CEA030445}" srcId="{73A12D88-297E-4482-8D7E-1D0C0A13F86A}" destId="{F5EDE186-55B8-4134-BEF5-0DA21BD23C76}" srcOrd="1" destOrd="0" parTransId="{F032C582-07B5-464B-8B89-CFF2C843A1D9}" sibTransId="{0967A412-07B9-43F9-BDBD-262EB6AFD34E}"/>
    <dgm:cxn modelId="{6DA026C5-9E82-4AE5-9509-45EC673FF2B7}" type="presOf" srcId="{1CEC509A-6B8C-4C79-BFAD-291DB1E08C20}" destId="{EFB931DA-ECAB-4CE1-9827-AED4DD77DA6A}" srcOrd="0" destOrd="0" presId="urn:microsoft.com/office/officeart/2005/8/layout/vList2"/>
    <dgm:cxn modelId="{17E2D57F-BDD1-4335-B9B9-126F510C76A7}" type="presOf" srcId="{B381C080-4C95-49AE-AADF-DB779216B18C}" destId="{EFB931DA-ECAB-4CE1-9827-AED4DD77DA6A}" srcOrd="0" destOrd="5" presId="urn:microsoft.com/office/officeart/2005/8/layout/vList2"/>
    <dgm:cxn modelId="{26F8268E-6343-417C-973F-B25A1E864A52}" srcId="{73A12D88-297E-4482-8D7E-1D0C0A13F86A}" destId="{1CEC509A-6B8C-4C79-BFAD-291DB1E08C20}" srcOrd="0" destOrd="0" parTransId="{17938F3F-DC9C-4A0B-B0B0-380EECEFC7C7}" sibTransId="{A7645B6B-2F16-4BEA-BC7F-C8EEDC1CEC17}"/>
    <dgm:cxn modelId="{232CCF03-662E-4825-8993-7CBA4F693C0D}" srcId="{73A12D88-297E-4482-8D7E-1D0C0A13F86A}" destId="{FBC5CEB1-777F-414C-8F95-7073820975EB}" srcOrd="3" destOrd="0" parTransId="{5237E94B-2151-4AA6-B612-D5D3C424B1C5}" sibTransId="{37DBFCD4-4452-4FFE-86C3-3A118B252B5F}"/>
    <dgm:cxn modelId="{B213AE28-D122-4833-8C7A-CA38C4604A4B}" type="presOf" srcId="{73A12D88-297E-4482-8D7E-1D0C0A13F86A}" destId="{CDD1E840-DD5A-499F-ABCE-F4ED94A8298E}" srcOrd="0" destOrd="0" presId="urn:microsoft.com/office/officeart/2005/8/layout/vList2"/>
    <dgm:cxn modelId="{69365062-655E-4C09-920E-06ED863CC16C}" srcId="{405B32E7-15E0-4DA0-87BD-A1E286BE9685}" destId="{73A12D88-297E-4482-8D7E-1D0C0A13F86A}" srcOrd="0" destOrd="0" parTransId="{922CB091-944D-4145-BE1C-D21B2166C8D0}" sibTransId="{11C5219A-04F3-4D58-9C0C-5323325D0196}"/>
    <dgm:cxn modelId="{49E33B4E-6C33-4DEB-83AE-3C5BA6919010}" srcId="{73A12D88-297E-4482-8D7E-1D0C0A13F86A}" destId="{B5296864-F5C6-493C-8C59-94C002DA3F68}" srcOrd="4" destOrd="0" parTransId="{8E54F252-386A-4CAA-8836-98BC8F6FF693}" sibTransId="{3D02EDEB-B75C-4647-9FAC-644F539B1D33}"/>
    <dgm:cxn modelId="{4622EAD6-BB6E-403E-B42A-BAD670006D0F}" type="presOf" srcId="{405B32E7-15E0-4DA0-87BD-A1E286BE9685}" destId="{44CFC997-CAD4-4B92-AC88-85B0F397B25F}" srcOrd="0" destOrd="0" presId="urn:microsoft.com/office/officeart/2005/8/layout/vList2"/>
    <dgm:cxn modelId="{F384862A-B39A-42AA-B990-AA8535D4B2BC}" type="presOf" srcId="{F5EDE186-55B8-4134-BEF5-0DA21BD23C76}" destId="{EFB931DA-ECAB-4CE1-9827-AED4DD77DA6A}" srcOrd="0" destOrd="1" presId="urn:microsoft.com/office/officeart/2005/8/layout/vList2"/>
    <dgm:cxn modelId="{C6171627-3F4F-4789-9011-B681682EAAE3}" type="presOf" srcId="{85CA212F-71CD-433C-9F75-8DF145CED570}" destId="{EFB931DA-ECAB-4CE1-9827-AED4DD77DA6A}" srcOrd="0" destOrd="2" presId="urn:microsoft.com/office/officeart/2005/8/layout/vList2"/>
    <dgm:cxn modelId="{1FB99CE4-461B-42AD-A074-C3AC929ADD5C}" type="presParOf" srcId="{44CFC997-CAD4-4B92-AC88-85B0F397B25F}" destId="{CDD1E840-DD5A-499F-ABCE-F4ED94A8298E}" srcOrd="0" destOrd="0" presId="urn:microsoft.com/office/officeart/2005/8/layout/vList2"/>
    <dgm:cxn modelId="{9A36CD20-0221-4D1E-BA42-C50F3DB29AB4}" type="presParOf" srcId="{44CFC997-CAD4-4B92-AC88-85B0F397B25F}" destId="{EFB931DA-ECAB-4CE1-9827-AED4DD77DA6A}"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649566-C2F0-43F3-9138-C38334136E17}"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738CBBC9-6EDB-4D1F-8757-368B1580DAA1}">
      <dgm:prSet custT="1"/>
      <dgm:spPr/>
      <dgm:t>
        <a:bodyPr/>
        <a:lstStyle/>
        <a:p>
          <a:pPr rtl="0"/>
          <a:r>
            <a:rPr lang="el-GR" sz="2000" b="1"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dirty="0">
            <a:effectLst>
              <a:outerShdw blurRad="38100" dist="38100" dir="2700000" algn="tl">
                <a:srgbClr val="000000">
                  <a:alpha val="43137"/>
                </a:srgbClr>
              </a:outerShdw>
            </a:effectLst>
            <a:latin typeface="Arial Narrow" pitchFamily="34" charset="0"/>
          </a:endParaRPr>
        </a:p>
      </dgm:t>
    </dgm:pt>
    <dgm:pt modelId="{4D492180-3DA7-483D-9BED-5864C3CCAA4B}" type="parTrans" cxnId="{839F80BC-7B34-42C6-8863-D3982A077D23}">
      <dgm:prSet/>
      <dgm:spPr/>
      <dgm:t>
        <a:bodyPr/>
        <a:lstStyle/>
        <a:p>
          <a:endParaRPr lang="el-GR"/>
        </a:p>
      </dgm:t>
    </dgm:pt>
    <dgm:pt modelId="{062E92FD-6AE9-468C-96AF-44A4B6112E9A}" type="sibTrans" cxnId="{839F80BC-7B34-42C6-8863-D3982A077D23}">
      <dgm:prSet/>
      <dgm:spPr/>
      <dgm:t>
        <a:bodyPr/>
        <a:lstStyle/>
        <a:p>
          <a:endParaRPr lang="el-GR"/>
        </a:p>
      </dgm:t>
    </dgm:pt>
    <dgm:pt modelId="{BCB133AA-25DA-42BD-A770-11BDD1F28159}" type="pres">
      <dgm:prSet presAssocID="{55649566-C2F0-43F3-9138-C38334136E17}" presName="compositeShape" presStyleCnt="0">
        <dgm:presLayoutVars>
          <dgm:chMax val="7"/>
          <dgm:dir/>
          <dgm:resizeHandles val="exact"/>
        </dgm:presLayoutVars>
      </dgm:prSet>
      <dgm:spPr/>
      <dgm:t>
        <a:bodyPr/>
        <a:lstStyle/>
        <a:p>
          <a:endParaRPr lang="el-GR"/>
        </a:p>
      </dgm:t>
    </dgm:pt>
    <dgm:pt modelId="{4B0517DD-7C84-4A78-804B-920A243B8F4F}" type="pres">
      <dgm:prSet presAssocID="{738CBBC9-6EDB-4D1F-8757-368B1580DAA1}" presName="circ1TxSh" presStyleLbl="vennNode1" presStyleIdx="0" presStyleCnt="1" custScaleX="208289"/>
      <dgm:spPr/>
      <dgm:t>
        <a:bodyPr/>
        <a:lstStyle/>
        <a:p>
          <a:endParaRPr lang="el-GR"/>
        </a:p>
      </dgm:t>
    </dgm:pt>
  </dgm:ptLst>
  <dgm:cxnLst>
    <dgm:cxn modelId="{839F80BC-7B34-42C6-8863-D3982A077D23}" srcId="{55649566-C2F0-43F3-9138-C38334136E17}" destId="{738CBBC9-6EDB-4D1F-8757-368B1580DAA1}" srcOrd="0" destOrd="0" parTransId="{4D492180-3DA7-483D-9BED-5864C3CCAA4B}" sibTransId="{062E92FD-6AE9-468C-96AF-44A4B6112E9A}"/>
    <dgm:cxn modelId="{4AA4FE92-8236-474E-92D4-42DB7E4A9F4A}" type="presOf" srcId="{738CBBC9-6EDB-4D1F-8757-368B1580DAA1}" destId="{4B0517DD-7C84-4A78-804B-920A243B8F4F}" srcOrd="0" destOrd="0" presId="urn:microsoft.com/office/officeart/2005/8/layout/venn1"/>
    <dgm:cxn modelId="{21F718F9-C44B-485A-ABED-852457802B71}" type="presOf" srcId="{55649566-C2F0-43F3-9138-C38334136E17}" destId="{BCB133AA-25DA-42BD-A770-11BDD1F28159}" srcOrd="0" destOrd="0" presId="urn:microsoft.com/office/officeart/2005/8/layout/venn1"/>
    <dgm:cxn modelId="{D0F20D1E-3A7A-4AAE-8104-304A8DC10A0F}" type="presParOf" srcId="{BCB133AA-25DA-42BD-A770-11BDD1F28159}" destId="{4B0517DD-7C84-4A78-804B-920A243B8F4F}" srcOrd="0"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8336F3-4BB8-4132-B49E-2E9D98F661C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l-GR"/>
        </a:p>
      </dgm:t>
    </dgm:pt>
    <dgm:pt modelId="{6B256E21-2423-4AA5-980F-1825FA574189}">
      <dgm:prSet custT="1"/>
      <dgm:spPr>
        <a:ln>
          <a:solidFill>
            <a:schemeClr val="bg1">
              <a:lumMod val="50000"/>
            </a:schemeClr>
          </a:solidFill>
        </a:ln>
      </dgm:spPr>
      <dgm:t>
        <a:bodyPr/>
        <a:lstStyle/>
        <a:p>
          <a:pPr rtl="0"/>
          <a:endParaRPr lang="el-GR" sz="3200" b="1" dirty="0" smtClean="0">
            <a:solidFill>
              <a:schemeClr val="tx1"/>
            </a:solidFill>
            <a:effectLst>
              <a:outerShdw blurRad="38100" dist="38100" dir="2700000" algn="tl">
                <a:srgbClr val="000000">
                  <a:alpha val="43137"/>
                </a:srgbClr>
              </a:outerShdw>
            </a:effectLst>
            <a:latin typeface="Arial Narrow" pitchFamily="34" charset="0"/>
          </a:endParaRPr>
        </a:p>
        <a:p>
          <a:pPr rtl="0"/>
          <a:r>
            <a:rPr lang="el-GR" sz="3200" b="1" dirty="0" smtClean="0">
              <a:solidFill>
                <a:schemeClr val="tx1"/>
              </a:solidFill>
              <a:effectLst>
                <a:outerShdw blurRad="38100" dist="38100" dir="2700000" algn="tl">
                  <a:srgbClr val="000000">
                    <a:alpha val="43137"/>
                  </a:srgbClr>
                </a:outerShdw>
              </a:effectLst>
              <a:latin typeface="Arial Narrow" pitchFamily="34" charset="0"/>
            </a:rPr>
            <a:t>Συνέπειες </a:t>
          </a:r>
        </a:p>
        <a:p>
          <a:pPr rtl="0"/>
          <a:r>
            <a:rPr lang="el-GR" sz="2400" b="1" dirty="0" smtClean="0">
              <a:solidFill>
                <a:schemeClr val="tx1"/>
              </a:solidFill>
              <a:effectLst>
                <a:outerShdw blurRad="38100" dist="38100" dir="2700000" algn="tl">
                  <a:srgbClr val="000000">
                    <a:alpha val="43137"/>
                  </a:srgbClr>
                </a:outerShdw>
              </a:effectLst>
              <a:latin typeface="Arial Narrow" pitchFamily="34" charset="0"/>
            </a:rPr>
            <a:t> </a:t>
          </a:r>
          <a:endParaRPr lang="el-GR" sz="2400" dirty="0">
            <a:solidFill>
              <a:schemeClr val="tx1"/>
            </a:solidFill>
            <a:effectLst>
              <a:outerShdw blurRad="38100" dist="38100" dir="2700000" algn="tl">
                <a:srgbClr val="000000">
                  <a:alpha val="43137"/>
                </a:srgbClr>
              </a:outerShdw>
            </a:effectLst>
            <a:latin typeface="Arial Narrow" pitchFamily="34" charset="0"/>
          </a:endParaRPr>
        </a:p>
      </dgm:t>
    </dgm:pt>
    <dgm:pt modelId="{F89E911D-46C8-4564-9B20-A17A01AAE3C6}" type="parTrans" cxnId="{401BF117-BE00-4890-9181-B811A35015AE}">
      <dgm:prSet/>
      <dgm:spPr/>
      <dgm:t>
        <a:bodyPr/>
        <a:lstStyle/>
        <a:p>
          <a:endParaRPr lang="el-GR"/>
        </a:p>
      </dgm:t>
    </dgm:pt>
    <dgm:pt modelId="{B71D8647-3770-478D-9CE2-E21C3A7C6435}" type="sibTrans" cxnId="{401BF117-BE00-4890-9181-B811A35015AE}">
      <dgm:prSet/>
      <dgm:spPr/>
      <dgm:t>
        <a:bodyPr/>
        <a:lstStyle/>
        <a:p>
          <a:endParaRPr lang="el-GR"/>
        </a:p>
      </dgm:t>
    </dgm:pt>
    <dgm:pt modelId="{C12A23D6-9682-452D-89F1-DDA60EDEC66E}" type="pres">
      <dgm:prSet presAssocID="{C78336F3-4BB8-4132-B49E-2E9D98F661C0}" presName="compositeShape" presStyleCnt="0">
        <dgm:presLayoutVars>
          <dgm:chMax val="7"/>
          <dgm:dir/>
          <dgm:resizeHandles val="exact"/>
        </dgm:presLayoutVars>
      </dgm:prSet>
      <dgm:spPr/>
      <dgm:t>
        <a:bodyPr/>
        <a:lstStyle/>
        <a:p>
          <a:endParaRPr lang="el-GR"/>
        </a:p>
      </dgm:t>
    </dgm:pt>
    <dgm:pt modelId="{41DC23FD-C8AB-411C-977E-2149206D0900}" type="pres">
      <dgm:prSet presAssocID="{6B256E21-2423-4AA5-980F-1825FA574189}" presName="circ1TxSh" presStyleLbl="vennNode1" presStyleIdx="0" presStyleCnt="1" custScaleX="184427" custScaleY="100000"/>
      <dgm:spPr/>
      <dgm:t>
        <a:bodyPr/>
        <a:lstStyle/>
        <a:p>
          <a:endParaRPr lang="el-GR"/>
        </a:p>
      </dgm:t>
    </dgm:pt>
  </dgm:ptLst>
  <dgm:cxnLst>
    <dgm:cxn modelId="{A966E929-AF60-4FF3-B97C-35FE2BE4CC1F}" type="presOf" srcId="{6B256E21-2423-4AA5-980F-1825FA574189}" destId="{41DC23FD-C8AB-411C-977E-2149206D0900}" srcOrd="0" destOrd="0" presId="urn:microsoft.com/office/officeart/2005/8/layout/venn1"/>
    <dgm:cxn modelId="{DC6AB352-4BAC-421E-B2E5-7A3EE3D86DC5}" type="presOf" srcId="{C78336F3-4BB8-4132-B49E-2E9D98F661C0}" destId="{C12A23D6-9682-452D-89F1-DDA60EDEC66E}" srcOrd="0" destOrd="0" presId="urn:microsoft.com/office/officeart/2005/8/layout/venn1"/>
    <dgm:cxn modelId="{401BF117-BE00-4890-9181-B811A35015AE}" srcId="{C78336F3-4BB8-4132-B49E-2E9D98F661C0}" destId="{6B256E21-2423-4AA5-980F-1825FA574189}" srcOrd="0" destOrd="0" parTransId="{F89E911D-46C8-4564-9B20-A17A01AAE3C6}" sibTransId="{B71D8647-3770-478D-9CE2-E21C3A7C6435}"/>
    <dgm:cxn modelId="{F385D5EA-29C8-49DE-A2F6-C8DA21547E22}" type="presParOf" srcId="{C12A23D6-9682-452D-89F1-DDA60EDEC66E}" destId="{41DC23FD-C8AB-411C-977E-2149206D0900}"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80EAC5-4492-4EEF-92C5-119501A55AD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l-GR"/>
        </a:p>
      </dgm:t>
    </dgm:pt>
    <dgm:pt modelId="{BDA88156-BD9D-45DB-B53E-68D46507C90B}">
      <dgm:prSet custT="1"/>
      <dgm:spPr/>
      <dgm:t>
        <a:bodyPr/>
        <a:lstStyle/>
        <a:p>
          <a:pPr rtl="0"/>
          <a:r>
            <a:rPr lang="el-GR" sz="1800" b="1" dirty="0" smtClean="0">
              <a:solidFill>
                <a:schemeClr val="bg1"/>
              </a:solidFill>
              <a:effectLst>
                <a:outerShdw blurRad="38100" dist="38100" dir="2700000" algn="tl">
                  <a:srgbClr val="000000">
                    <a:alpha val="43137"/>
                  </a:srgbClr>
                </a:outerShdw>
              </a:effectLst>
              <a:latin typeface="Arial Narrow" pitchFamily="34" charset="0"/>
            </a:rPr>
            <a:t>Τα μέτρα περιορισμού της έκτασης της ρύπανσης </a:t>
          </a:r>
          <a:endParaRPr lang="el-GR" sz="1800" dirty="0">
            <a:solidFill>
              <a:schemeClr val="bg1"/>
            </a:solidFill>
            <a:effectLst>
              <a:outerShdw blurRad="38100" dist="38100" dir="2700000" algn="tl">
                <a:srgbClr val="000000">
                  <a:alpha val="43137"/>
                </a:srgbClr>
              </a:outerShdw>
            </a:effectLst>
            <a:latin typeface="Arial Narrow" pitchFamily="34" charset="0"/>
          </a:endParaRPr>
        </a:p>
      </dgm:t>
    </dgm:pt>
    <dgm:pt modelId="{04603C08-6F54-482A-B8A6-C4666F6C07C7}" type="parTrans" cxnId="{2283C7DE-576D-4834-81EE-CB559CFCA97E}">
      <dgm:prSet/>
      <dgm:spPr/>
      <dgm:t>
        <a:bodyPr/>
        <a:lstStyle/>
        <a:p>
          <a:endParaRPr lang="el-GR"/>
        </a:p>
      </dgm:t>
    </dgm:pt>
    <dgm:pt modelId="{B6BF85C9-93B6-4257-A93C-0C1600774091}" type="sibTrans" cxnId="{2283C7DE-576D-4834-81EE-CB559CFCA97E}">
      <dgm:prSet/>
      <dgm:spPr/>
      <dgm:t>
        <a:bodyPr/>
        <a:lstStyle/>
        <a:p>
          <a:endParaRPr lang="el-GR"/>
        </a:p>
      </dgm:t>
    </dgm:pt>
    <dgm:pt modelId="{CD70CED0-4534-4A59-975C-190F299A65EA}">
      <dgm:prSet custT="1"/>
      <dgm:spPr/>
      <dgm:t>
        <a:bodyPr/>
        <a:lstStyle/>
        <a:p>
          <a:pPr rtl="0"/>
          <a:r>
            <a:rPr lang="el-GR" sz="1800" b="1" dirty="0" smtClean="0">
              <a:solidFill>
                <a:schemeClr val="bg1"/>
              </a:solidFill>
              <a:effectLst>
                <a:outerShdw blurRad="38100" dist="38100" dir="2700000" algn="tl">
                  <a:srgbClr val="000000">
                    <a:alpha val="43137"/>
                  </a:srgbClr>
                </a:outerShdw>
              </a:effectLst>
              <a:latin typeface="Arial Narrow" pitchFamily="34" charset="0"/>
            </a:rPr>
            <a:t>στο νερό, στο έδαφος και στην βιοποικιλότητα</a:t>
          </a:r>
          <a:endParaRPr lang="el-GR" sz="1800" dirty="0">
            <a:solidFill>
              <a:schemeClr val="bg1"/>
            </a:solidFill>
            <a:effectLst>
              <a:outerShdw blurRad="38100" dist="38100" dir="2700000" algn="tl">
                <a:srgbClr val="000000">
                  <a:alpha val="43137"/>
                </a:srgbClr>
              </a:outerShdw>
            </a:effectLst>
            <a:latin typeface="Arial Narrow" pitchFamily="34" charset="0"/>
          </a:endParaRPr>
        </a:p>
      </dgm:t>
    </dgm:pt>
    <dgm:pt modelId="{CEE99521-D69B-49B6-9AEC-3930D31BD2B7}" type="parTrans" cxnId="{9FC61066-8A70-41E7-BB07-AFD4E9933E0C}">
      <dgm:prSet/>
      <dgm:spPr/>
      <dgm:t>
        <a:bodyPr/>
        <a:lstStyle/>
        <a:p>
          <a:endParaRPr lang="el-GR"/>
        </a:p>
      </dgm:t>
    </dgm:pt>
    <dgm:pt modelId="{85CCB101-2F84-4FE5-B822-4CC75EC315A8}" type="sibTrans" cxnId="{9FC61066-8A70-41E7-BB07-AFD4E9933E0C}">
      <dgm:prSet/>
      <dgm:spPr/>
      <dgm:t>
        <a:bodyPr/>
        <a:lstStyle/>
        <a:p>
          <a:endParaRPr lang="el-GR"/>
        </a:p>
      </dgm:t>
    </dgm:pt>
    <dgm:pt modelId="{4376BBA8-2163-4953-8B00-A8363A98BC42}">
      <dgm:prSet custT="1"/>
      <dgm:spPr/>
      <dgm:t>
        <a:bodyPr/>
        <a:lstStyle/>
        <a:p>
          <a:pPr rtl="0"/>
          <a:r>
            <a:rPr lang="el-GR" sz="1800" b="1" dirty="0" smtClean="0">
              <a:solidFill>
                <a:schemeClr val="bg1"/>
              </a:solidFill>
              <a:effectLst>
                <a:outerShdw blurRad="38100" dist="38100" dir="2700000" algn="tl">
                  <a:srgbClr val="000000">
                    <a:alpha val="43137"/>
                  </a:srgbClr>
                </a:outerShdw>
              </a:effectLst>
              <a:latin typeface="Arial Narrow" pitchFamily="34" charset="0"/>
            </a:rPr>
            <a:t>και τα έργα αποκατάστασης της περιβαλλοντικής ζημιάς </a:t>
          </a:r>
          <a:endParaRPr lang="el-GR" sz="1800" dirty="0">
            <a:solidFill>
              <a:schemeClr val="bg1"/>
            </a:solidFill>
            <a:effectLst>
              <a:outerShdw blurRad="38100" dist="38100" dir="2700000" algn="tl">
                <a:srgbClr val="000000">
                  <a:alpha val="43137"/>
                </a:srgbClr>
              </a:outerShdw>
            </a:effectLst>
            <a:latin typeface="Arial Narrow" pitchFamily="34" charset="0"/>
          </a:endParaRPr>
        </a:p>
      </dgm:t>
    </dgm:pt>
    <dgm:pt modelId="{BC3ECFF9-0E98-4476-80BF-8EF51DB536A7}" type="parTrans" cxnId="{E0FF9061-4F62-4F8C-9B83-3FB5B6EFEABF}">
      <dgm:prSet/>
      <dgm:spPr/>
      <dgm:t>
        <a:bodyPr/>
        <a:lstStyle/>
        <a:p>
          <a:endParaRPr lang="el-GR"/>
        </a:p>
      </dgm:t>
    </dgm:pt>
    <dgm:pt modelId="{FA3AD66A-AACD-48D0-BD12-3A6204A6ABF1}" type="sibTrans" cxnId="{E0FF9061-4F62-4F8C-9B83-3FB5B6EFEABF}">
      <dgm:prSet/>
      <dgm:spPr/>
      <dgm:t>
        <a:bodyPr/>
        <a:lstStyle/>
        <a:p>
          <a:endParaRPr lang="el-GR"/>
        </a:p>
      </dgm:t>
    </dgm:pt>
    <dgm:pt modelId="{174D08CF-ECE1-419A-ABF6-29552FFCD6FC}">
      <dgm:prSet custT="1"/>
      <dgm:spPr/>
      <dgm:t>
        <a:bodyPr/>
        <a:lstStyle/>
        <a:p>
          <a:pPr rtl="0"/>
          <a:r>
            <a:rPr lang="el-GR" sz="2000" b="1" dirty="0" smtClean="0">
              <a:solidFill>
                <a:schemeClr val="bg1"/>
              </a:solidFill>
              <a:effectLst>
                <a:outerShdw blurRad="38100" dist="38100" dir="2700000" algn="tl">
                  <a:srgbClr val="000000">
                    <a:alpha val="43137"/>
                  </a:srgbClr>
                </a:outerShdw>
              </a:effectLst>
              <a:latin typeface="Arial Narrow" pitchFamily="34" charset="0"/>
            </a:rPr>
            <a:t>κοστίζουν αποδεδειγμένα πολλά χρήματα στην κοινωνία. </a:t>
          </a:r>
          <a:endParaRPr lang="el-GR" sz="2000" b="1" dirty="0">
            <a:solidFill>
              <a:schemeClr val="bg1"/>
            </a:solidFill>
            <a:effectLst>
              <a:outerShdw blurRad="38100" dist="38100" dir="2700000" algn="tl">
                <a:srgbClr val="000000">
                  <a:alpha val="43137"/>
                </a:srgbClr>
              </a:outerShdw>
            </a:effectLst>
            <a:latin typeface="Arial Narrow" pitchFamily="34" charset="0"/>
          </a:endParaRPr>
        </a:p>
      </dgm:t>
    </dgm:pt>
    <dgm:pt modelId="{33C500BB-CBFF-4695-94BD-BDCF841E9C58}" type="parTrans" cxnId="{4AF18C0F-C3EE-4224-AED5-6E20A51419E0}">
      <dgm:prSet/>
      <dgm:spPr/>
      <dgm:t>
        <a:bodyPr/>
        <a:lstStyle/>
        <a:p>
          <a:endParaRPr lang="el-GR"/>
        </a:p>
      </dgm:t>
    </dgm:pt>
    <dgm:pt modelId="{ED130667-6FEB-453B-9005-EF749DBAF386}" type="sibTrans" cxnId="{4AF18C0F-C3EE-4224-AED5-6E20A51419E0}">
      <dgm:prSet/>
      <dgm:spPr/>
      <dgm:t>
        <a:bodyPr/>
        <a:lstStyle/>
        <a:p>
          <a:endParaRPr lang="el-GR"/>
        </a:p>
      </dgm:t>
    </dgm:pt>
    <dgm:pt modelId="{3FBC3757-EBBB-4958-9681-43AF88ADE18B}" type="pres">
      <dgm:prSet presAssocID="{A680EAC5-4492-4EEF-92C5-119501A55ADB}" presName="CompostProcess" presStyleCnt="0">
        <dgm:presLayoutVars>
          <dgm:dir/>
          <dgm:resizeHandles val="exact"/>
        </dgm:presLayoutVars>
      </dgm:prSet>
      <dgm:spPr/>
      <dgm:t>
        <a:bodyPr/>
        <a:lstStyle/>
        <a:p>
          <a:endParaRPr lang="el-GR"/>
        </a:p>
      </dgm:t>
    </dgm:pt>
    <dgm:pt modelId="{94830AAA-3A32-44C7-85CE-76DAFF4E4F8D}" type="pres">
      <dgm:prSet presAssocID="{A680EAC5-4492-4EEF-92C5-119501A55ADB}" presName="arrow" presStyleLbl="bgShp" presStyleIdx="0" presStyleCnt="1"/>
      <dgm:spPr/>
    </dgm:pt>
    <dgm:pt modelId="{7C83E51E-7174-47F6-A304-70B9DEF94B8A}" type="pres">
      <dgm:prSet presAssocID="{A680EAC5-4492-4EEF-92C5-119501A55ADB}" presName="linearProcess" presStyleCnt="0"/>
      <dgm:spPr/>
    </dgm:pt>
    <dgm:pt modelId="{A1D865DC-BF35-4327-8879-82B53E617C16}" type="pres">
      <dgm:prSet presAssocID="{BDA88156-BD9D-45DB-B53E-68D46507C90B}" presName="textNode" presStyleLbl="node1" presStyleIdx="0" presStyleCnt="4" custScaleX="147989">
        <dgm:presLayoutVars>
          <dgm:bulletEnabled val="1"/>
        </dgm:presLayoutVars>
      </dgm:prSet>
      <dgm:spPr/>
      <dgm:t>
        <a:bodyPr/>
        <a:lstStyle/>
        <a:p>
          <a:endParaRPr lang="el-GR"/>
        </a:p>
      </dgm:t>
    </dgm:pt>
    <dgm:pt modelId="{ADBFB3FD-7F65-4DE2-882A-09BC39CF7A5B}" type="pres">
      <dgm:prSet presAssocID="{B6BF85C9-93B6-4257-A93C-0C1600774091}" presName="sibTrans" presStyleCnt="0"/>
      <dgm:spPr/>
    </dgm:pt>
    <dgm:pt modelId="{A33F3D47-164D-4C13-B24B-EE2B7345B54B}" type="pres">
      <dgm:prSet presAssocID="{CD70CED0-4534-4A59-975C-190F299A65EA}" presName="textNode" presStyleLbl="node1" presStyleIdx="1" presStyleCnt="4" custScaleX="171783">
        <dgm:presLayoutVars>
          <dgm:bulletEnabled val="1"/>
        </dgm:presLayoutVars>
      </dgm:prSet>
      <dgm:spPr/>
      <dgm:t>
        <a:bodyPr/>
        <a:lstStyle/>
        <a:p>
          <a:endParaRPr lang="el-GR"/>
        </a:p>
      </dgm:t>
    </dgm:pt>
    <dgm:pt modelId="{9F57482C-32B0-4D59-AD54-88D715EDDD61}" type="pres">
      <dgm:prSet presAssocID="{85CCB101-2F84-4FE5-B822-4CC75EC315A8}" presName="sibTrans" presStyleCnt="0"/>
      <dgm:spPr/>
    </dgm:pt>
    <dgm:pt modelId="{E7984324-5D82-4E14-B3B2-D79856C921E0}" type="pres">
      <dgm:prSet presAssocID="{4376BBA8-2163-4953-8B00-A8363A98BC42}" presName="textNode" presStyleLbl="node1" presStyleIdx="2" presStyleCnt="4" custScaleX="186965">
        <dgm:presLayoutVars>
          <dgm:bulletEnabled val="1"/>
        </dgm:presLayoutVars>
      </dgm:prSet>
      <dgm:spPr/>
      <dgm:t>
        <a:bodyPr/>
        <a:lstStyle/>
        <a:p>
          <a:endParaRPr lang="el-GR"/>
        </a:p>
      </dgm:t>
    </dgm:pt>
    <dgm:pt modelId="{497E9535-3EF5-412D-97F6-E4E39AA7E7FA}" type="pres">
      <dgm:prSet presAssocID="{FA3AD66A-AACD-48D0-BD12-3A6204A6ABF1}" presName="sibTrans" presStyleCnt="0"/>
      <dgm:spPr/>
    </dgm:pt>
    <dgm:pt modelId="{302C734B-F323-48DC-A7B4-B4F7F5F3A782}" type="pres">
      <dgm:prSet presAssocID="{174D08CF-ECE1-419A-ABF6-29552FFCD6FC}" presName="textNode" presStyleLbl="node1" presStyleIdx="3" presStyleCnt="4" custScaleX="168350">
        <dgm:presLayoutVars>
          <dgm:bulletEnabled val="1"/>
        </dgm:presLayoutVars>
      </dgm:prSet>
      <dgm:spPr/>
      <dgm:t>
        <a:bodyPr/>
        <a:lstStyle/>
        <a:p>
          <a:endParaRPr lang="el-GR"/>
        </a:p>
      </dgm:t>
    </dgm:pt>
  </dgm:ptLst>
  <dgm:cxnLst>
    <dgm:cxn modelId="{45A1B4E6-2016-4631-97CF-B5B95721DE7B}" type="presOf" srcId="{A680EAC5-4492-4EEF-92C5-119501A55ADB}" destId="{3FBC3757-EBBB-4958-9681-43AF88ADE18B}" srcOrd="0" destOrd="0" presId="urn:microsoft.com/office/officeart/2005/8/layout/hProcess9"/>
    <dgm:cxn modelId="{CFB28058-8B20-42B8-812D-E486BC4AE9C9}" type="presOf" srcId="{174D08CF-ECE1-419A-ABF6-29552FFCD6FC}" destId="{302C734B-F323-48DC-A7B4-B4F7F5F3A782}" srcOrd="0" destOrd="0" presId="urn:microsoft.com/office/officeart/2005/8/layout/hProcess9"/>
    <dgm:cxn modelId="{48A1C0F5-37F4-4FFE-90C8-5A5EBE5987C2}" type="presOf" srcId="{CD70CED0-4534-4A59-975C-190F299A65EA}" destId="{A33F3D47-164D-4C13-B24B-EE2B7345B54B}" srcOrd="0" destOrd="0" presId="urn:microsoft.com/office/officeart/2005/8/layout/hProcess9"/>
    <dgm:cxn modelId="{9FC61066-8A70-41E7-BB07-AFD4E9933E0C}" srcId="{A680EAC5-4492-4EEF-92C5-119501A55ADB}" destId="{CD70CED0-4534-4A59-975C-190F299A65EA}" srcOrd="1" destOrd="0" parTransId="{CEE99521-D69B-49B6-9AEC-3930D31BD2B7}" sibTransId="{85CCB101-2F84-4FE5-B822-4CC75EC315A8}"/>
    <dgm:cxn modelId="{4AF18C0F-C3EE-4224-AED5-6E20A51419E0}" srcId="{A680EAC5-4492-4EEF-92C5-119501A55ADB}" destId="{174D08CF-ECE1-419A-ABF6-29552FFCD6FC}" srcOrd="3" destOrd="0" parTransId="{33C500BB-CBFF-4695-94BD-BDCF841E9C58}" sibTransId="{ED130667-6FEB-453B-9005-EF749DBAF386}"/>
    <dgm:cxn modelId="{451259FA-334E-4964-87B9-6A947483648C}" type="presOf" srcId="{BDA88156-BD9D-45DB-B53E-68D46507C90B}" destId="{A1D865DC-BF35-4327-8879-82B53E617C16}" srcOrd="0" destOrd="0" presId="urn:microsoft.com/office/officeart/2005/8/layout/hProcess9"/>
    <dgm:cxn modelId="{E0FF9061-4F62-4F8C-9B83-3FB5B6EFEABF}" srcId="{A680EAC5-4492-4EEF-92C5-119501A55ADB}" destId="{4376BBA8-2163-4953-8B00-A8363A98BC42}" srcOrd="2" destOrd="0" parTransId="{BC3ECFF9-0E98-4476-80BF-8EF51DB536A7}" sibTransId="{FA3AD66A-AACD-48D0-BD12-3A6204A6ABF1}"/>
    <dgm:cxn modelId="{2283C7DE-576D-4834-81EE-CB559CFCA97E}" srcId="{A680EAC5-4492-4EEF-92C5-119501A55ADB}" destId="{BDA88156-BD9D-45DB-B53E-68D46507C90B}" srcOrd="0" destOrd="0" parTransId="{04603C08-6F54-482A-B8A6-C4666F6C07C7}" sibTransId="{B6BF85C9-93B6-4257-A93C-0C1600774091}"/>
    <dgm:cxn modelId="{5028E168-1534-453D-B924-389FAA39E5C9}" type="presOf" srcId="{4376BBA8-2163-4953-8B00-A8363A98BC42}" destId="{E7984324-5D82-4E14-B3B2-D79856C921E0}" srcOrd="0" destOrd="0" presId="urn:microsoft.com/office/officeart/2005/8/layout/hProcess9"/>
    <dgm:cxn modelId="{D8B9125F-9B96-4F5D-9098-B1F633F84464}" type="presParOf" srcId="{3FBC3757-EBBB-4958-9681-43AF88ADE18B}" destId="{94830AAA-3A32-44C7-85CE-76DAFF4E4F8D}" srcOrd="0" destOrd="0" presId="urn:microsoft.com/office/officeart/2005/8/layout/hProcess9"/>
    <dgm:cxn modelId="{58D6208F-F2F8-4B4F-97BB-78A53961A493}" type="presParOf" srcId="{3FBC3757-EBBB-4958-9681-43AF88ADE18B}" destId="{7C83E51E-7174-47F6-A304-70B9DEF94B8A}" srcOrd="1" destOrd="0" presId="urn:microsoft.com/office/officeart/2005/8/layout/hProcess9"/>
    <dgm:cxn modelId="{D867C954-3428-44A9-B7DB-EAB0062FC9AA}" type="presParOf" srcId="{7C83E51E-7174-47F6-A304-70B9DEF94B8A}" destId="{A1D865DC-BF35-4327-8879-82B53E617C16}" srcOrd="0" destOrd="0" presId="urn:microsoft.com/office/officeart/2005/8/layout/hProcess9"/>
    <dgm:cxn modelId="{FA8B5D5F-758C-4885-BAFE-019D1BE4F02C}" type="presParOf" srcId="{7C83E51E-7174-47F6-A304-70B9DEF94B8A}" destId="{ADBFB3FD-7F65-4DE2-882A-09BC39CF7A5B}" srcOrd="1" destOrd="0" presId="urn:microsoft.com/office/officeart/2005/8/layout/hProcess9"/>
    <dgm:cxn modelId="{3622BD95-6E4F-4164-B141-64D2F0D69D8F}" type="presParOf" srcId="{7C83E51E-7174-47F6-A304-70B9DEF94B8A}" destId="{A33F3D47-164D-4C13-B24B-EE2B7345B54B}" srcOrd="2" destOrd="0" presId="urn:microsoft.com/office/officeart/2005/8/layout/hProcess9"/>
    <dgm:cxn modelId="{ED3A1B2B-A8F2-4CC4-9723-7B96D7CECE86}" type="presParOf" srcId="{7C83E51E-7174-47F6-A304-70B9DEF94B8A}" destId="{9F57482C-32B0-4D59-AD54-88D715EDDD61}" srcOrd="3" destOrd="0" presId="urn:microsoft.com/office/officeart/2005/8/layout/hProcess9"/>
    <dgm:cxn modelId="{C64655F2-81A9-49E5-9730-717E13619D1D}" type="presParOf" srcId="{7C83E51E-7174-47F6-A304-70B9DEF94B8A}" destId="{E7984324-5D82-4E14-B3B2-D79856C921E0}" srcOrd="4" destOrd="0" presId="urn:microsoft.com/office/officeart/2005/8/layout/hProcess9"/>
    <dgm:cxn modelId="{A62F78A3-29AB-450A-9A61-87ACC045250E}" type="presParOf" srcId="{7C83E51E-7174-47F6-A304-70B9DEF94B8A}" destId="{497E9535-3EF5-412D-97F6-E4E39AA7E7FA}" srcOrd="5" destOrd="0" presId="urn:microsoft.com/office/officeart/2005/8/layout/hProcess9"/>
    <dgm:cxn modelId="{CCC37CA1-077F-446C-B503-5FE60A66F188}" type="presParOf" srcId="{7C83E51E-7174-47F6-A304-70B9DEF94B8A}" destId="{302C734B-F323-48DC-A7B4-B4F7F5F3A782}" srcOrd="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51333-9135-4087-BFE0-AFD12A6F63E6}">
      <dsp:nvSpPr>
        <dsp:cNvPr id="0" name=""/>
        <dsp:cNvSpPr/>
      </dsp:nvSpPr>
      <dsp:spPr>
        <a:xfrm>
          <a:off x="648071" y="0"/>
          <a:ext cx="7344816" cy="32403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0C53D-8F8B-4DEC-8770-7101E54D9F64}">
      <dsp:nvSpPr>
        <dsp:cNvPr id="0" name=""/>
        <dsp:cNvSpPr/>
      </dsp:nvSpPr>
      <dsp:spPr>
        <a:xfrm>
          <a:off x="2953" y="972108"/>
          <a:ext cx="1918900" cy="129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l-GR" sz="1400" b="1" kern="1200" dirty="0" smtClean="0">
              <a:solidFill>
                <a:schemeClr val="bg1"/>
              </a:solidFill>
              <a:latin typeface="Arial Narrow" pitchFamily="34" charset="0"/>
            </a:rPr>
            <a:t>Έλλειμμα εφαρμογής της κοινοτικής περιβαλλοντικής νομοθεσίας </a:t>
          </a:r>
          <a:endParaRPr lang="el-GR" sz="1400" kern="1200" dirty="0">
            <a:solidFill>
              <a:schemeClr val="bg1"/>
            </a:solidFill>
            <a:latin typeface="Arial Narrow" pitchFamily="34" charset="0"/>
          </a:endParaRPr>
        </a:p>
      </dsp:txBody>
      <dsp:txXfrm>
        <a:off x="66226" y="1035381"/>
        <a:ext cx="1792354" cy="1169598"/>
      </dsp:txXfrm>
    </dsp:sp>
    <dsp:sp modelId="{EE19345E-8A11-4A65-BD18-A212F3DDDED4}">
      <dsp:nvSpPr>
        <dsp:cNvPr id="0" name=""/>
        <dsp:cNvSpPr/>
      </dsp:nvSpPr>
      <dsp:spPr>
        <a:xfrm>
          <a:off x="2241670" y="972108"/>
          <a:ext cx="1918900" cy="129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l-GR" sz="1400" b="1" kern="1200" dirty="0" smtClean="0">
              <a:solidFill>
                <a:schemeClr val="bg1"/>
              </a:solidFill>
              <a:latin typeface="Arial Narrow" pitchFamily="34" charset="0"/>
            </a:rPr>
            <a:t>Αργοί ρυθμοί συμμόρφωσης Περιστατικά διάχυτης ρύπανσης</a:t>
          </a:r>
          <a:br>
            <a:rPr lang="el-GR" sz="1400" b="1" kern="1200" dirty="0" smtClean="0">
              <a:solidFill>
                <a:schemeClr val="bg1"/>
              </a:solidFill>
              <a:latin typeface="Arial Narrow" pitchFamily="34" charset="0"/>
            </a:rPr>
          </a:br>
          <a:r>
            <a:rPr lang="el-GR" sz="1400" b="1" kern="1200" dirty="0" smtClean="0">
              <a:solidFill>
                <a:schemeClr val="bg1"/>
              </a:solidFill>
              <a:latin typeface="Arial Narrow" pitchFamily="34" charset="0"/>
            </a:rPr>
            <a:t>Καθυστερήσεις στην ισχυροποίηση του νομοθετικού πλαισίου  </a:t>
          </a:r>
          <a:endParaRPr lang="el-GR" sz="1400" kern="1200" dirty="0">
            <a:solidFill>
              <a:schemeClr val="bg1"/>
            </a:solidFill>
            <a:latin typeface="Arial Narrow" pitchFamily="34" charset="0"/>
          </a:endParaRPr>
        </a:p>
      </dsp:txBody>
      <dsp:txXfrm>
        <a:off x="2304943" y="1035381"/>
        <a:ext cx="1792354" cy="1169598"/>
      </dsp:txXfrm>
    </dsp:sp>
    <dsp:sp modelId="{025F445F-A1BE-498C-B6EC-EC20D312C85C}">
      <dsp:nvSpPr>
        <dsp:cNvPr id="0" name=""/>
        <dsp:cNvSpPr/>
      </dsp:nvSpPr>
      <dsp:spPr>
        <a:xfrm>
          <a:off x="4480388" y="972108"/>
          <a:ext cx="1918900" cy="129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l-GR" sz="1400" b="1" kern="1200" dirty="0" smtClean="0">
              <a:solidFill>
                <a:schemeClr val="bg1"/>
              </a:solidFill>
              <a:latin typeface="Arial Narrow" pitchFamily="34" charset="0"/>
            </a:rPr>
            <a:t>Η συνεχιζόμενη οικονομική κρίση: Άλλοθι ! </a:t>
          </a:r>
          <a:br>
            <a:rPr lang="el-GR" sz="1400" b="1" kern="1200" dirty="0" smtClean="0">
              <a:solidFill>
                <a:schemeClr val="bg1"/>
              </a:solidFill>
              <a:latin typeface="Arial Narrow" pitchFamily="34" charset="0"/>
            </a:rPr>
          </a:br>
          <a:r>
            <a:rPr lang="el-GR" sz="1400" b="1" kern="1200" dirty="0" smtClean="0">
              <a:solidFill>
                <a:schemeClr val="bg1"/>
              </a:solidFill>
              <a:latin typeface="Arial Narrow" pitchFamily="34" charset="0"/>
            </a:rPr>
            <a:t>Το περιβάλλον στο περιθώριο  </a:t>
          </a:r>
          <a:endParaRPr lang="el-GR" sz="1400" kern="1200" dirty="0">
            <a:solidFill>
              <a:schemeClr val="bg1"/>
            </a:solidFill>
            <a:latin typeface="Arial Narrow" pitchFamily="34" charset="0"/>
          </a:endParaRPr>
        </a:p>
      </dsp:txBody>
      <dsp:txXfrm>
        <a:off x="4543661" y="1035381"/>
        <a:ext cx="1792354" cy="1169598"/>
      </dsp:txXfrm>
    </dsp:sp>
    <dsp:sp modelId="{4F19A8A1-5515-4356-A00E-E82BA7501D9E}">
      <dsp:nvSpPr>
        <dsp:cNvPr id="0" name=""/>
        <dsp:cNvSpPr/>
      </dsp:nvSpPr>
      <dsp:spPr>
        <a:xfrm>
          <a:off x="6719105" y="972108"/>
          <a:ext cx="1918900" cy="12961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l-GR" sz="1600" b="1" kern="1200" dirty="0" smtClean="0">
              <a:solidFill>
                <a:schemeClr val="bg1"/>
              </a:solidFill>
              <a:latin typeface="Arial Narrow" pitchFamily="34" charset="0"/>
            </a:rPr>
            <a:t>Φυσικές καταστροφές / Κλιματική αλλαγή / Ανύπαρκτα μέτρα αποκατάστασης </a:t>
          </a:r>
          <a:endParaRPr lang="el-GR" sz="1600" kern="1200" dirty="0">
            <a:solidFill>
              <a:schemeClr val="bg1"/>
            </a:solidFill>
            <a:latin typeface="Arial Narrow" pitchFamily="34" charset="0"/>
          </a:endParaRPr>
        </a:p>
      </dsp:txBody>
      <dsp:txXfrm>
        <a:off x="6782378" y="1035381"/>
        <a:ext cx="1792354" cy="11695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0E178-8E25-48F2-B382-9F2912D17E48}">
      <dsp:nvSpPr>
        <dsp:cNvPr id="0" name=""/>
        <dsp:cNvSpPr/>
      </dsp:nvSpPr>
      <dsp:spPr>
        <a:xfrm>
          <a:off x="0" y="154223"/>
          <a:ext cx="8021637" cy="4384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l-GR" sz="3200" b="1" kern="1200" dirty="0" smtClean="0">
              <a:effectLst>
                <a:outerShdw blurRad="38100" dist="38100" dir="2700000" algn="tl">
                  <a:srgbClr val="000000">
                    <a:alpha val="43137"/>
                  </a:srgbClr>
                </a:outerShdw>
              </a:effectLst>
              <a:latin typeface="Arial Narrow" pitchFamily="34" charset="0"/>
            </a:rPr>
            <a:t>Δυνατά σημεία</a:t>
          </a:r>
          <a:endParaRPr lang="el-GR" sz="3200" kern="1200" dirty="0">
            <a:effectLst>
              <a:outerShdw blurRad="38100" dist="38100" dir="2700000" algn="tl">
                <a:srgbClr val="000000">
                  <a:alpha val="43137"/>
                </a:srgbClr>
              </a:outerShdw>
            </a:effectLst>
            <a:latin typeface="Arial Narrow" pitchFamily="34" charset="0"/>
          </a:endParaRPr>
        </a:p>
      </dsp:txBody>
      <dsp:txXfrm>
        <a:off x="21406" y="175629"/>
        <a:ext cx="7978825" cy="395685"/>
      </dsp:txXfrm>
    </dsp:sp>
    <dsp:sp modelId="{9C8D8122-A6A8-4B3A-A90B-8B597DB1896A}">
      <dsp:nvSpPr>
        <dsp:cNvPr id="0" name=""/>
        <dsp:cNvSpPr/>
      </dsp:nvSpPr>
      <dsp:spPr>
        <a:xfrm>
          <a:off x="0" y="592721"/>
          <a:ext cx="8021637"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5400" rIns="142240" bIns="25400" numCol="1" spcCol="1270" anchor="t" anchorCtr="0">
          <a:noAutofit/>
        </a:bodyPr>
        <a:lstStyle/>
        <a:p>
          <a:pPr marL="228600" lvl="1" indent="-228600" algn="l" defTabSz="889000" rtl="0">
            <a:lnSpc>
              <a:spcPct val="90000"/>
            </a:lnSpc>
            <a:spcBef>
              <a:spcPct val="0"/>
            </a:spcBef>
            <a:spcAft>
              <a:spcPct val="20000"/>
            </a:spcAft>
            <a:buChar char="••"/>
          </a:pP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Διάχυση ενημέρωσης</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Ευκολότερη πρόσβαση στην περιβαλλοντική πληροφορία</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Ευαισθητοποίηση – συμμετοχή της κοινωνίας των πολιτών</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Ανάπτυξη τεχνολογιών παρακολούθησης (</a:t>
          </a:r>
          <a:r>
            <a:rPr lang="en-US" sz="2000" b="1" kern="1200" dirty="0" smtClean="0">
              <a:effectLst>
                <a:outerShdw blurRad="38100" dist="38100" dir="2700000" algn="tl">
                  <a:srgbClr val="000000">
                    <a:alpha val="43137"/>
                  </a:srgbClr>
                </a:outerShdw>
              </a:effectLst>
              <a:latin typeface="Arial Narrow" pitchFamily="34" charset="0"/>
            </a:rPr>
            <a:t>monitoring)</a:t>
          </a:r>
          <a:r>
            <a:rPr lang="el-GR" sz="2000" b="1" kern="1200" dirty="0" smtClean="0">
              <a:effectLst>
                <a:outerShdw blurRad="38100" dist="38100" dir="2700000" algn="tl">
                  <a:srgbClr val="000000">
                    <a:alpha val="43137"/>
                  </a:srgbClr>
                </a:outerShdw>
              </a:effectLst>
              <a:latin typeface="Arial Narrow" pitchFamily="34" charset="0"/>
            </a:rPr>
            <a:t> &amp; ΣΠΔ</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Ευρεία ανάπτυξη θεματικών κύκλων σπουδών σχετικών με το περιβάλλον</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Δημιουργία αρμόδιων υπηρεσιών</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Ισχυρότεροι Μηχανισμοί ελέγχου </a:t>
          </a:r>
          <a:endParaRPr lang="el-GR" sz="2000" kern="1200" dirty="0">
            <a:effectLst>
              <a:outerShdw blurRad="38100" dist="38100" dir="2700000" algn="tl">
                <a:srgbClr val="000000">
                  <a:alpha val="43137"/>
                </a:srgbClr>
              </a:outerShdw>
            </a:effectLst>
            <a:latin typeface="Arial Narrow" pitchFamily="34" charset="0"/>
          </a:endParaRPr>
        </a:p>
      </dsp:txBody>
      <dsp:txXfrm>
        <a:off x="0" y="592721"/>
        <a:ext cx="8021637" cy="28483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7014F-84DE-47AB-ADB4-43E7971F8F65}">
      <dsp:nvSpPr>
        <dsp:cNvPr id="0" name=""/>
        <dsp:cNvSpPr/>
      </dsp:nvSpPr>
      <dsp:spPr>
        <a:xfrm>
          <a:off x="2398999" y="0"/>
          <a:ext cx="3344672" cy="227666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l-GR" sz="2400" b="1" kern="1200" baseline="0" dirty="0" smtClean="0">
              <a:effectLst>
                <a:outerShdw blurRad="38100" dist="38100" dir="2700000" algn="tl">
                  <a:srgbClr val="000000">
                    <a:alpha val="43137"/>
                  </a:srgbClr>
                </a:outerShdw>
              </a:effectLst>
              <a:latin typeface="Arial Narrow" panose="020B0606020202030204" pitchFamily="34" charset="0"/>
            </a:rPr>
            <a:t>Εφαρμογή περιβαλλοντικής νομοθεσίας</a:t>
          </a:r>
          <a:endParaRPr lang="el-GR" sz="2400" b="1" kern="1200" dirty="0">
            <a:effectLst>
              <a:outerShdw blurRad="38100" dist="38100" dir="2700000" algn="tl">
                <a:srgbClr val="000000">
                  <a:alpha val="43137"/>
                </a:srgbClr>
              </a:outerShdw>
            </a:effectLst>
            <a:latin typeface="Arial Narrow" panose="020B0606020202030204" pitchFamily="34" charset="0"/>
          </a:endParaRPr>
        </a:p>
      </dsp:txBody>
      <dsp:txXfrm>
        <a:off x="2888815" y="333410"/>
        <a:ext cx="2365040" cy="16098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F41C7-8E3C-46A1-B2F5-10B0073248A3}">
      <dsp:nvSpPr>
        <dsp:cNvPr id="0" name=""/>
        <dsp:cNvSpPr/>
      </dsp:nvSpPr>
      <dsp:spPr>
        <a:xfrm>
          <a:off x="2092370" y="493822"/>
          <a:ext cx="3105728" cy="250612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l-GR" sz="2400" b="1" kern="1200" dirty="0" smtClean="0">
              <a:solidFill>
                <a:schemeClr val="tx1"/>
              </a:solidFill>
              <a:effectLst>
                <a:outerShdw blurRad="38100" dist="38100" dir="2700000" algn="tl">
                  <a:srgbClr val="000000">
                    <a:alpha val="43137"/>
                  </a:srgbClr>
                </a:outerShdw>
              </a:effectLst>
              <a:latin typeface="Arial Narrow" pitchFamily="34" charset="0"/>
            </a:rPr>
            <a:t>Θεσμοθέτηση Περιβαλλοντικής Ευθύνης</a:t>
          </a:r>
        </a:p>
        <a:p>
          <a:pPr lvl="0" algn="ctr" defTabSz="1066800" rtl="0">
            <a:lnSpc>
              <a:spcPct val="90000"/>
            </a:lnSpc>
            <a:spcBef>
              <a:spcPct val="0"/>
            </a:spcBef>
            <a:spcAft>
              <a:spcPct val="35000"/>
            </a:spcAft>
          </a:pPr>
          <a:r>
            <a:rPr lang="el-GR" sz="2400" b="1" kern="1200" dirty="0" smtClean="0">
              <a:solidFill>
                <a:schemeClr val="tx1"/>
              </a:solidFill>
              <a:effectLst>
                <a:outerShdw blurRad="38100" dist="38100" dir="2700000" algn="tl">
                  <a:srgbClr val="000000">
                    <a:alpha val="43137"/>
                  </a:srgbClr>
                </a:outerShdw>
              </a:effectLst>
              <a:latin typeface="Arial Narrow" pitchFamily="34" charset="0"/>
            </a:rPr>
            <a:t> </a:t>
          </a:r>
          <a:r>
            <a:rPr lang="el-GR" sz="2000" b="1" kern="1200" dirty="0" smtClean="0">
              <a:solidFill>
                <a:schemeClr val="tx1"/>
              </a:solidFill>
              <a:latin typeface="Arial Narrow" pitchFamily="34" charset="0"/>
            </a:rPr>
            <a:t>Π.Δ. </a:t>
          </a:r>
          <a:r>
            <a:rPr lang="en-GB" sz="2000" b="1" kern="1200" dirty="0" smtClean="0">
              <a:solidFill>
                <a:schemeClr val="tx1"/>
              </a:solidFill>
              <a:latin typeface="Arial Narrow" pitchFamily="34" charset="0"/>
            </a:rPr>
            <a:t>148/2009</a:t>
          </a:r>
          <a:endParaRPr lang="el-GR" sz="2000" kern="1200" dirty="0">
            <a:solidFill>
              <a:schemeClr val="tx1"/>
            </a:solidFill>
            <a:latin typeface="Arial Narrow" pitchFamily="34" charset="0"/>
          </a:endParaRPr>
        </a:p>
      </dsp:txBody>
      <dsp:txXfrm>
        <a:off x="2506468" y="932393"/>
        <a:ext cx="2277534" cy="1127755"/>
      </dsp:txXfrm>
    </dsp:sp>
    <dsp:sp modelId="{EB191219-B19C-4929-A631-2414ED10B59F}">
      <dsp:nvSpPr>
        <dsp:cNvPr id="0" name=""/>
        <dsp:cNvSpPr/>
      </dsp:nvSpPr>
      <dsp:spPr>
        <a:xfrm>
          <a:off x="2858607" y="2527643"/>
          <a:ext cx="3917198" cy="249842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dirty="0" smtClean="0">
              <a:latin typeface="Arial Narrow" pitchFamily="34" charset="0"/>
            </a:rPr>
            <a:t>Ν. 3818/2010 </a:t>
          </a:r>
        </a:p>
        <a:p>
          <a:pPr lvl="0" algn="ctr" defTabSz="889000" rtl="0">
            <a:lnSpc>
              <a:spcPct val="90000"/>
            </a:lnSpc>
            <a:spcBef>
              <a:spcPct val="0"/>
            </a:spcBef>
            <a:spcAft>
              <a:spcPct val="35000"/>
            </a:spcAft>
          </a:pPr>
          <a:r>
            <a:rPr lang="el-GR" sz="2000" b="1" kern="1200" dirty="0" smtClean="0">
              <a:latin typeface="Arial Narrow" pitchFamily="34" charset="0"/>
            </a:rPr>
            <a:t>Συγκρότηση – Ενεργοποίηση αρμόδιας Αρχής σε κεντρικό και περιφερειακό επίπεδο</a:t>
          </a:r>
          <a:endParaRPr lang="el-GR" sz="2000" kern="1200" dirty="0">
            <a:latin typeface="Arial Narrow" pitchFamily="34" charset="0"/>
          </a:endParaRPr>
        </a:p>
      </dsp:txBody>
      <dsp:txXfrm>
        <a:off x="4056616" y="3173070"/>
        <a:ext cx="2350318" cy="1374134"/>
      </dsp:txXfrm>
    </dsp:sp>
    <dsp:sp modelId="{799230F9-9DD3-46BC-9E56-78B913210952}">
      <dsp:nvSpPr>
        <dsp:cNvPr id="0" name=""/>
        <dsp:cNvSpPr/>
      </dsp:nvSpPr>
      <dsp:spPr>
        <a:xfrm>
          <a:off x="712530" y="2455636"/>
          <a:ext cx="3521467" cy="26424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l-GR" sz="1800" b="1" kern="1200" dirty="0" smtClean="0">
              <a:latin typeface="Arial Narrow" pitchFamily="34" charset="0"/>
            </a:rPr>
            <a:t>Ν. 4014/2011</a:t>
          </a:r>
        </a:p>
        <a:p>
          <a:pPr lvl="0" algn="ctr" defTabSz="800100" rtl="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Ισχυροποίηση υποχρεωτικού συστήματος χρηματοοικονομικής ασφάλειας</a:t>
          </a:r>
          <a:endParaRPr lang="el-GR" sz="2000" kern="1200" dirty="0">
            <a:effectLst>
              <a:outerShdw blurRad="38100" dist="38100" dir="2700000" algn="tl">
                <a:srgbClr val="000000">
                  <a:alpha val="43137"/>
                </a:srgbClr>
              </a:outerShdw>
            </a:effectLst>
            <a:latin typeface="Arial Narrow" pitchFamily="34" charset="0"/>
          </a:endParaRPr>
        </a:p>
      </dsp:txBody>
      <dsp:txXfrm>
        <a:off x="1044135" y="3138267"/>
        <a:ext cx="2112880" cy="14533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53A15-BEF1-40E1-9429-70A24E26559C}">
      <dsp:nvSpPr>
        <dsp:cNvPr id="0" name=""/>
        <dsp:cNvSpPr/>
      </dsp:nvSpPr>
      <dsp:spPr>
        <a:xfrm>
          <a:off x="3175619" y="0"/>
          <a:ext cx="1800200" cy="18002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el-GR" sz="2300" b="1" kern="1200" baseline="0" dirty="0" smtClean="0">
              <a:effectLst>
                <a:outerShdw blurRad="38100" dist="38100" dir="2700000" algn="tl">
                  <a:srgbClr val="000000">
                    <a:alpha val="43137"/>
                  </a:srgbClr>
                </a:outerShdw>
              </a:effectLst>
              <a:latin typeface="Arial Narrow" panose="020B0606020202030204" pitchFamily="34" charset="0"/>
            </a:rPr>
            <a:t>Αδυναμία ανάκτησης </a:t>
          </a:r>
          <a:r>
            <a:rPr lang="el-GR" sz="2300" b="1" kern="1200" baseline="0" dirty="0" smtClean="0">
              <a:effectLst>
                <a:outerShdw blurRad="38100" dist="38100" dir="2700000" algn="tl">
                  <a:srgbClr val="000000">
                    <a:alpha val="43137"/>
                  </a:srgbClr>
                </a:outerShdw>
              </a:effectLst>
              <a:latin typeface="Arial Narrow" panose="020B0606020202030204" pitchFamily="34" charset="0"/>
            </a:rPr>
            <a:t>κόστους </a:t>
          </a:r>
          <a:endParaRPr lang="el-GR" sz="2300" kern="1200" dirty="0">
            <a:effectLst>
              <a:outerShdw blurRad="38100" dist="38100" dir="2700000" algn="tl">
                <a:srgbClr val="000000">
                  <a:alpha val="43137"/>
                </a:srgbClr>
              </a:outerShdw>
            </a:effectLst>
            <a:latin typeface="Arial Narrow" panose="020B0606020202030204" pitchFamily="34" charset="0"/>
          </a:endParaRPr>
        </a:p>
      </dsp:txBody>
      <dsp:txXfrm>
        <a:off x="3439252" y="263633"/>
        <a:ext cx="1272934" cy="12729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1E864-8D11-497C-8952-7DE2173105DD}">
      <dsp:nvSpPr>
        <dsp:cNvPr id="0" name=""/>
        <dsp:cNvSpPr/>
      </dsp:nvSpPr>
      <dsp:spPr>
        <a:xfrm>
          <a:off x="0" y="11639"/>
          <a:ext cx="8655496" cy="992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Κάθε φορέας εκμετάλλευσης που προκαλεί περιβαλλοντική ζημία ή άμεσο κίνδυνο ανάλογης ζημίας </a:t>
          </a:r>
          <a:r>
            <a:rPr lang="el-GR" sz="1600" b="1" kern="1200" dirty="0" smtClean="0">
              <a:effectLst>
                <a:outerShdw blurRad="38100" dist="38100" dir="2700000" algn="tl">
                  <a:srgbClr val="000000">
                    <a:alpha val="43137"/>
                  </a:srgbClr>
                </a:outerShdw>
              </a:effectLst>
              <a:latin typeface="Arial Narrow" pitchFamily="34" charset="0"/>
            </a:rPr>
            <a:t>που επωμίζεται </a:t>
          </a:r>
          <a:r>
            <a:rPr lang="el-GR" sz="1600" b="1" kern="1200" dirty="0" smtClean="0">
              <a:effectLst>
                <a:outerShdw blurRad="38100" dist="38100" dir="2700000" algn="tl">
                  <a:srgbClr val="000000">
                    <a:alpha val="43137"/>
                  </a:srgbClr>
                </a:outerShdw>
              </a:effectLst>
              <a:latin typeface="Arial Narrow" pitchFamily="34" charset="0"/>
            </a:rPr>
            <a:t>το κόστος των απαραίτητων μέτρων πρόληψης ή </a:t>
          </a:r>
          <a:r>
            <a:rPr lang="el-GR" sz="1600" b="1" kern="1200" dirty="0" smtClean="0">
              <a:effectLst>
                <a:outerShdw blurRad="38100" dist="38100" dir="2700000" algn="tl">
                  <a:srgbClr val="000000">
                    <a:alpha val="43137"/>
                  </a:srgbClr>
                </a:outerShdw>
              </a:effectLst>
              <a:latin typeface="Arial Narrow" pitchFamily="34" charset="0"/>
            </a:rPr>
            <a:t>αποκατάστασης δύσκολα πείθεται να καταβάλει το οικονομικό κόστος !</a:t>
          </a:r>
          <a:endParaRPr lang="el-GR" sz="1600" b="1" kern="1200" dirty="0">
            <a:effectLst>
              <a:outerShdw blurRad="38100" dist="38100" dir="2700000" algn="tl">
                <a:srgbClr val="000000">
                  <a:alpha val="43137"/>
                </a:srgbClr>
              </a:outerShdw>
            </a:effectLst>
            <a:latin typeface="Arial Narrow" pitchFamily="34" charset="0"/>
          </a:endParaRPr>
        </a:p>
      </dsp:txBody>
      <dsp:txXfrm>
        <a:off x="48433" y="60072"/>
        <a:ext cx="8558630" cy="895294"/>
      </dsp:txXfrm>
    </dsp:sp>
    <dsp:sp modelId="{12439214-1BE0-4F9C-8A12-E2C426150D50}">
      <dsp:nvSpPr>
        <dsp:cNvPr id="0" name=""/>
        <dsp:cNvSpPr/>
      </dsp:nvSpPr>
      <dsp:spPr>
        <a:xfrm>
          <a:off x="0" y="1156439"/>
          <a:ext cx="8655496" cy="992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Η αρμόδια αρχή </a:t>
          </a:r>
          <a:r>
            <a:rPr lang="el-GR" sz="1600" b="1" kern="1200" dirty="0" smtClean="0">
              <a:effectLst>
                <a:outerShdw blurRad="38100" dist="38100" dir="2700000" algn="tl">
                  <a:srgbClr val="000000">
                    <a:alpha val="43137"/>
                  </a:srgbClr>
                </a:outerShdw>
              </a:effectLst>
              <a:latin typeface="Arial Narrow" pitchFamily="34" charset="0"/>
            </a:rPr>
            <a:t>υποχρεούται να αυτενεργεί </a:t>
          </a:r>
          <a:r>
            <a:rPr lang="el-GR" sz="1600" b="1" kern="1200" dirty="0" smtClean="0">
              <a:effectLst>
                <a:outerShdw blurRad="38100" dist="38100" dir="2700000" algn="tl">
                  <a:srgbClr val="000000">
                    <a:alpha val="43137"/>
                  </a:srgbClr>
                </a:outerShdw>
              </a:effectLst>
              <a:latin typeface="Arial Narrow" pitchFamily="34" charset="0"/>
            </a:rPr>
            <a:t>ή </a:t>
          </a:r>
          <a:r>
            <a:rPr lang="el-GR" sz="1600" b="1" kern="1200" dirty="0" smtClean="0">
              <a:effectLst>
                <a:outerShdw blurRad="38100" dist="38100" dir="2700000" algn="tl">
                  <a:srgbClr val="000000">
                    <a:alpha val="43137"/>
                  </a:srgbClr>
                </a:outerShdw>
              </a:effectLst>
              <a:latin typeface="Arial Narrow" pitchFamily="34" charset="0"/>
            </a:rPr>
            <a:t>να επεμβαίνει </a:t>
          </a:r>
          <a:r>
            <a:rPr lang="el-GR" sz="1600" b="1" kern="1200" dirty="0" smtClean="0">
              <a:effectLst>
                <a:outerShdw blurRad="38100" dist="38100" dir="2700000" algn="tl">
                  <a:srgbClr val="000000">
                    <a:alpha val="43137"/>
                  </a:srgbClr>
                </a:outerShdw>
              </a:effectLst>
              <a:latin typeface="Arial Narrow" pitchFamily="34" charset="0"/>
            </a:rPr>
            <a:t>μέσω τρίτων αντί του φορέα εκμετάλλευσης, αλλά </a:t>
          </a:r>
          <a:r>
            <a:rPr lang="el-GR" sz="1600" b="1" kern="1200" dirty="0" smtClean="0">
              <a:effectLst>
                <a:outerShdw blurRad="38100" dist="38100" dir="2700000" algn="tl">
                  <a:srgbClr val="000000">
                    <a:alpha val="43137"/>
                  </a:srgbClr>
                </a:outerShdw>
              </a:effectLst>
              <a:latin typeface="Arial Narrow" pitchFamily="34" charset="0"/>
            </a:rPr>
            <a:t>δύσκολα εξασφαλίζει τα κονδύλια που απαιτούνται και παράλληλα ότι </a:t>
          </a:r>
          <a:r>
            <a:rPr lang="el-GR" sz="1600" b="1" kern="1200" dirty="0" smtClean="0">
              <a:effectLst>
                <a:outerShdw blurRad="38100" dist="38100" dir="2700000" algn="tl">
                  <a:srgbClr val="000000">
                    <a:alpha val="43137"/>
                  </a:srgbClr>
                </a:outerShdw>
              </a:effectLst>
              <a:latin typeface="Arial Narrow" pitchFamily="34" charset="0"/>
            </a:rPr>
            <a:t>το προκύπτον γι' αυτήν κόστος θα </a:t>
          </a:r>
          <a:r>
            <a:rPr lang="el-GR" sz="1600" b="1" kern="1200" dirty="0" smtClean="0">
              <a:effectLst>
                <a:outerShdw blurRad="38100" dist="38100" dir="2700000" algn="tl">
                  <a:srgbClr val="000000">
                    <a:alpha val="43137"/>
                  </a:srgbClr>
                </a:outerShdw>
              </a:effectLst>
              <a:latin typeface="Arial Narrow" pitchFamily="34" charset="0"/>
            </a:rPr>
            <a:t>ανακτηθεί από </a:t>
          </a:r>
          <a:r>
            <a:rPr lang="el-GR" sz="1600" b="1" kern="1200" dirty="0" smtClean="0">
              <a:effectLst>
                <a:outerShdw blurRad="38100" dist="38100" dir="2700000" algn="tl">
                  <a:srgbClr val="000000">
                    <a:alpha val="43137"/>
                  </a:srgbClr>
                </a:outerShdw>
              </a:effectLst>
              <a:latin typeface="Arial Narrow" pitchFamily="34" charset="0"/>
            </a:rPr>
            <a:t>τον φορέα εκμετάλλευσης. </a:t>
          </a:r>
          <a:endParaRPr lang="el-GR" sz="1600" b="1" kern="1200" dirty="0">
            <a:effectLst>
              <a:outerShdw blurRad="38100" dist="38100" dir="2700000" algn="tl">
                <a:srgbClr val="000000">
                  <a:alpha val="43137"/>
                </a:srgbClr>
              </a:outerShdw>
            </a:effectLst>
            <a:latin typeface="Arial Narrow" pitchFamily="34" charset="0"/>
          </a:endParaRPr>
        </a:p>
      </dsp:txBody>
      <dsp:txXfrm>
        <a:off x="48433" y="1204872"/>
        <a:ext cx="8558630" cy="8952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2F676-F7E5-4F54-9EA1-FCEF480564E2}">
      <dsp:nvSpPr>
        <dsp:cNvPr id="0" name=""/>
        <dsp:cNvSpPr/>
      </dsp:nvSpPr>
      <dsp:spPr>
        <a:xfrm>
          <a:off x="2448274" y="0"/>
          <a:ext cx="3672403" cy="1257327"/>
        </a:xfrm>
        <a:prstGeom prst="ellipse">
          <a:avLst/>
        </a:prstGeom>
        <a:gradFill rotWithShape="1">
          <a:gsLst>
            <a:gs pos="0">
              <a:schemeClr val="accent1">
                <a:tint val="30000"/>
                <a:satMod val="250000"/>
              </a:schemeClr>
            </a:gs>
            <a:gs pos="72000">
              <a:schemeClr val="accent1">
                <a:tint val="75000"/>
                <a:satMod val="210000"/>
              </a:schemeClr>
            </a:gs>
            <a:gs pos="100000">
              <a:schemeClr val="accent1">
                <a:tint val="85000"/>
                <a:satMod val="21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lang="el-GR" sz="2200" b="1" kern="1200" dirty="0" smtClean="0">
              <a:solidFill>
                <a:schemeClr val="tx1"/>
              </a:solidFill>
              <a:effectLst>
                <a:outerShdw blurRad="38100" dist="38100" dir="2700000" algn="tl">
                  <a:srgbClr val="000000">
                    <a:alpha val="43137"/>
                  </a:srgbClr>
                </a:outerShdw>
              </a:effectLst>
              <a:latin typeface="Arial Narrow" pitchFamily="34" charset="0"/>
            </a:rPr>
            <a:t> ΑΠΟΤΙΜΗΣΗ ΚΟΣΤΟΥΣ ΠΕΡΙΒΑΛΛΟΝΤΙΚΗΣ ΕΥΘΥΝΗΣ </a:t>
          </a:r>
          <a:endParaRPr lang="el-GR" sz="2200" kern="1200" dirty="0">
            <a:solidFill>
              <a:schemeClr val="tx1"/>
            </a:solidFill>
            <a:effectLst>
              <a:outerShdw blurRad="38100" dist="38100" dir="2700000" algn="tl">
                <a:srgbClr val="000000">
                  <a:alpha val="43137"/>
                </a:srgbClr>
              </a:outerShdw>
            </a:effectLst>
            <a:latin typeface="Arial Narrow" pitchFamily="34" charset="0"/>
          </a:endParaRPr>
        </a:p>
      </dsp:txBody>
      <dsp:txXfrm>
        <a:off x="2986085" y="184131"/>
        <a:ext cx="2596781" cy="8890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2A818-7804-44E8-87B3-8E6099A8050E}">
      <dsp:nvSpPr>
        <dsp:cNvPr id="0" name=""/>
        <dsp:cNvSpPr/>
      </dsp:nvSpPr>
      <dsp:spPr>
        <a:xfrm rot="10800000">
          <a:off x="1991028" y="3023"/>
          <a:ext cx="5794123" cy="21264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7694" tIns="91440" rIns="170688" bIns="91440" numCol="1" spcCol="1270" anchor="ctr" anchorCtr="0">
          <a:noAutofit/>
        </a:bodyPr>
        <a:lstStyle/>
        <a:p>
          <a:pPr lvl="0" algn="r" defTabSz="1066800" rtl="0">
            <a:lnSpc>
              <a:spcPct val="90000"/>
            </a:lnSpc>
            <a:spcBef>
              <a:spcPct val="0"/>
            </a:spcBef>
            <a:spcAft>
              <a:spcPct val="35000"/>
            </a:spcAft>
          </a:pPr>
          <a:r>
            <a:rPr lang="el-GR" sz="2400" b="1" kern="1200" dirty="0" smtClean="0">
              <a:latin typeface="Arial Narrow" pitchFamily="34" charset="0"/>
            </a:rPr>
            <a:t>Η αποτίμηση του οικονομικού κόστους της περιβαλλοντικής ζημιάς ισοδυναμεί με οικονομικά μετρήσιμα μεγέθη </a:t>
          </a:r>
          <a:endParaRPr lang="el-GR" sz="2400" kern="1200" dirty="0">
            <a:latin typeface="Arial Narrow" pitchFamily="34" charset="0"/>
          </a:endParaRPr>
        </a:p>
      </dsp:txBody>
      <dsp:txXfrm rot="10800000">
        <a:off x="2522634" y="3023"/>
        <a:ext cx="5262517" cy="2126423"/>
      </dsp:txXfrm>
    </dsp:sp>
    <dsp:sp modelId="{062EE3C4-4E7D-4B34-92C5-DADBBC9F908A}">
      <dsp:nvSpPr>
        <dsp:cNvPr id="0" name=""/>
        <dsp:cNvSpPr/>
      </dsp:nvSpPr>
      <dsp:spPr>
        <a:xfrm>
          <a:off x="927816" y="3023"/>
          <a:ext cx="2126423" cy="212642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650D35-DC4E-4EC2-8BCE-BC47146E039F}">
      <dsp:nvSpPr>
        <dsp:cNvPr id="0" name=""/>
        <dsp:cNvSpPr/>
      </dsp:nvSpPr>
      <dsp:spPr>
        <a:xfrm rot="10800000">
          <a:off x="1991028" y="2764200"/>
          <a:ext cx="5794123" cy="21264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7694" tIns="91440" rIns="170688" bIns="91440" numCol="1" spcCol="1270" anchor="ctr"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l-GR" sz="2400" b="1" kern="1200" dirty="0" smtClean="0">
              <a:latin typeface="Arial Narrow" pitchFamily="34" charset="0"/>
            </a:rPr>
            <a:t>Το οικονομικό βάρος των μέτρων διαμορφώνει – αναγκαστικά – μια νέα οπτική ως προς τις τρέχουσες πρακτικές προστασίας του περιβάλλοντος  </a:t>
          </a:r>
          <a:endParaRPr lang="el-GR" sz="2400" kern="1200" dirty="0" smtClean="0">
            <a:latin typeface="Arial Narrow"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600" kern="1200" dirty="0" smtClean="0">
            <a:latin typeface="Arial Narrow" pitchFamily="34" charset="0"/>
          </a:endParaRPr>
        </a:p>
        <a:p>
          <a:pPr lvl="0" algn="ctr" defTabSz="800100" rtl="0">
            <a:lnSpc>
              <a:spcPct val="90000"/>
            </a:lnSpc>
            <a:spcBef>
              <a:spcPct val="0"/>
            </a:spcBef>
            <a:spcAft>
              <a:spcPct val="35000"/>
            </a:spcAft>
          </a:pPr>
          <a:endParaRPr lang="el-GR" sz="1100" kern="1200" dirty="0"/>
        </a:p>
      </dsp:txBody>
      <dsp:txXfrm rot="10800000">
        <a:off x="2522634" y="2764200"/>
        <a:ext cx="5262517" cy="2126423"/>
      </dsp:txXfrm>
    </dsp:sp>
    <dsp:sp modelId="{B2EDAF16-D8F7-49CC-ACC0-4D443EC6C67A}">
      <dsp:nvSpPr>
        <dsp:cNvPr id="0" name=""/>
        <dsp:cNvSpPr/>
      </dsp:nvSpPr>
      <dsp:spPr>
        <a:xfrm>
          <a:off x="927816" y="2764200"/>
          <a:ext cx="2126423" cy="212642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7534D-5B2C-4BD8-BE7F-6D7DE8841393}">
      <dsp:nvSpPr>
        <dsp:cNvPr id="0" name=""/>
        <dsp:cNvSpPr/>
      </dsp:nvSpPr>
      <dsp:spPr>
        <a:xfrm>
          <a:off x="0" y="377121"/>
          <a:ext cx="8077200" cy="10439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b="1" kern="1200" dirty="0" smtClean="0">
              <a:solidFill>
                <a:schemeClr val="tx1"/>
              </a:solidFill>
              <a:effectLst>
                <a:outerShdw blurRad="38100" dist="38100" dir="2700000" algn="tl">
                  <a:srgbClr val="000000">
                    <a:alpha val="43137"/>
                  </a:srgbClr>
                </a:outerShdw>
              </a:effectLst>
              <a:latin typeface="Arial Narrow" pitchFamily="34" charset="0"/>
            </a:rPr>
            <a:t>α) Ζημία προστατευόμενων ειδών και φυσικών </a:t>
          </a:r>
          <a:r>
            <a:rPr lang="el-GR" sz="2000" b="1" kern="1200" dirty="0" err="1" smtClean="0">
              <a:solidFill>
                <a:schemeClr val="tx1"/>
              </a:solidFill>
              <a:effectLst>
                <a:outerShdw blurRad="38100" dist="38100" dir="2700000" algn="tl">
                  <a:srgbClr val="000000">
                    <a:alpha val="43137"/>
                  </a:srgbClr>
                </a:outerShdw>
              </a:effectLst>
              <a:latin typeface="Arial Narrow" pitchFamily="34" charset="0"/>
            </a:rPr>
            <a:t>οικοτόπων</a:t>
          </a:r>
          <a:r>
            <a:rPr lang="el-GR" sz="2000" b="1" kern="1200" dirty="0" smtClean="0">
              <a:solidFill>
                <a:schemeClr val="tx1"/>
              </a:solidFill>
              <a:effectLst>
                <a:outerShdw blurRad="38100" dist="38100" dir="2700000" algn="tl">
                  <a:srgbClr val="000000">
                    <a:alpha val="43137"/>
                  </a:srgbClr>
                </a:outerShdw>
              </a:effectLst>
              <a:latin typeface="Arial Narrow" pitchFamily="34" charset="0"/>
            </a:rPr>
            <a:t>, ήτοι οποιαδήποτε ζημία έχει σημαντικά δυσμενείς συνέπειες για την επίτευξη ή τη συντήρηση της ευνοϊκής κατάστασης διατήρησης αυτών των </a:t>
          </a:r>
          <a:r>
            <a:rPr lang="el-GR" sz="2000" b="1" kern="1200" dirty="0" err="1" smtClean="0">
              <a:solidFill>
                <a:schemeClr val="tx1"/>
              </a:solidFill>
              <a:effectLst>
                <a:outerShdw blurRad="38100" dist="38100" dir="2700000" algn="tl">
                  <a:srgbClr val="000000">
                    <a:alpha val="43137"/>
                  </a:srgbClr>
                </a:outerShdw>
              </a:effectLst>
              <a:latin typeface="Arial Narrow" pitchFamily="34" charset="0"/>
            </a:rPr>
            <a:t>οικοτόπων</a:t>
          </a:r>
          <a:r>
            <a:rPr lang="el-GR" sz="2000" b="1" kern="1200" dirty="0" smtClean="0">
              <a:solidFill>
                <a:schemeClr val="tx1"/>
              </a:solidFill>
              <a:effectLst>
                <a:outerShdw blurRad="38100" dist="38100" dir="2700000" algn="tl">
                  <a:srgbClr val="000000">
                    <a:alpha val="43137"/>
                  </a:srgbClr>
                </a:outerShdw>
              </a:effectLst>
              <a:latin typeface="Arial Narrow" pitchFamily="34" charset="0"/>
            </a:rPr>
            <a:t> ή ειδών. </a:t>
          </a:r>
          <a:endParaRPr lang="el-GR" sz="20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50960" y="428081"/>
        <a:ext cx="7975280" cy="942009"/>
      </dsp:txXfrm>
    </dsp:sp>
    <dsp:sp modelId="{BF03F78E-9C0A-4F48-B4CE-E64A33418C7E}">
      <dsp:nvSpPr>
        <dsp:cNvPr id="0" name=""/>
        <dsp:cNvSpPr/>
      </dsp:nvSpPr>
      <dsp:spPr>
        <a:xfrm>
          <a:off x="0" y="1535397"/>
          <a:ext cx="80772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451" tIns="20320" rIns="113792" bIns="20320" numCol="1" spcCol="1270" anchor="t" anchorCtr="0">
          <a:noAutofit/>
        </a:bodyPr>
        <a:lstStyle/>
        <a:p>
          <a:pPr marL="171450" lvl="1" indent="-171450" algn="l" defTabSz="711200" rtl="0">
            <a:lnSpc>
              <a:spcPct val="90000"/>
            </a:lnSpc>
            <a:spcBef>
              <a:spcPct val="0"/>
            </a:spcBef>
            <a:spcAft>
              <a:spcPct val="20000"/>
            </a:spcAft>
            <a:buChar char="••"/>
          </a:pPr>
          <a:endParaRPr lang="el-GR" sz="1600" b="1" i="1" kern="1200" dirty="0">
            <a:effectLst>
              <a:outerShdw blurRad="38100" dist="38100" dir="2700000" algn="tl">
                <a:srgbClr val="000000">
                  <a:alpha val="43137"/>
                </a:srgbClr>
              </a:outerShdw>
            </a:effectLst>
            <a:latin typeface="Arial Narrow" pitchFamily="34" charset="0"/>
          </a:endParaRPr>
        </a:p>
      </dsp:txBody>
      <dsp:txXfrm>
        <a:off x="0" y="1535397"/>
        <a:ext cx="8077200" cy="1076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B4841-B06A-4A95-8FD5-265C2F6B7906}">
      <dsp:nvSpPr>
        <dsp:cNvPr id="0" name=""/>
        <dsp:cNvSpPr/>
      </dsp:nvSpPr>
      <dsp:spPr>
        <a:xfrm>
          <a:off x="0" y="852"/>
          <a:ext cx="7992888"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kern="1200" dirty="0" smtClean="0">
              <a:solidFill>
                <a:schemeClr val="bg1"/>
              </a:solidFill>
              <a:effectLst>
                <a:outerShdw blurRad="38100" dist="38100" dir="2700000" algn="tl">
                  <a:srgbClr val="000000">
                    <a:alpha val="43137"/>
                  </a:srgbClr>
                </a:outerShdw>
              </a:effectLst>
              <a:latin typeface="Arial Narrow" pitchFamily="34" charset="0"/>
            </a:rPr>
            <a:t>Επιδίωξη επιστημονικής αξιολόγησης</a:t>
          </a:r>
          <a:endParaRPr lang="el-GR" sz="24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27187" y="28039"/>
        <a:ext cx="7938514" cy="502546"/>
      </dsp:txXfrm>
    </dsp:sp>
    <dsp:sp modelId="{6E44A450-7F88-474D-A44B-C8844275E687}">
      <dsp:nvSpPr>
        <dsp:cNvPr id="0" name=""/>
        <dsp:cNvSpPr/>
      </dsp:nvSpPr>
      <dsp:spPr>
        <a:xfrm>
          <a:off x="0" y="606732"/>
          <a:ext cx="7992888"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kern="1200" dirty="0" smtClean="0">
              <a:solidFill>
                <a:schemeClr val="bg1"/>
              </a:solidFill>
              <a:effectLst>
                <a:outerShdw blurRad="38100" dist="38100" dir="2700000" algn="tl">
                  <a:srgbClr val="000000">
                    <a:alpha val="43137"/>
                  </a:srgbClr>
                </a:outerShdw>
              </a:effectLst>
              <a:latin typeface="Arial Narrow" pitchFamily="34" charset="0"/>
            </a:rPr>
            <a:t>Προσδιορισμός βαθμού επιστημονικής αβεβαιότητας</a:t>
          </a:r>
          <a:endParaRPr lang="el-GR" sz="24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27187" y="633919"/>
        <a:ext cx="7938514" cy="502546"/>
      </dsp:txXfrm>
    </dsp:sp>
    <dsp:sp modelId="{7697B9F3-721E-4623-AD4D-7A5E14F68CD7}">
      <dsp:nvSpPr>
        <dsp:cNvPr id="0" name=""/>
        <dsp:cNvSpPr/>
      </dsp:nvSpPr>
      <dsp:spPr>
        <a:xfrm>
          <a:off x="0" y="1212612"/>
          <a:ext cx="7992888"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kern="1200" dirty="0" smtClean="0">
              <a:solidFill>
                <a:schemeClr val="bg1"/>
              </a:solidFill>
              <a:effectLst>
                <a:outerShdw blurRad="38100" dist="38100" dir="2700000" algn="tl">
                  <a:srgbClr val="000000">
                    <a:alpha val="43137"/>
                  </a:srgbClr>
                </a:outerShdw>
              </a:effectLst>
              <a:latin typeface="Arial Narrow" pitchFamily="34" charset="0"/>
            </a:rPr>
            <a:t>Αξιολόγηση κινδύνου και πιθανών συνεπειών </a:t>
          </a:r>
          <a:endParaRPr lang="el-GR" sz="24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27187" y="1239799"/>
        <a:ext cx="7938514" cy="502546"/>
      </dsp:txXfrm>
    </dsp:sp>
    <dsp:sp modelId="{D8E14C32-8B55-46D6-BD58-48F9B1995F88}">
      <dsp:nvSpPr>
        <dsp:cNvPr id="0" name=""/>
        <dsp:cNvSpPr/>
      </dsp:nvSpPr>
      <dsp:spPr>
        <a:xfrm>
          <a:off x="0" y="1818492"/>
          <a:ext cx="7992888" cy="556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kern="1200" dirty="0" smtClean="0">
              <a:solidFill>
                <a:schemeClr val="bg1"/>
              </a:solidFill>
              <a:effectLst>
                <a:outerShdw blurRad="38100" dist="38100" dir="2700000" algn="tl">
                  <a:srgbClr val="000000">
                    <a:alpha val="43137"/>
                  </a:srgbClr>
                </a:outerShdw>
              </a:effectLst>
              <a:latin typeface="Arial Narrow" pitchFamily="34" charset="0"/>
            </a:rPr>
            <a:t>Πρόσβαση σε επιστημονικά πορίσματα με διαφανείς διαδικασίες  </a:t>
          </a:r>
          <a:endParaRPr lang="el-GR" sz="24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27187" y="1845679"/>
        <a:ext cx="7938514" cy="5025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79263-9907-4090-AC94-B0D4FAA0C410}">
      <dsp:nvSpPr>
        <dsp:cNvPr id="0" name=""/>
        <dsp:cNvSpPr/>
      </dsp:nvSpPr>
      <dsp:spPr>
        <a:xfrm>
          <a:off x="527" y="3071"/>
          <a:ext cx="2056869" cy="12341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l-GR" sz="3200" b="1" kern="1200" dirty="0" smtClean="0">
              <a:solidFill>
                <a:schemeClr val="tx1"/>
              </a:solidFill>
              <a:latin typeface="Arial Narrow" panose="020B0606020202030204" pitchFamily="34" charset="0"/>
            </a:rPr>
            <a:t>Έδαφος</a:t>
          </a:r>
          <a:endParaRPr lang="el-GR" sz="3200" b="1" kern="1200" dirty="0">
            <a:solidFill>
              <a:schemeClr val="tx1"/>
            </a:solidFill>
            <a:latin typeface="Arial Narrow" panose="020B0606020202030204" pitchFamily="34" charset="0"/>
          </a:endParaRPr>
        </a:p>
      </dsp:txBody>
      <dsp:txXfrm>
        <a:off x="527" y="3071"/>
        <a:ext cx="2056869" cy="1234121"/>
      </dsp:txXfrm>
    </dsp:sp>
    <dsp:sp modelId="{1B082FC4-5517-4960-B380-B1791A848225}">
      <dsp:nvSpPr>
        <dsp:cNvPr id="0" name=""/>
        <dsp:cNvSpPr/>
      </dsp:nvSpPr>
      <dsp:spPr>
        <a:xfrm>
          <a:off x="2263083" y="3071"/>
          <a:ext cx="2056869" cy="12341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solidFill>
                <a:schemeClr val="tx1"/>
              </a:solidFill>
              <a:latin typeface="Arial Narrow" panose="020B0606020202030204" pitchFamily="34" charset="0"/>
            </a:rPr>
            <a:t>Βιοποικιλότητα </a:t>
          </a:r>
          <a:endParaRPr lang="el-GR" sz="2400" b="1" kern="1200" dirty="0">
            <a:solidFill>
              <a:schemeClr val="tx1"/>
            </a:solidFill>
            <a:latin typeface="Arial Narrow" panose="020B0606020202030204" pitchFamily="34" charset="0"/>
          </a:endParaRPr>
        </a:p>
      </dsp:txBody>
      <dsp:txXfrm>
        <a:off x="2263083" y="3071"/>
        <a:ext cx="2056869" cy="1234121"/>
      </dsp:txXfrm>
    </dsp:sp>
    <dsp:sp modelId="{206BBA36-9D40-402F-9BFB-AF2FB20EFAD7}">
      <dsp:nvSpPr>
        <dsp:cNvPr id="0" name=""/>
        <dsp:cNvSpPr/>
      </dsp:nvSpPr>
      <dsp:spPr>
        <a:xfrm>
          <a:off x="74081" y="1445950"/>
          <a:ext cx="2056869" cy="12341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solidFill>
                <a:schemeClr val="tx1"/>
              </a:solidFill>
              <a:latin typeface="Arial Narrow" panose="020B0606020202030204" pitchFamily="34" charset="0"/>
            </a:rPr>
            <a:t>Επιφανειακά νερά</a:t>
          </a:r>
          <a:endParaRPr lang="el-GR" sz="2400" b="1" kern="1200" dirty="0">
            <a:solidFill>
              <a:schemeClr val="tx1"/>
            </a:solidFill>
            <a:latin typeface="Arial Narrow" panose="020B0606020202030204" pitchFamily="34" charset="0"/>
          </a:endParaRPr>
        </a:p>
      </dsp:txBody>
      <dsp:txXfrm>
        <a:off x="74081" y="1445950"/>
        <a:ext cx="2056869" cy="1234121"/>
      </dsp:txXfrm>
    </dsp:sp>
    <dsp:sp modelId="{7071B345-F41A-41BA-905D-D882F6878FAE}">
      <dsp:nvSpPr>
        <dsp:cNvPr id="0" name=""/>
        <dsp:cNvSpPr/>
      </dsp:nvSpPr>
      <dsp:spPr>
        <a:xfrm>
          <a:off x="2263083" y="1442879"/>
          <a:ext cx="2056869" cy="12341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l-GR" sz="3200" b="1" kern="1200" dirty="0" smtClean="0">
              <a:solidFill>
                <a:schemeClr val="tx1"/>
              </a:solidFill>
              <a:latin typeface="Arial Narrow" panose="020B0606020202030204" pitchFamily="34" charset="0"/>
            </a:rPr>
            <a:t>Υπόγεια νερά </a:t>
          </a:r>
          <a:endParaRPr lang="el-GR" sz="3200" b="1" kern="1200" dirty="0">
            <a:solidFill>
              <a:schemeClr val="tx1"/>
            </a:solidFill>
            <a:latin typeface="Arial Narrow" panose="020B0606020202030204" pitchFamily="34" charset="0"/>
          </a:endParaRPr>
        </a:p>
      </dsp:txBody>
      <dsp:txXfrm>
        <a:off x="2263083" y="1442879"/>
        <a:ext cx="2056869" cy="1234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E94E3-53FD-45FA-992A-997096D5B130}">
      <dsp:nvSpPr>
        <dsp:cNvPr id="0" name=""/>
        <dsp:cNvSpPr/>
      </dsp:nvSpPr>
      <dsp:spPr>
        <a:xfrm>
          <a:off x="0" y="210325"/>
          <a:ext cx="8021637" cy="4787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l-GR" sz="2800" b="1" kern="1200" dirty="0" smtClean="0">
              <a:effectLst>
                <a:outerShdw blurRad="38100" dist="38100" dir="2700000" algn="tl">
                  <a:srgbClr val="000000">
                    <a:alpha val="43137"/>
                  </a:srgbClr>
                </a:outerShdw>
              </a:effectLst>
              <a:latin typeface="Arial Narrow" pitchFamily="34" charset="0"/>
            </a:rPr>
            <a:t>Αδύνατα σημεία</a:t>
          </a:r>
          <a:endParaRPr lang="el-GR" sz="2800" kern="1200" dirty="0">
            <a:effectLst>
              <a:outerShdw blurRad="38100" dist="38100" dir="2700000" algn="tl">
                <a:srgbClr val="000000">
                  <a:alpha val="43137"/>
                </a:srgbClr>
              </a:outerShdw>
            </a:effectLst>
            <a:latin typeface="Arial Narrow" pitchFamily="34" charset="0"/>
          </a:endParaRPr>
        </a:p>
      </dsp:txBody>
      <dsp:txXfrm>
        <a:off x="23368" y="233693"/>
        <a:ext cx="7974901" cy="431968"/>
      </dsp:txXfrm>
    </dsp:sp>
    <dsp:sp modelId="{82504108-AC30-4497-9A9D-02B55EA3B9DC}">
      <dsp:nvSpPr>
        <dsp:cNvPr id="0" name=""/>
        <dsp:cNvSpPr/>
      </dsp:nvSpPr>
      <dsp:spPr>
        <a:xfrm>
          <a:off x="0" y="910619"/>
          <a:ext cx="8021637" cy="225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2860" rIns="128016" bIns="22860" numCol="1" spcCol="1270" anchor="t" anchorCtr="0">
          <a:noAutofit/>
        </a:bodyPr>
        <a:lstStyle/>
        <a:p>
          <a:pPr marL="171450" lvl="1" indent="-171450" algn="l" defTabSz="800100" rtl="0">
            <a:lnSpc>
              <a:spcPct val="90000"/>
            </a:lnSpc>
            <a:spcBef>
              <a:spcPct val="0"/>
            </a:spcBef>
            <a:spcAft>
              <a:spcPct val="20000"/>
            </a:spcAft>
            <a:buChar char="••"/>
          </a:pP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Ένταση περιβαλλοντικών προβλημάτων σε αρκετές περιοχές της χώρας με συμπτώματα οικολογικής κρίσης (Ασωπός, Μεσσαπία, </a:t>
          </a:r>
          <a:r>
            <a:rPr lang="el-GR" sz="1800" b="1" kern="1200" dirty="0" err="1" smtClean="0">
              <a:effectLst>
                <a:outerShdw blurRad="38100" dist="38100" dir="2700000" algn="tl">
                  <a:srgbClr val="000000">
                    <a:alpha val="43137"/>
                  </a:srgbClr>
                </a:outerShdw>
              </a:effectLst>
              <a:latin typeface="Arial Narrow" pitchFamily="34" charset="0"/>
            </a:rPr>
            <a:t>Μαλιακός</a:t>
          </a:r>
          <a:r>
            <a:rPr lang="el-GR" sz="1800" b="1" kern="1200" dirty="0" smtClean="0">
              <a:effectLst>
                <a:outerShdw blurRad="38100" dist="38100" dir="2700000" algn="tl">
                  <a:srgbClr val="000000">
                    <a:alpha val="43137"/>
                  </a:srgbClr>
                </a:outerShdw>
              </a:effectLst>
              <a:latin typeface="Arial Narrow" pitchFamily="34" charset="0"/>
            </a:rPr>
            <a:t>, Κορινθιακός, Αμβρακικός, </a:t>
          </a:r>
          <a:r>
            <a:rPr lang="el-GR" sz="1800" b="1" kern="1200" dirty="0" err="1" smtClean="0">
              <a:effectLst>
                <a:outerShdw blurRad="38100" dist="38100" dir="2700000" algn="tl">
                  <a:srgbClr val="000000">
                    <a:alpha val="43137"/>
                  </a:srgbClr>
                </a:outerShdw>
              </a:effectLst>
              <a:latin typeface="Arial Narrow" pitchFamily="34" charset="0"/>
            </a:rPr>
            <a:t>Πτολεμαϊδα</a:t>
          </a:r>
          <a:r>
            <a:rPr lang="el-GR" sz="1800" b="1" kern="1200" dirty="0" smtClean="0">
              <a:effectLst>
                <a:outerShdw blurRad="38100" dist="38100" dir="2700000" algn="tl">
                  <a:srgbClr val="000000">
                    <a:alpha val="43137"/>
                  </a:srgbClr>
                </a:outerShdw>
              </a:effectLst>
              <a:latin typeface="Arial Narrow" pitchFamily="34" charset="0"/>
            </a:rPr>
            <a:t>, Κοζάνη, Μεγαλόπολη….)</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Έλλειψη υποδομών διαχείρισης επικίνδυνων βιομηχανικών και άλλων αποβλήτων </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Κοινωνικές αντιδράσεις / Κατεστημένες νοοτροπίες και συμπεριφορές</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a:t>
          </a:r>
          <a:r>
            <a:rPr lang="el-GR" sz="1800" b="1" kern="1200" dirty="0" err="1" smtClean="0">
              <a:effectLst>
                <a:outerShdw blurRad="38100" dist="38100" dir="2700000" algn="tl">
                  <a:srgbClr val="000000">
                    <a:alpha val="43137"/>
                  </a:srgbClr>
                </a:outerShdw>
              </a:effectLst>
              <a:latin typeface="Arial Narrow" pitchFamily="34" charset="0"/>
            </a:rPr>
            <a:t>Υπο)στελέχωση</a:t>
          </a:r>
          <a:r>
            <a:rPr lang="el-GR" sz="1800" b="1" kern="1200" dirty="0" smtClean="0">
              <a:effectLst>
                <a:outerShdw blurRad="38100" dist="38100" dir="2700000" algn="tl">
                  <a:srgbClr val="000000">
                    <a:alpha val="43137"/>
                  </a:srgbClr>
                </a:outerShdw>
              </a:effectLst>
              <a:latin typeface="Arial Narrow" pitchFamily="34" charset="0"/>
            </a:rPr>
            <a:t> αρμόδιων υπηρεσιών με εξειδικευμένο προσωπικό</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Αδυναμία αποκατάστασης περιβαλλοντικής ζημιάς  </a:t>
          </a:r>
          <a:endParaRPr lang="el-GR" sz="1800" kern="1200" dirty="0">
            <a:effectLst>
              <a:outerShdw blurRad="38100" dist="38100" dir="2700000" algn="tl">
                <a:srgbClr val="000000">
                  <a:alpha val="43137"/>
                </a:srgbClr>
              </a:outerShdw>
            </a:effectLst>
            <a:latin typeface="Arial Narrow" pitchFamily="34" charset="0"/>
          </a:endParaRPr>
        </a:p>
      </dsp:txBody>
      <dsp:txXfrm>
        <a:off x="0" y="910619"/>
        <a:ext cx="8021637" cy="22521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14808-0D41-452E-ABD7-F827548598F5}">
      <dsp:nvSpPr>
        <dsp:cNvPr id="0" name=""/>
        <dsp:cNvSpPr/>
      </dsp:nvSpPr>
      <dsp:spPr>
        <a:xfrm>
          <a:off x="531833" y="0"/>
          <a:ext cx="3544845" cy="10801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l-GR" sz="2400" b="1" u="sng" kern="1200" dirty="0" smtClean="0">
              <a:effectLst>
                <a:outerShdw blurRad="38100" dist="38100" dir="2700000" algn="tl">
                  <a:srgbClr val="000000">
                    <a:alpha val="43137"/>
                  </a:srgbClr>
                </a:outerShdw>
              </a:effectLst>
              <a:latin typeface="Arial Narrow" pitchFamily="34" charset="0"/>
            </a:rPr>
            <a:t>Αίτημα ανάληψης δράσης </a:t>
          </a:r>
          <a:endParaRPr lang="el-GR" sz="2400" kern="1200" dirty="0">
            <a:effectLst>
              <a:outerShdw blurRad="38100" dist="38100" dir="2700000" algn="tl">
                <a:srgbClr val="000000">
                  <a:alpha val="43137"/>
                </a:srgbClr>
              </a:outerShdw>
            </a:effectLst>
            <a:latin typeface="Arial Narrow" pitchFamily="34" charset="0"/>
          </a:endParaRPr>
        </a:p>
      </dsp:txBody>
      <dsp:txXfrm>
        <a:off x="1050964" y="158180"/>
        <a:ext cx="2506583" cy="7637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C7F9-BF2B-4F26-BB66-566DF15F2729}">
      <dsp:nvSpPr>
        <dsp:cNvPr id="0" name=""/>
        <dsp:cNvSpPr/>
      </dsp:nvSpPr>
      <dsp:spPr>
        <a:xfrm>
          <a:off x="356514" y="52303"/>
          <a:ext cx="2122168" cy="161525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u="sng" kern="1200" dirty="0" smtClean="0">
              <a:effectLst>
                <a:outerShdw blurRad="38100" dist="38100" dir="2700000" algn="tl">
                  <a:srgbClr val="000000">
                    <a:alpha val="43137"/>
                  </a:srgbClr>
                </a:outerShdw>
              </a:effectLst>
              <a:latin typeface="Arial Narrow" pitchFamily="34" charset="0"/>
            </a:rPr>
            <a:t>Οι Επιθεωρητές </a:t>
          </a:r>
          <a:r>
            <a:rPr lang="el-GR" sz="2000" b="1" u="sng" kern="1200" dirty="0" smtClean="0">
              <a:effectLst>
                <a:outerShdw blurRad="38100" dist="38100" dir="2700000" algn="tl">
                  <a:srgbClr val="000000">
                    <a:alpha val="43137"/>
                  </a:srgbClr>
                </a:outerShdw>
              </a:effectLst>
              <a:latin typeface="Arial Narrow" pitchFamily="34" charset="0"/>
            </a:rPr>
            <a:t>Περιβάλλοντος </a:t>
          </a:r>
          <a:endParaRPr lang="el-GR" sz="2000" kern="1200" dirty="0">
            <a:effectLst>
              <a:outerShdw blurRad="38100" dist="38100" dir="2700000" algn="tl">
                <a:srgbClr val="000000">
                  <a:alpha val="43137"/>
                </a:srgbClr>
              </a:outerShdw>
            </a:effectLst>
            <a:latin typeface="Arial Narrow" pitchFamily="34" charset="0"/>
          </a:endParaRPr>
        </a:p>
      </dsp:txBody>
      <dsp:txXfrm>
        <a:off x="639470" y="334972"/>
        <a:ext cx="1556256" cy="726864"/>
      </dsp:txXfrm>
    </dsp:sp>
    <dsp:sp modelId="{D00DFF3A-5008-41D6-B25F-CE16CAD09A5C}">
      <dsp:nvSpPr>
        <dsp:cNvPr id="0" name=""/>
        <dsp:cNvSpPr/>
      </dsp:nvSpPr>
      <dsp:spPr>
        <a:xfrm>
          <a:off x="2418698" y="0"/>
          <a:ext cx="2893678" cy="175030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Αξιολογούν τα </a:t>
          </a:r>
          <a:r>
            <a:rPr lang="el-GR" sz="1400" b="1" kern="1200" dirty="0" err="1" smtClean="0">
              <a:effectLst>
                <a:outerShdw blurRad="38100" dist="38100" dir="2700000" algn="tl">
                  <a:srgbClr val="000000">
                    <a:alpha val="43137"/>
                  </a:srgbClr>
                </a:outerShdw>
              </a:effectLst>
              <a:latin typeface="Arial Narrow" pitchFamily="34" charset="0"/>
            </a:rPr>
            <a:t>αιτήματαγια</a:t>
          </a:r>
          <a:r>
            <a:rPr lang="el-GR" sz="1400" b="1" kern="1200" dirty="0" smtClean="0">
              <a:effectLst>
                <a:outerShdw blurRad="38100" dist="38100" dir="2700000" algn="tl">
                  <a:srgbClr val="000000">
                    <a:alpha val="43137"/>
                  </a:srgbClr>
                </a:outerShdw>
              </a:effectLst>
              <a:latin typeface="Arial Narrow" pitchFamily="34" charset="0"/>
            </a:rPr>
            <a:t> δράση, </a:t>
          </a:r>
        </a:p>
        <a:p>
          <a:pPr lvl="0" algn="l"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και προβαίνουν σε περιβαλλοντικές επιθεωρήσεις </a:t>
          </a:r>
        </a:p>
        <a:p>
          <a:pPr lvl="0" algn="l"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για τη διαπίστωση τυχόν περιβαλλοντικής ζημιάς.</a:t>
          </a:r>
          <a:endParaRPr lang="el-GR" sz="1400" kern="1200" dirty="0">
            <a:effectLst>
              <a:outerShdw blurRad="38100" dist="38100" dir="2700000" algn="tl">
                <a:srgbClr val="000000">
                  <a:alpha val="43137"/>
                </a:srgbClr>
              </a:outerShdw>
            </a:effectLst>
            <a:latin typeface="Arial Narrow" pitchFamily="34" charset="0"/>
          </a:endParaRPr>
        </a:p>
      </dsp:txBody>
      <dsp:txXfrm>
        <a:off x="3303681" y="452162"/>
        <a:ext cx="1736206" cy="962667"/>
      </dsp:txXfrm>
    </dsp:sp>
    <dsp:sp modelId="{25C8A5CA-7B5D-4AEC-B72A-BCD130E34DDF}">
      <dsp:nvSpPr>
        <dsp:cNvPr id="0" name=""/>
        <dsp:cNvSpPr/>
      </dsp:nvSpPr>
      <dsp:spPr>
        <a:xfrm>
          <a:off x="1198484" y="1620455"/>
          <a:ext cx="2539953" cy="112531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Ενημερώνουν το ΣΥΓΑΠΕΖ</a:t>
          </a:r>
          <a:endParaRPr lang="el-GR" sz="2000" kern="1200" dirty="0">
            <a:effectLst>
              <a:outerShdw blurRad="38100" dist="38100" dir="2700000" algn="tl">
                <a:srgbClr val="000000">
                  <a:alpha val="43137"/>
                </a:srgbClr>
              </a:outerShdw>
            </a:effectLst>
            <a:latin typeface="Arial Narrow" pitchFamily="34" charset="0"/>
          </a:endParaRPr>
        </a:p>
      </dsp:txBody>
      <dsp:txXfrm>
        <a:off x="1437663" y="1911162"/>
        <a:ext cx="1523972" cy="61892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2E906-ACCC-487F-8470-A178672CED5B}">
      <dsp:nvSpPr>
        <dsp:cNvPr id="0" name=""/>
        <dsp:cNvSpPr/>
      </dsp:nvSpPr>
      <dsp:spPr>
        <a:xfrm>
          <a:off x="1763674" y="0"/>
          <a:ext cx="3904011" cy="1584175"/>
        </a:xfrm>
        <a:prstGeom prst="ellipse">
          <a:avLst/>
        </a:prstGeom>
        <a:gradFill rotWithShape="1">
          <a:gsLst>
            <a:gs pos="0">
              <a:schemeClr val="accent1">
                <a:tint val="30000"/>
                <a:satMod val="250000"/>
              </a:schemeClr>
            </a:gs>
            <a:gs pos="72000">
              <a:schemeClr val="accent1">
                <a:tint val="75000"/>
                <a:satMod val="210000"/>
              </a:schemeClr>
            </a:gs>
            <a:gs pos="100000">
              <a:schemeClr val="accent1">
                <a:tint val="85000"/>
                <a:satMod val="21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l-GR" sz="2800" b="1" kern="1200" baseline="0" dirty="0" smtClean="0">
              <a:solidFill>
                <a:schemeClr val="tx1"/>
              </a:solidFill>
              <a:effectLst>
                <a:outerShdw blurRad="38100" dist="38100" dir="2700000" algn="tl">
                  <a:srgbClr val="000000">
                    <a:alpha val="43137"/>
                  </a:srgbClr>
                </a:outerShdw>
              </a:effectLst>
              <a:latin typeface="Arial Narrow" pitchFamily="34" charset="0"/>
            </a:rPr>
            <a:t>Χρηματοοικονομική ασφάλεια </a:t>
          </a:r>
          <a:endParaRPr lang="el-GR" sz="2800" kern="1200" dirty="0">
            <a:solidFill>
              <a:schemeClr val="tx1"/>
            </a:solidFill>
            <a:effectLst>
              <a:outerShdw blurRad="38100" dist="38100" dir="2700000" algn="tl">
                <a:srgbClr val="000000">
                  <a:alpha val="43137"/>
                </a:srgbClr>
              </a:outerShdw>
            </a:effectLst>
            <a:latin typeface="Arial Narrow" pitchFamily="34" charset="0"/>
          </a:endParaRPr>
        </a:p>
      </dsp:txBody>
      <dsp:txXfrm>
        <a:off x="2335403" y="231997"/>
        <a:ext cx="2760553" cy="112018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E4A56-3895-4910-B88B-7FF862ABE2F6}">
      <dsp:nvSpPr>
        <dsp:cNvPr id="0" name=""/>
        <dsp:cNvSpPr/>
      </dsp:nvSpPr>
      <dsp:spPr>
        <a:xfrm>
          <a:off x="1447131" y="0"/>
          <a:ext cx="5232224" cy="215124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Στην Ελλάδα η υπαγωγή των δραστηριοτήτων που εμπίπτουν στο πεδίο εφαρμογής της οδηγίας </a:t>
          </a:r>
        </a:p>
        <a:p>
          <a:pPr lvl="0" algn="ctr" defTabSz="889000" rtl="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σε ικανό σύστημα χρηματοοικονομικής ασφάλειας είναι ΥΠΟΧΡΕΩΤΙΚΗ  </a:t>
          </a:r>
          <a:endParaRPr lang="el-GR" sz="2000" kern="1200" dirty="0">
            <a:effectLst>
              <a:outerShdw blurRad="38100" dist="38100" dir="2700000" algn="tl">
                <a:srgbClr val="000000">
                  <a:alpha val="43137"/>
                </a:srgbClr>
              </a:outerShdw>
            </a:effectLst>
            <a:latin typeface="Arial Narrow" pitchFamily="34" charset="0"/>
          </a:endParaRPr>
        </a:p>
      </dsp:txBody>
      <dsp:txXfrm>
        <a:off x="2213372" y="315042"/>
        <a:ext cx="3699742" cy="152115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A73DB-2D36-4F0D-8AAA-A3C469909502}">
      <dsp:nvSpPr>
        <dsp:cNvPr id="0" name=""/>
        <dsp:cNvSpPr/>
      </dsp:nvSpPr>
      <dsp:spPr>
        <a:xfrm>
          <a:off x="1008114" y="0"/>
          <a:ext cx="6048667" cy="1199604"/>
        </a:xfrm>
        <a:prstGeom prst="ellipse">
          <a:avLst/>
        </a:prstGeom>
        <a:gradFill rotWithShape="1">
          <a:gsLst>
            <a:gs pos="0">
              <a:schemeClr val="accent1">
                <a:tint val="30000"/>
                <a:satMod val="250000"/>
              </a:schemeClr>
            </a:gs>
            <a:gs pos="72000">
              <a:schemeClr val="accent1">
                <a:tint val="75000"/>
                <a:satMod val="210000"/>
              </a:schemeClr>
            </a:gs>
            <a:gs pos="100000">
              <a:schemeClr val="accent1">
                <a:tint val="85000"/>
                <a:satMod val="210000"/>
              </a:schemeClr>
            </a:gs>
          </a:gsLst>
          <a:lin ang="5400000" scaled="1"/>
        </a:gradFill>
        <a:ln w="10000" cap="flat" cmpd="sng" algn="ctr">
          <a:solidFill>
            <a:schemeClr val="accent1"/>
          </a:solidFill>
          <a:prstDash val="solid"/>
        </a:ln>
        <a:effectLst>
          <a:outerShdw blurRad="76200" dist="50800" dir="5400000" rotWithShape="0">
            <a:srgbClr val="4E3B30">
              <a:alpha val="60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r>
            <a:rPr lang="el-GR" sz="3200" b="1" kern="1200" dirty="0" smtClean="0"/>
            <a:t>Μια νέα αγορά</a:t>
          </a:r>
          <a:r>
            <a:rPr lang="el-GR" sz="2100" b="1" kern="1200" dirty="0" smtClean="0"/>
            <a:t> </a:t>
          </a:r>
          <a:endParaRPr lang="el-GR" sz="2100" kern="1200" dirty="0"/>
        </a:p>
      </dsp:txBody>
      <dsp:txXfrm>
        <a:off x="1893921" y="175678"/>
        <a:ext cx="4277053" cy="84824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AD1F2-592F-43AB-B8BE-2F1B8C6B091C}">
      <dsp:nvSpPr>
        <dsp:cNvPr id="0" name=""/>
        <dsp:cNvSpPr/>
      </dsp:nvSpPr>
      <dsp:spPr>
        <a:xfrm>
          <a:off x="3181" y="576062"/>
          <a:ext cx="2192404" cy="25922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Ανάπτυξη </a:t>
          </a:r>
        </a:p>
        <a:p>
          <a:pPr lvl="0" algn="ctr" defTabSz="8001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Συστημάτων Περιβαλλοντικής Διαχείρισης </a:t>
          </a:r>
        </a:p>
        <a:p>
          <a:pPr lvl="0" algn="ctr" defTabSz="8001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Συστημάτων Ασφάλειας και Υγείας</a:t>
          </a:r>
          <a:endParaRPr lang="el-GR"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3181" y="576062"/>
        <a:ext cx="2192404" cy="2592290"/>
      </dsp:txXfrm>
    </dsp:sp>
    <dsp:sp modelId="{E0969E62-E8BE-4305-9775-94ABE3C10142}">
      <dsp:nvSpPr>
        <dsp:cNvPr id="0" name=""/>
        <dsp:cNvSpPr/>
      </dsp:nvSpPr>
      <dsp:spPr>
        <a:xfrm>
          <a:off x="2568274" y="576062"/>
          <a:ext cx="1774708" cy="25727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l-GR" sz="1600" b="1" kern="1200" dirty="0" smtClean="0">
              <a:solidFill>
                <a:schemeClr val="tx1"/>
              </a:solidFill>
              <a:effectLst>
                <a:outerShdw blurRad="38100" dist="38100" dir="2700000" algn="tl">
                  <a:srgbClr val="000000">
                    <a:alpha val="43137"/>
                  </a:srgbClr>
                </a:outerShdw>
              </a:effectLst>
              <a:latin typeface="Arial Narrow" pitchFamily="34" charset="0"/>
            </a:rPr>
            <a:t>Η αναγκαιότητα αυτή προκύπτει από τις απαιτήσεις της αγοράς για την ανάπτυξη ενός βελτιωμένου περιβαλλοντικού προφίλ</a:t>
          </a:r>
          <a:endParaRPr lang="el-GR" sz="16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2568274" y="576062"/>
        <a:ext cx="1774708" cy="2572795"/>
      </dsp:txXfrm>
    </dsp:sp>
    <dsp:sp modelId="{C9818863-2C2C-4684-9743-CD800C939C12}">
      <dsp:nvSpPr>
        <dsp:cNvPr id="0" name=""/>
        <dsp:cNvSpPr/>
      </dsp:nvSpPr>
      <dsp:spPr>
        <a:xfrm>
          <a:off x="4715671" y="576062"/>
          <a:ext cx="1774708" cy="25922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Προκύπτει και από τις πιέσεις που ανακύπτουν από την εφαρμογή της νομοθεσίας για το περιβάλλον και την ασφάλεια και υγεία.</a:t>
          </a:r>
          <a:endParaRPr lang="el-GR"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4715671" y="576062"/>
        <a:ext cx="1774708" cy="2592290"/>
      </dsp:txXfrm>
    </dsp:sp>
    <dsp:sp modelId="{81C06DA5-02A0-4747-967A-1FAC530B4247}">
      <dsp:nvSpPr>
        <dsp:cNvPr id="0" name=""/>
        <dsp:cNvSpPr/>
      </dsp:nvSpPr>
      <dsp:spPr>
        <a:xfrm>
          <a:off x="6863069" y="576062"/>
          <a:ext cx="1774708" cy="25922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Η ανάπτυξη Συστημάτων Περιβαλλοντικής Διαχείρισης παρέχει στις επιχειρήσεις σημαντικά περιβαλλοντικά, οικονομικά και ανταγωνιστικά οφέλη.</a:t>
          </a:r>
          <a:endParaRPr lang="el-GR" sz="1800" b="1" kern="1200" dirty="0">
            <a:solidFill>
              <a:schemeClr val="tx1"/>
            </a:solidFill>
            <a:effectLst>
              <a:outerShdw blurRad="38100" dist="38100" dir="2700000" algn="tl">
                <a:srgbClr val="000000">
                  <a:alpha val="43137"/>
                </a:srgbClr>
              </a:outerShdw>
            </a:effectLst>
            <a:latin typeface="Arial Narrow" pitchFamily="34" charset="0"/>
          </a:endParaRPr>
        </a:p>
      </dsp:txBody>
      <dsp:txXfrm>
        <a:off x="6863069" y="576062"/>
        <a:ext cx="1774708" cy="259229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D6925-64B9-4AF4-986F-0A625B9230B1}">
      <dsp:nvSpPr>
        <dsp:cNvPr id="0" name=""/>
        <dsp:cNvSpPr/>
      </dsp:nvSpPr>
      <dsp:spPr>
        <a:xfrm>
          <a:off x="2541643" y="176873"/>
          <a:ext cx="2973773" cy="1308343"/>
        </a:xfrm>
        <a:prstGeom prst="ellipse">
          <a:avLst/>
        </a:prstGeom>
        <a:gradFill rotWithShape="1">
          <a:gsLst>
            <a:gs pos="0">
              <a:schemeClr val="accent6">
                <a:tint val="75000"/>
                <a:shade val="85000"/>
                <a:satMod val="230000"/>
              </a:schemeClr>
            </a:gs>
            <a:gs pos="25000">
              <a:schemeClr val="accent6">
                <a:tint val="90000"/>
                <a:shade val="70000"/>
                <a:satMod val="220000"/>
              </a:schemeClr>
            </a:gs>
            <a:gs pos="50000">
              <a:schemeClr val="accent6">
                <a:tint val="90000"/>
                <a:shade val="58000"/>
                <a:satMod val="225000"/>
              </a:schemeClr>
            </a:gs>
            <a:gs pos="65000">
              <a:schemeClr val="accent6">
                <a:tint val="90000"/>
                <a:shade val="58000"/>
                <a:satMod val="225000"/>
              </a:schemeClr>
            </a:gs>
            <a:gs pos="80000">
              <a:schemeClr val="accent6">
                <a:tint val="90000"/>
                <a:shade val="69000"/>
                <a:satMod val="220000"/>
              </a:schemeClr>
            </a:gs>
            <a:gs pos="100000">
              <a:schemeClr val="accent6">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6">
              <a:shade val="60000"/>
              <a:satMod val="110000"/>
            </a:schemeClr>
          </a:contourClr>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l-GR" sz="2800" b="1" kern="1200" dirty="0" smtClean="0">
              <a:effectLst>
                <a:outerShdw blurRad="38100" dist="38100" dir="2700000" algn="tl">
                  <a:srgbClr val="000000">
                    <a:alpha val="43137"/>
                  </a:srgbClr>
                </a:outerShdw>
              </a:effectLst>
              <a:latin typeface="Arial Narrow" pitchFamily="34" charset="0"/>
            </a:rPr>
            <a:t>Υποχρεώσεις των εταιριών</a:t>
          </a:r>
          <a:endParaRPr lang="el-GR" sz="2800" kern="1200" dirty="0">
            <a:effectLst>
              <a:outerShdw blurRad="38100" dist="38100" dir="2700000" algn="tl">
                <a:srgbClr val="000000">
                  <a:alpha val="43137"/>
                </a:srgbClr>
              </a:outerShdw>
            </a:effectLst>
            <a:latin typeface="Arial Narrow" pitchFamily="34" charset="0"/>
          </a:endParaRPr>
        </a:p>
      </dsp:txBody>
      <dsp:txXfrm>
        <a:off x="2977142" y="368475"/>
        <a:ext cx="2102775" cy="92513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AB7F9-5830-4FC1-9208-EBEB485FC89F}">
      <dsp:nvSpPr>
        <dsp:cNvPr id="0" name=""/>
        <dsp:cNvSpPr/>
      </dsp:nvSpPr>
      <dsp:spPr>
        <a:xfrm>
          <a:off x="4224" y="1647754"/>
          <a:ext cx="1761911" cy="8809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Ενίσχυση ρόλου Επιθεωρητών Περιβάλλοντος &amp; Ελεγκτικών Μηχανισμών </a:t>
          </a:r>
          <a:endParaRPr lang="el-GR" sz="1400" b="1" kern="1200" dirty="0">
            <a:effectLst>
              <a:outerShdw blurRad="38100" dist="38100" dir="2700000" algn="tl">
                <a:srgbClr val="000000">
                  <a:alpha val="43137"/>
                </a:srgbClr>
              </a:outerShdw>
            </a:effectLst>
            <a:latin typeface="Arial Narrow" pitchFamily="34" charset="0"/>
          </a:endParaRPr>
        </a:p>
      </dsp:txBody>
      <dsp:txXfrm>
        <a:off x="4224" y="1647754"/>
        <a:ext cx="1761911" cy="880955"/>
      </dsp:txXfrm>
    </dsp:sp>
    <dsp:sp modelId="{6AA1A1D1-64D4-4FFA-938A-4E68E779EA0B}">
      <dsp:nvSpPr>
        <dsp:cNvPr id="0" name=""/>
        <dsp:cNvSpPr/>
      </dsp:nvSpPr>
      <dsp:spPr>
        <a:xfrm>
          <a:off x="2136137" y="1647754"/>
          <a:ext cx="1761911" cy="8809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Ηλεκτρονική καταγραφή ΜΠΕ και ΑΕΠΟ-Μητρώο</a:t>
          </a:r>
          <a:endParaRPr lang="el-GR" sz="1400" b="1" kern="1200" dirty="0">
            <a:effectLst>
              <a:outerShdw blurRad="38100" dist="38100" dir="2700000" algn="tl">
                <a:srgbClr val="000000">
                  <a:alpha val="43137"/>
                </a:srgbClr>
              </a:outerShdw>
            </a:effectLst>
            <a:latin typeface="Arial Narrow" pitchFamily="34" charset="0"/>
          </a:endParaRPr>
        </a:p>
      </dsp:txBody>
      <dsp:txXfrm>
        <a:off x="2136137" y="1647754"/>
        <a:ext cx="1761911" cy="880955"/>
      </dsp:txXfrm>
    </dsp:sp>
    <dsp:sp modelId="{8BDDF582-BE14-4EDC-998F-77D4D36F3DF0}">
      <dsp:nvSpPr>
        <dsp:cNvPr id="0" name=""/>
        <dsp:cNvSpPr/>
      </dsp:nvSpPr>
      <dsp:spPr>
        <a:xfrm>
          <a:off x="4268050" y="1647754"/>
          <a:ext cx="1761911" cy="8809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Περιβαλλοντική ενημερότητα επιχειρήσεων</a:t>
          </a:r>
          <a:endParaRPr lang="el-GR" sz="1400" b="1" kern="1200" dirty="0">
            <a:effectLst>
              <a:outerShdw blurRad="38100" dist="38100" dir="2700000" algn="tl">
                <a:srgbClr val="000000">
                  <a:alpha val="43137"/>
                </a:srgbClr>
              </a:outerShdw>
            </a:effectLst>
            <a:latin typeface="Arial Narrow" pitchFamily="34" charset="0"/>
          </a:endParaRPr>
        </a:p>
      </dsp:txBody>
      <dsp:txXfrm>
        <a:off x="4268050" y="1647754"/>
        <a:ext cx="1761911" cy="880955"/>
      </dsp:txXfrm>
    </dsp:sp>
    <dsp:sp modelId="{EA121EE0-99FD-4347-BF1D-30BEF9015385}">
      <dsp:nvSpPr>
        <dsp:cNvPr id="0" name=""/>
        <dsp:cNvSpPr/>
      </dsp:nvSpPr>
      <dsp:spPr>
        <a:xfrm>
          <a:off x="6399964" y="1647754"/>
          <a:ext cx="1761911" cy="8809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Γενίκευση περιβαλλοντικών επιθεωρήσεων</a:t>
          </a:r>
          <a:endParaRPr lang="el-GR" sz="1400" b="1" kern="1200" dirty="0">
            <a:effectLst>
              <a:outerShdw blurRad="38100" dist="38100" dir="2700000" algn="tl">
                <a:srgbClr val="000000">
                  <a:alpha val="43137"/>
                </a:srgbClr>
              </a:outerShdw>
            </a:effectLst>
            <a:latin typeface="Arial Narrow" pitchFamily="34" charset="0"/>
          </a:endParaRPr>
        </a:p>
      </dsp:txBody>
      <dsp:txXfrm>
        <a:off x="6399964" y="1647754"/>
        <a:ext cx="1761911" cy="88095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93B3A-4BA0-44F3-8E1E-CD7D32B4B6B4}">
      <dsp:nvSpPr>
        <dsp:cNvPr id="0" name=""/>
        <dsp:cNvSpPr/>
      </dsp:nvSpPr>
      <dsp:spPr>
        <a:xfrm>
          <a:off x="2477458" y="0"/>
          <a:ext cx="2486730" cy="150992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l-GR" sz="2800" b="1" kern="1200" baseline="0" dirty="0" smtClean="0">
              <a:effectLst>
                <a:outerShdw blurRad="38100" dist="38100" dir="2700000" algn="tl">
                  <a:srgbClr val="000000">
                    <a:alpha val="43137"/>
                  </a:srgbClr>
                </a:outerShdw>
              </a:effectLst>
              <a:latin typeface="Arial Narrow" pitchFamily="34" charset="0"/>
            </a:rPr>
            <a:t>Προοπτικές </a:t>
          </a:r>
          <a:endParaRPr lang="el-GR" sz="2800" b="1" kern="1200" dirty="0">
            <a:effectLst>
              <a:outerShdw blurRad="38100" dist="38100" dir="2700000" algn="tl">
                <a:srgbClr val="000000">
                  <a:alpha val="43137"/>
                </a:srgbClr>
              </a:outerShdw>
            </a:effectLst>
            <a:latin typeface="Arial Narrow" pitchFamily="34" charset="0"/>
          </a:endParaRPr>
        </a:p>
      </dsp:txBody>
      <dsp:txXfrm>
        <a:off x="2841631" y="221124"/>
        <a:ext cx="1758384" cy="10676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3D069-0142-4272-8903-42B0C04C2962}">
      <dsp:nvSpPr>
        <dsp:cNvPr id="0" name=""/>
        <dsp:cNvSpPr/>
      </dsp:nvSpPr>
      <dsp:spPr>
        <a:xfrm>
          <a:off x="0" y="0"/>
          <a:ext cx="8021637" cy="3563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l-GR" sz="2800" b="1" kern="1200" baseline="0" dirty="0" smtClean="0">
              <a:effectLst>
                <a:outerShdw blurRad="38100" dist="38100" dir="2700000" algn="tl">
                  <a:srgbClr val="000000">
                    <a:alpha val="43137"/>
                  </a:srgbClr>
                </a:outerShdw>
              </a:effectLst>
              <a:latin typeface="Arial Narrow" pitchFamily="34" charset="0"/>
            </a:rPr>
            <a:t>Προοπτικές </a:t>
          </a:r>
          <a:endParaRPr lang="el-GR" sz="2800" kern="1200" dirty="0">
            <a:effectLst>
              <a:outerShdw blurRad="38100" dist="38100" dir="2700000" algn="tl">
                <a:srgbClr val="000000">
                  <a:alpha val="43137"/>
                </a:srgbClr>
              </a:outerShdw>
            </a:effectLst>
            <a:latin typeface="Arial Narrow" pitchFamily="34" charset="0"/>
          </a:endParaRPr>
        </a:p>
      </dsp:txBody>
      <dsp:txXfrm>
        <a:off x="17396" y="17396"/>
        <a:ext cx="7986845" cy="321576"/>
      </dsp:txXfrm>
    </dsp:sp>
    <dsp:sp modelId="{3B24DAA8-8342-483E-A29C-224F0B50C4E9}">
      <dsp:nvSpPr>
        <dsp:cNvPr id="0" name=""/>
        <dsp:cNvSpPr/>
      </dsp:nvSpPr>
      <dsp:spPr>
        <a:xfrm>
          <a:off x="0" y="503800"/>
          <a:ext cx="8021637" cy="25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Νέα διοικητική διάρθρωση της χώρας (αναδιάρθρωση αρχών περιβαλλοντικής αδειοδότησης, ελέγχου και εποπτείας)</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Θεσμικό πλαίσιο για την περιβαλλοντική ευθύνη (εφαρμογή «ο ρυπαίνων πληρώνει»)</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Νόμος 4014/2011 για την περιβαλλοντική αδειοδότηση </a:t>
          </a:r>
          <a:endParaRPr lang="el-GR" sz="1800" b="1"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Χρηματοδοτικά εργαλεία για περιβαλλοντική αναβάθμιση (ΕΣΠΑ - ΕΠΠΕΡΑΑ)</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Ολοκλήρωση εκκρεμών βασικών σχεδίων (Γενικά και ειδικά χωροταξικά σχέδια)</a:t>
          </a:r>
          <a:endParaRPr lang="el-GR" sz="1800"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Καταγραφή κατάστασης περιβάλλοντος και ρυπασμένων περιοχών</a:t>
          </a:r>
          <a:endParaRPr lang="el-GR" sz="1800" b="1" kern="1200" dirty="0">
            <a:effectLst>
              <a:outerShdw blurRad="38100" dist="38100" dir="2700000" algn="tl">
                <a:srgbClr val="000000">
                  <a:alpha val="43137"/>
                </a:srgbClr>
              </a:outerShdw>
            </a:effectLst>
            <a:latin typeface="Arial Narrow" pitchFamily="34" charset="0"/>
          </a:endParaRPr>
        </a:p>
        <a:p>
          <a:pPr marL="171450" lvl="1" indent="-171450" algn="l" defTabSz="800100" rtl="0">
            <a:lnSpc>
              <a:spcPct val="90000"/>
            </a:lnSpc>
            <a:spcBef>
              <a:spcPct val="0"/>
            </a:spcBef>
            <a:spcAft>
              <a:spcPct val="20000"/>
            </a:spcAft>
            <a:buChar char="••"/>
          </a:pPr>
          <a:r>
            <a:rPr lang="el-GR" sz="1800" b="1" kern="1200" dirty="0" smtClean="0">
              <a:effectLst>
                <a:outerShdw blurRad="38100" dist="38100" dir="2700000" algn="tl">
                  <a:srgbClr val="000000">
                    <a:alpha val="43137"/>
                  </a:srgbClr>
                </a:outerShdw>
              </a:effectLst>
              <a:latin typeface="Arial Narrow" pitchFamily="34" charset="0"/>
            </a:rPr>
            <a:t>Κίνητρα και διευκολύνσεις σε περιπτώσεις ύπαρξης ΣΠΔ ή/και </a:t>
          </a:r>
          <a:r>
            <a:rPr lang="en-US" sz="1800" b="1" kern="1200" dirty="0" smtClean="0">
              <a:effectLst>
                <a:outerShdw blurRad="38100" dist="38100" dir="2700000" algn="tl">
                  <a:srgbClr val="000000">
                    <a:alpha val="43137"/>
                  </a:srgbClr>
                </a:outerShdw>
              </a:effectLst>
              <a:latin typeface="Arial Narrow" pitchFamily="34" charset="0"/>
            </a:rPr>
            <a:t>ISO </a:t>
          </a:r>
          <a:r>
            <a:rPr lang="el-GR" sz="1800" b="1" kern="1200" dirty="0" smtClean="0">
              <a:effectLst>
                <a:outerShdw blurRad="38100" dist="38100" dir="2700000" algn="tl">
                  <a:srgbClr val="000000">
                    <a:alpha val="43137"/>
                  </a:srgbClr>
                </a:outerShdw>
              </a:effectLst>
              <a:latin typeface="Arial Narrow" pitchFamily="34" charset="0"/>
            </a:rPr>
            <a:t>ή </a:t>
          </a:r>
          <a:r>
            <a:rPr lang="en-US" sz="1800" b="1" kern="1200" dirty="0" smtClean="0">
              <a:effectLst>
                <a:outerShdw blurRad="38100" dist="38100" dir="2700000" algn="tl">
                  <a:srgbClr val="000000">
                    <a:alpha val="43137"/>
                  </a:srgbClr>
                </a:outerShdw>
              </a:effectLst>
              <a:latin typeface="Arial Narrow" pitchFamily="34" charset="0"/>
            </a:rPr>
            <a:t>EMAS</a:t>
          </a:r>
          <a:endParaRPr lang="el-GR" sz="1800" b="1" kern="1200" dirty="0">
            <a:effectLst>
              <a:outerShdw blurRad="38100" dist="38100" dir="2700000" algn="tl">
                <a:srgbClr val="000000">
                  <a:alpha val="43137"/>
                </a:srgbClr>
              </a:outerShdw>
            </a:effectLst>
            <a:latin typeface="Arial Narrow" pitchFamily="34" charset="0"/>
          </a:endParaRPr>
        </a:p>
      </dsp:txBody>
      <dsp:txXfrm>
        <a:off x="0" y="503800"/>
        <a:ext cx="8021637" cy="2517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DEA72-66BE-434C-AB07-DE1DA80F2A34}">
      <dsp:nvSpPr>
        <dsp:cNvPr id="0" name=""/>
        <dsp:cNvSpPr/>
      </dsp:nvSpPr>
      <dsp:spPr>
        <a:xfrm>
          <a:off x="2166007" y="0"/>
          <a:ext cx="3681177" cy="159562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kern="1200" dirty="0">
            <a:effectLst>
              <a:outerShdw blurRad="38100" dist="38100" dir="2700000" algn="tl">
                <a:srgbClr val="000000">
                  <a:alpha val="43137"/>
                </a:srgbClr>
              </a:outerShdw>
            </a:effectLst>
            <a:latin typeface="Arial Narrow" pitchFamily="34" charset="0"/>
          </a:endParaRPr>
        </a:p>
      </dsp:txBody>
      <dsp:txXfrm>
        <a:off x="2705103" y="233674"/>
        <a:ext cx="2602985" cy="112828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8E156-EAC8-4747-9A86-A757985B3E3A}">
      <dsp:nvSpPr>
        <dsp:cNvPr id="0" name=""/>
        <dsp:cNvSpPr/>
      </dsp:nvSpPr>
      <dsp:spPr>
        <a:xfrm>
          <a:off x="2093998" y="0"/>
          <a:ext cx="3825195" cy="179796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kern="1200" dirty="0">
            <a:effectLst>
              <a:outerShdw blurRad="38100" dist="38100" dir="2700000" algn="tl">
                <a:srgbClr val="000000">
                  <a:alpha val="43137"/>
                </a:srgbClr>
              </a:outerShdw>
            </a:effectLst>
            <a:latin typeface="Arial Narrow" pitchFamily="34" charset="0"/>
          </a:endParaRPr>
        </a:p>
      </dsp:txBody>
      <dsp:txXfrm>
        <a:off x="2654185" y="263305"/>
        <a:ext cx="2704821" cy="127135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94D10-1E5C-4F4B-815F-AE04AC1BB53B}">
      <dsp:nvSpPr>
        <dsp:cNvPr id="0" name=""/>
        <dsp:cNvSpPr/>
      </dsp:nvSpPr>
      <dsp:spPr>
        <a:xfrm>
          <a:off x="554349" y="0"/>
          <a:ext cx="2181955" cy="11304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r>
            <a:rPr lang="el-GR" sz="3200" b="1" kern="1200" baseline="0" dirty="0" smtClean="0">
              <a:effectLst>
                <a:outerShdw blurRad="38100" dist="38100" dir="2700000" algn="tl">
                  <a:srgbClr val="000000">
                    <a:alpha val="43137"/>
                  </a:srgbClr>
                </a:outerShdw>
              </a:effectLst>
              <a:latin typeface="Arial Narrow" panose="020B0606020202030204" pitchFamily="34" charset="0"/>
            </a:rPr>
            <a:t>Εργαλεία</a:t>
          </a:r>
          <a:endParaRPr lang="el-GR" sz="2000" kern="1200" dirty="0">
            <a:latin typeface="Arial Narrow" panose="020B0606020202030204" pitchFamily="34" charset="0"/>
          </a:endParaRPr>
        </a:p>
      </dsp:txBody>
      <dsp:txXfrm>
        <a:off x="873889" y="165545"/>
        <a:ext cx="1542875" cy="7993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EBB43-03A6-47B8-9F5A-D4867514C726}">
      <dsp:nvSpPr>
        <dsp:cNvPr id="0" name=""/>
        <dsp:cNvSpPr/>
      </dsp:nvSpPr>
      <dsp:spPr>
        <a:xfrm>
          <a:off x="223116" y="0"/>
          <a:ext cx="4018262" cy="5000625"/>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DA784-DC18-43D5-B951-991DFB2BC401}">
      <dsp:nvSpPr>
        <dsp:cNvPr id="0" name=""/>
        <dsp:cNvSpPr/>
      </dsp:nvSpPr>
      <dsp:spPr>
        <a:xfrm>
          <a:off x="2265250" y="502436"/>
          <a:ext cx="1692735" cy="84487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Επιθεώρηση </a:t>
          </a:r>
        </a:p>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Περιβαλλοντική Συμμόρφωση / ΣΠΔ  </a:t>
          </a:r>
          <a:endParaRPr lang="el-GR" sz="1600" b="1" kern="1200" dirty="0">
            <a:effectLst>
              <a:outerShdw blurRad="38100" dist="38100" dir="2700000" algn="tl">
                <a:srgbClr val="000000">
                  <a:alpha val="43137"/>
                </a:srgbClr>
              </a:outerShdw>
            </a:effectLst>
            <a:latin typeface="Arial Narrow" pitchFamily="34" charset="0"/>
          </a:endParaRPr>
        </a:p>
      </dsp:txBody>
      <dsp:txXfrm>
        <a:off x="2306493" y="543679"/>
        <a:ext cx="1610249" cy="762387"/>
      </dsp:txXfrm>
    </dsp:sp>
    <dsp:sp modelId="{47C23053-5627-446D-A656-4B25CCAC842B}">
      <dsp:nvSpPr>
        <dsp:cNvPr id="0" name=""/>
        <dsp:cNvSpPr/>
      </dsp:nvSpPr>
      <dsp:spPr>
        <a:xfrm>
          <a:off x="2232248" y="1423003"/>
          <a:ext cx="1758740" cy="6055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latin typeface="Arial Narrow" pitchFamily="34" charset="0"/>
            </a:rPr>
            <a:t>Πρόληψη και Αποκατάσταση</a:t>
          </a:r>
          <a:endParaRPr lang="el-GR" sz="1800" b="1" kern="1200" dirty="0">
            <a:effectLst>
              <a:outerShdw blurRad="38100" dist="38100" dir="2700000" algn="tl">
                <a:srgbClr val="000000">
                  <a:alpha val="43137"/>
                </a:srgbClr>
              </a:outerShdw>
            </a:effectLst>
            <a:latin typeface="Arial Narrow" pitchFamily="34" charset="0"/>
          </a:endParaRPr>
        </a:p>
      </dsp:txBody>
      <dsp:txXfrm>
        <a:off x="2261808" y="1452563"/>
        <a:ext cx="1699620" cy="546424"/>
      </dsp:txXfrm>
    </dsp:sp>
    <dsp:sp modelId="{4DCC9D5B-A788-48FB-9300-1BE0586BED7E}">
      <dsp:nvSpPr>
        <dsp:cNvPr id="0" name=""/>
        <dsp:cNvSpPr/>
      </dsp:nvSpPr>
      <dsp:spPr>
        <a:xfrm>
          <a:off x="2232248" y="2104241"/>
          <a:ext cx="1758740" cy="6055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Ολοκληρωμένη Πολιτική Προϊόντων </a:t>
          </a:r>
        </a:p>
      </dsp:txBody>
      <dsp:txXfrm>
        <a:off x="2261808" y="2133801"/>
        <a:ext cx="1699620" cy="546424"/>
      </dsp:txXfrm>
    </dsp:sp>
    <dsp:sp modelId="{02843B7A-BB9A-46BB-9F43-28B68529BD72}">
      <dsp:nvSpPr>
        <dsp:cNvPr id="0" name=""/>
        <dsp:cNvSpPr/>
      </dsp:nvSpPr>
      <dsp:spPr>
        <a:xfrm>
          <a:off x="2232248" y="2785478"/>
          <a:ext cx="1758740" cy="60554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Κοινωνική Εταιρική Ευθύνη</a:t>
          </a:r>
          <a:endParaRPr lang="el-GR" sz="1600" kern="1200" dirty="0"/>
        </a:p>
      </dsp:txBody>
      <dsp:txXfrm>
        <a:off x="2261808" y="2815038"/>
        <a:ext cx="1699620" cy="546424"/>
      </dsp:txXfrm>
    </dsp:sp>
    <dsp:sp modelId="{3DF451FD-9B06-4088-B17D-2247F3262877}">
      <dsp:nvSpPr>
        <dsp:cNvPr id="0" name=""/>
        <dsp:cNvSpPr/>
      </dsp:nvSpPr>
      <dsp:spPr>
        <a:xfrm>
          <a:off x="2232248" y="3466716"/>
          <a:ext cx="1758740" cy="9557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Σύστημα Οικολογικής Διαχείρισης και Ελέγχου (</a:t>
          </a:r>
          <a:r>
            <a:rPr lang="en-US" sz="1600" b="1" kern="1200" dirty="0" smtClean="0">
              <a:effectLst>
                <a:outerShdw blurRad="38100" dist="38100" dir="2700000" algn="tl">
                  <a:srgbClr val="000000">
                    <a:alpha val="43137"/>
                  </a:srgbClr>
                </a:outerShdw>
              </a:effectLst>
              <a:latin typeface="Arial Narrow" pitchFamily="34" charset="0"/>
            </a:rPr>
            <a:t>EMAS</a:t>
          </a:r>
          <a:r>
            <a:rPr lang="el-GR" sz="1600" b="1" kern="1200" dirty="0" smtClean="0">
              <a:effectLst>
                <a:outerShdw blurRad="38100" dist="38100" dir="2700000" algn="tl">
                  <a:srgbClr val="000000">
                    <a:alpha val="43137"/>
                  </a:srgbClr>
                </a:outerShdw>
              </a:effectLst>
              <a:latin typeface="Arial Narrow" pitchFamily="34" charset="0"/>
            </a:rPr>
            <a:t>)</a:t>
          </a:r>
          <a:endParaRPr lang="el-GR" sz="1600" b="1" kern="1200" dirty="0">
            <a:effectLst>
              <a:outerShdw blurRad="38100" dist="38100" dir="2700000" algn="tl">
                <a:srgbClr val="000000">
                  <a:alpha val="43137"/>
                </a:srgbClr>
              </a:outerShdw>
            </a:effectLst>
            <a:latin typeface="Arial Narrow" pitchFamily="34" charset="0"/>
          </a:endParaRPr>
        </a:p>
      </dsp:txBody>
      <dsp:txXfrm>
        <a:off x="2278905" y="3513373"/>
        <a:ext cx="1665426" cy="862465"/>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1F8D9-4E62-4AEF-8858-44EAF9DE8306}">
      <dsp:nvSpPr>
        <dsp:cNvPr id="0" name=""/>
        <dsp:cNvSpPr/>
      </dsp:nvSpPr>
      <dsp:spPr>
        <a:xfrm>
          <a:off x="173868" y="648076"/>
          <a:ext cx="2892622" cy="1920267"/>
        </a:xfrm>
        <a:prstGeom prst="ellipse">
          <a:avLst/>
        </a:prstGeom>
        <a:gradFill rotWithShape="1">
          <a:gsLst>
            <a:gs pos="0">
              <a:schemeClr val="accent6">
                <a:tint val="30000"/>
                <a:satMod val="250000"/>
              </a:schemeClr>
            </a:gs>
            <a:gs pos="72000">
              <a:schemeClr val="accent6">
                <a:tint val="75000"/>
                <a:satMod val="210000"/>
              </a:schemeClr>
            </a:gs>
            <a:gs pos="100000">
              <a:schemeClr val="accent6">
                <a:tint val="85000"/>
                <a:satMod val="210000"/>
              </a:schemeClr>
            </a:gs>
          </a:gsLst>
          <a:lin ang="5400000" scaled="1"/>
        </a:gradFill>
        <a:ln w="10000" cap="flat" cmpd="sng" algn="ctr">
          <a:solidFill>
            <a:schemeClr val="accent6"/>
          </a:solidFill>
          <a:prstDash val="solid"/>
        </a:ln>
        <a:effectLst>
          <a:outerShdw blurRad="76200" dist="50800" dir="5400000" rotWithShape="0">
            <a:srgbClr val="4E3B30">
              <a:alpha val="6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endParaRPr lang="el-GR" sz="2400" kern="1200" baseline="0" dirty="0" smtClean="0">
            <a:effectLst>
              <a:outerShdw blurRad="38100" dist="38100" dir="2700000" algn="tl">
                <a:srgbClr val="000000">
                  <a:alpha val="43137"/>
                </a:srgbClr>
              </a:outerShdw>
            </a:effectLst>
            <a:latin typeface="Arial Narrow" pitchFamily="34" charset="0"/>
          </a:endParaRPr>
        </a:p>
        <a:p>
          <a:pPr lvl="0" algn="ctr" defTabSz="1066800" rtl="0">
            <a:lnSpc>
              <a:spcPct val="90000"/>
            </a:lnSpc>
            <a:spcBef>
              <a:spcPct val="0"/>
            </a:spcBef>
            <a:spcAft>
              <a:spcPct val="35000"/>
            </a:spcAft>
          </a:pPr>
          <a:endParaRPr lang="el-GR" sz="2400" kern="1200" baseline="0" dirty="0" smtClean="0">
            <a:effectLst>
              <a:outerShdw blurRad="38100" dist="38100" dir="2700000" algn="tl">
                <a:srgbClr val="000000">
                  <a:alpha val="43137"/>
                </a:srgbClr>
              </a:outerShdw>
            </a:effectLst>
            <a:latin typeface="Arial Narrow" pitchFamily="34" charset="0"/>
          </a:endParaRPr>
        </a:p>
        <a:p>
          <a:pPr lvl="0" algn="ctr" defTabSz="1066800" rtl="0">
            <a:lnSpc>
              <a:spcPct val="90000"/>
            </a:lnSpc>
            <a:spcBef>
              <a:spcPct val="0"/>
            </a:spcBef>
            <a:spcAft>
              <a:spcPct val="35000"/>
            </a:spcAft>
          </a:pPr>
          <a:endParaRPr lang="el-GR" sz="2000" kern="1200" baseline="0" dirty="0" smtClean="0">
            <a:effectLst>
              <a:outerShdw blurRad="38100" dist="38100" dir="2700000" algn="tl">
                <a:srgbClr val="000000">
                  <a:alpha val="43137"/>
                </a:srgbClr>
              </a:outerShdw>
            </a:effectLst>
            <a:latin typeface="Arial Narrow" pitchFamily="34" charset="0"/>
          </a:endParaRPr>
        </a:p>
        <a:p>
          <a:pPr lvl="0" algn="ctr" defTabSz="1066800" rtl="0">
            <a:lnSpc>
              <a:spcPct val="90000"/>
            </a:lnSpc>
            <a:spcBef>
              <a:spcPct val="0"/>
            </a:spcBef>
            <a:spcAft>
              <a:spcPct val="35000"/>
            </a:spcAft>
          </a:pPr>
          <a:r>
            <a:rPr lang="el-GR" sz="1800" kern="1200" baseline="0" dirty="0" smtClean="0">
              <a:effectLst>
                <a:outerShdw blurRad="38100" dist="38100" dir="2700000" algn="tl">
                  <a:srgbClr val="000000">
                    <a:alpha val="43137"/>
                  </a:srgbClr>
                </a:outerShdw>
              </a:effectLst>
              <a:latin typeface="Arial Narrow" pitchFamily="34" charset="0"/>
            </a:rPr>
            <a:t>Οδηγία 2008/99/ΕΚ για την προστασία του περιβάλλοντος μέσω του ποινικού δικαίου</a:t>
          </a:r>
          <a:r>
            <a:rPr lang="el-GR" sz="2400" kern="1200" baseline="0" dirty="0" smtClean="0"/>
            <a:t/>
          </a:r>
          <a:br>
            <a:rPr lang="el-GR" sz="2400" kern="1200" baseline="0" dirty="0" smtClean="0"/>
          </a:br>
          <a:r>
            <a:rPr lang="el-GR" sz="3000" kern="1200" baseline="0" dirty="0" smtClean="0"/>
            <a:t/>
          </a:r>
          <a:br>
            <a:rPr lang="el-GR" sz="3000" kern="1200" baseline="0" dirty="0" smtClean="0"/>
          </a:br>
          <a:r>
            <a:rPr lang="el-GR" sz="3000" kern="1200" baseline="0" dirty="0" smtClean="0"/>
            <a:t/>
          </a:r>
          <a:br>
            <a:rPr lang="el-GR" sz="3000" kern="1200" baseline="0" dirty="0" smtClean="0"/>
          </a:br>
          <a:endParaRPr lang="el-GR" sz="3000" kern="1200" dirty="0"/>
        </a:p>
      </dsp:txBody>
      <dsp:txXfrm>
        <a:off x="597483" y="929293"/>
        <a:ext cx="2045392" cy="135783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A2790-8E85-406F-8BEB-CE5DF444FF71}">
      <dsp:nvSpPr>
        <dsp:cNvPr id="0" name=""/>
        <dsp:cNvSpPr/>
      </dsp:nvSpPr>
      <dsp:spPr>
        <a:xfrm>
          <a:off x="0" y="432036"/>
          <a:ext cx="3193656" cy="5548373"/>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7C946-1477-4586-8869-C0B28AABB1C5}">
      <dsp:nvSpPr>
        <dsp:cNvPr id="0" name=""/>
        <dsp:cNvSpPr/>
      </dsp:nvSpPr>
      <dsp:spPr>
        <a:xfrm>
          <a:off x="2552845" y="652029"/>
          <a:ext cx="2638111"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rPr>
            <a:t>Τυποποιούνται ως αδικήματα, εκ προθέσεως ή εκ βαριάς αμέλειας </a:t>
          </a:r>
          <a:endParaRPr lang="el-GR" sz="1400" b="1" kern="1200" dirty="0">
            <a:effectLst>
              <a:outerShdw blurRad="38100" dist="38100" dir="2700000" algn="tl">
                <a:srgbClr val="000000">
                  <a:alpha val="43137"/>
                </a:srgbClr>
              </a:outerShdw>
            </a:effectLst>
          </a:endParaRPr>
        </a:p>
      </dsp:txBody>
      <dsp:txXfrm>
        <a:off x="2575452" y="674636"/>
        <a:ext cx="2592897" cy="417885"/>
      </dsp:txXfrm>
    </dsp:sp>
    <dsp:sp modelId="{5772DA5A-5D6E-4002-8E79-3D799F79F317}">
      <dsp:nvSpPr>
        <dsp:cNvPr id="0" name=""/>
        <dsp:cNvSpPr/>
      </dsp:nvSpPr>
      <dsp:spPr>
        <a:xfrm>
          <a:off x="2029378" y="1173017"/>
          <a:ext cx="3685045"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α</a:t>
          </a:r>
          <a:r>
            <a:rPr lang="el-GR" sz="1050" kern="1200" dirty="0" smtClean="0">
              <a:effectLst>
                <a:outerShdw blurRad="38100" dist="38100" dir="2700000" algn="tl">
                  <a:srgbClr val="000000">
                    <a:alpha val="43137"/>
                  </a:srgbClr>
                </a:outerShdw>
              </a:effectLst>
              <a:latin typeface="Arial Narrow" panose="020B0606020202030204" pitchFamily="34" charset="0"/>
            </a:rPr>
            <a:t>) απόρριψη, εκπομπή ή εισαγωγή ποσότητας υλικών ή </a:t>
          </a:r>
          <a:r>
            <a:rPr lang="el-GR" sz="1050" kern="1200" dirty="0" err="1" smtClean="0">
              <a:effectLst>
                <a:outerShdw blurRad="38100" dist="38100" dir="2700000" algn="tl">
                  <a:srgbClr val="000000">
                    <a:alpha val="43137"/>
                  </a:srgbClr>
                </a:outerShdw>
              </a:effectLst>
              <a:latin typeface="Arial Narrow" panose="020B0606020202030204" pitchFamily="34" charset="0"/>
            </a:rPr>
            <a:t>ιοντίζουσας</a:t>
          </a:r>
          <a:r>
            <a:rPr lang="el-GR" sz="1050" kern="1200" dirty="0" smtClean="0">
              <a:effectLst>
                <a:outerShdw blurRad="38100" dist="38100" dir="2700000" algn="tl">
                  <a:srgbClr val="000000">
                    <a:alpha val="43137"/>
                  </a:srgbClr>
                </a:outerShdw>
              </a:effectLst>
              <a:latin typeface="Arial Narrow" panose="020B0606020202030204" pitchFamily="34" charset="0"/>
            </a:rPr>
            <a:t> ακτινοβολίας στον αέρα, το έδαφος ή το νερό, </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51985" y="1195624"/>
        <a:ext cx="3639831" cy="417885"/>
      </dsp:txXfrm>
    </dsp:sp>
    <dsp:sp modelId="{01F1BEB0-76A4-4AF3-84E2-D1E4EECEAFAF}">
      <dsp:nvSpPr>
        <dsp:cNvPr id="0" name=""/>
        <dsp:cNvSpPr/>
      </dsp:nvSpPr>
      <dsp:spPr>
        <a:xfrm>
          <a:off x="2003076" y="1694004"/>
          <a:ext cx="3737649"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β) </a:t>
          </a:r>
          <a:r>
            <a:rPr lang="el-GR" sz="1050" kern="1200" dirty="0" smtClean="0">
              <a:effectLst>
                <a:outerShdw blurRad="38100" dist="38100" dir="2700000" algn="tl">
                  <a:srgbClr val="000000">
                    <a:alpha val="43137"/>
                  </a:srgbClr>
                </a:outerShdw>
              </a:effectLst>
              <a:latin typeface="Arial Narrow" panose="020B0606020202030204" pitchFamily="34" charset="0"/>
            </a:rPr>
            <a:t>συλλογή, μεταφορά, ανάκτηση ή διάθεση αποβλήτων,</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25683" y="1716611"/>
        <a:ext cx="3692435" cy="417885"/>
      </dsp:txXfrm>
    </dsp:sp>
    <dsp:sp modelId="{BAB0D898-C1F2-47F1-8245-0960D109D094}">
      <dsp:nvSpPr>
        <dsp:cNvPr id="0" name=""/>
        <dsp:cNvSpPr/>
      </dsp:nvSpPr>
      <dsp:spPr>
        <a:xfrm>
          <a:off x="2016227" y="2214992"/>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γ</a:t>
          </a:r>
          <a:r>
            <a:rPr lang="el-GR" sz="1100" kern="1200" dirty="0" smtClean="0">
              <a:effectLst>
                <a:outerShdw blurRad="38100" dist="38100" dir="2700000" algn="tl">
                  <a:srgbClr val="000000">
                    <a:alpha val="43137"/>
                  </a:srgbClr>
                </a:outerShdw>
              </a:effectLst>
              <a:latin typeface="Arial Narrow" panose="020B0606020202030204" pitchFamily="34" charset="0"/>
            </a:rPr>
            <a:t>) αποστολή αποβλήτων,</a:t>
          </a:r>
          <a:endParaRPr lang="el-GR" sz="1100" kern="1200" dirty="0">
            <a:effectLst>
              <a:outerShdw blurRad="38100" dist="38100" dir="2700000" algn="tl">
                <a:srgbClr val="000000">
                  <a:alpha val="43137"/>
                </a:srgbClr>
              </a:outerShdw>
            </a:effectLst>
            <a:latin typeface="Arial Narrow" panose="020B0606020202030204" pitchFamily="34" charset="0"/>
          </a:endParaRPr>
        </a:p>
      </dsp:txBody>
      <dsp:txXfrm>
        <a:off x="2038834" y="2237599"/>
        <a:ext cx="3666133" cy="417885"/>
      </dsp:txXfrm>
    </dsp:sp>
    <dsp:sp modelId="{1473F336-9A4F-4E5C-A273-A19CACDD819A}">
      <dsp:nvSpPr>
        <dsp:cNvPr id="0" name=""/>
        <dsp:cNvSpPr/>
      </dsp:nvSpPr>
      <dsp:spPr>
        <a:xfrm>
          <a:off x="2016227" y="2735979"/>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δ) </a:t>
          </a:r>
          <a:r>
            <a:rPr lang="el-GR" sz="1050" kern="1200" dirty="0" smtClean="0">
              <a:effectLst>
                <a:outerShdw blurRad="38100" dist="38100" dir="2700000" algn="tl">
                  <a:srgbClr val="000000">
                    <a:alpha val="43137"/>
                  </a:srgbClr>
                </a:outerShdw>
              </a:effectLst>
              <a:latin typeface="Arial Narrow" panose="020B0606020202030204" pitchFamily="34" charset="0"/>
            </a:rPr>
            <a:t>λειτουργία μονάδας επικίνδυνων δραστηριοτήτων ή στην οποία αποθηκεύονται ή χρησιμοποιούνται επικίνδυνες ουσίες ή παρασκευάσματα</a:t>
          </a:r>
          <a:r>
            <a:rPr lang="el-GR" sz="900" kern="1200" dirty="0" smtClean="0">
              <a:effectLst>
                <a:outerShdw blurRad="38100" dist="38100" dir="2700000" algn="tl">
                  <a:srgbClr val="000000">
                    <a:alpha val="43137"/>
                  </a:srgbClr>
                </a:outerShdw>
              </a:effectLst>
            </a:rPr>
            <a:t>, </a:t>
          </a:r>
          <a:endParaRPr lang="el-GR" sz="900" kern="1200" dirty="0">
            <a:effectLst>
              <a:outerShdw blurRad="38100" dist="38100" dir="2700000" algn="tl">
                <a:srgbClr val="000000">
                  <a:alpha val="43137"/>
                </a:srgbClr>
              </a:outerShdw>
            </a:effectLst>
          </a:endParaRPr>
        </a:p>
      </dsp:txBody>
      <dsp:txXfrm>
        <a:off x="2038834" y="2758586"/>
        <a:ext cx="3666133" cy="417885"/>
      </dsp:txXfrm>
    </dsp:sp>
    <dsp:sp modelId="{2EF7426E-EBF4-43A2-824F-0A50B0DD8E19}">
      <dsp:nvSpPr>
        <dsp:cNvPr id="0" name=""/>
        <dsp:cNvSpPr/>
      </dsp:nvSpPr>
      <dsp:spPr>
        <a:xfrm>
          <a:off x="2016227" y="3256966"/>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ε) </a:t>
          </a:r>
          <a:r>
            <a:rPr lang="el-GR" sz="1050" kern="1200" dirty="0" smtClean="0">
              <a:effectLst>
                <a:outerShdw blurRad="38100" dist="38100" dir="2700000" algn="tl">
                  <a:srgbClr val="000000">
                    <a:alpha val="43137"/>
                  </a:srgbClr>
                </a:outerShdw>
              </a:effectLst>
              <a:latin typeface="Arial Narrow" panose="020B0606020202030204" pitchFamily="34" charset="0"/>
            </a:rPr>
            <a:t>παραγωγή, επεξεργασία, χειρισμός, χρήση, κατοχή, αποθήκευση, μεταφορά, εισαγωγή, εξαγωγή ή διάθεση πυρηνικών υλικών ή άλλων επικινδύνων ραδιενεργών ουσιών,</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38834" y="3279573"/>
        <a:ext cx="3666133" cy="417885"/>
      </dsp:txXfrm>
    </dsp:sp>
    <dsp:sp modelId="{21A72F4D-DC01-4176-AEA3-EFA9EBEF4F39}">
      <dsp:nvSpPr>
        <dsp:cNvPr id="0" name=""/>
        <dsp:cNvSpPr/>
      </dsp:nvSpPr>
      <dsp:spPr>
        <a:xfrm>
          <a:off x="2016227" y="3777954"/>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στ) </a:t>
          </a:r>
          <a:r>
            <a:rPr lang="el-GR" sz="1050" kern="1200" dirty="0" smtClean="0">
              <a:effectLst>
                <a:outerShdw blurRad="38100" dist="38100" dir="2700000" algn="tl">
                  <a:srgbClr val="000000">
                    <a:alpha val="43137"/>
                  </a:srgbClr>
                </a:outerShdw>
              </a:effectLst>
              <a:latin typeface="Arial Narrow" panose="020B0606020202030204" pitchFamily="34" charset="0"/>
            </a:rPr>
            <a:t>θανάτωση, αφανισμός, κατοχή ή σύλληψη προστατευόμενων ειδών της άγριας χλωρίδας ή πανίδας, </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38834" y="3800561"/>
        <a:ext cx="3666133" cy="417885"/>
      </dsp:txXfrm>
    </dsp:sp>
    <dsp:sp modelId="{4B5DF607-236E-4C3B-A2E4-9201C594B54F}">
      <dsp:nvSpPr>
        <dsp:cNvPr id="0" name=""/>
        <dsp:cNvSpPr/>
      </dsp:nvSpPr>
      <dsp:spPr>
        <a:xfrm>
          <a:off x="2016227" y="4298941"/>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ζ) </a:t>
          </a:r>
          <a:r>
            <a:rPr lang="el-GR" sz="1050" kern="1200" dirty="0" smtClean="0">
              <a:effectLst>
                <a:outerShdw blurRad="38100" dist="38100" dir="2700000" algn="tl">
                  <a:srgbClr val="000000">
                    <a:alpha val="43137"/>
                  </a:srgbClr>
                </a:outerShdw>
              </a:effectLst>
              <a:latin typeface="Arial Narrow" panose="020B0606020202030204" pitchFamily="34" charset="0"/>
            </a:rPr>
            <a:t>εμπορία με προστατευόμενα είδη άγριας πανίδας ή χλωρίδας ή μερών ή παραγώγων αυτών,</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38834" y="4321548"/>
        <a:ext cx="3666133" cy="417885"/>
      </dsp:txXfrm>
    </dsp:sp>
    <dsp:sp modelId="{F0B369CC-FA6B-4DE7-9824-09F821D9F17B}">
      <dsp:nvSpPr>
        <dsp:cNvPr id="0" name=""/>
        <dsp:cNvSpPr/>
      </dsp:nvSpPr>
      <dsp:spPr>
        <a:xfrm>
          <a:off x="2016227" y="4819929"/>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η) </a:t>
          </a:r>
          <a:r>
            <a:rPr lang="el-GR" sz="1050" kern="1200" dirty="0" smtClean="0">
              <a:effectLst>
                <a:outerShdw blurRad="38100" dist="38100" dir="2700000" algn="tl">
                  <a:srgbClr val="000000">
                    <a:alpha val="43137"/>
                  </a:srgbClr>
                </a:outerShdw>
              </a:effectLst>
              <a:latin typeface="Arial Narrow" panose="020B0606020202030204" pitchFamily="34" charset="0"/>
            </a:rPr>
            <a:t>κάθε συμπεριφορά που προκαλεί την ουσιαστική υποβάθμιση οικολογικού ενδιαιτήματος εντός προστατευόμενης περιοχής, </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38834" y="4842536"/>
        <a:ext cx="3666133" cy="417885"/>
      </dsp:txXfrm>
    </dsp:sp>
    <dsp:sp modelId="{A6E8352C-41A6-4B60-AAFF-8EDC33383351}">
      <dsp:nvSpPr>
        <dsp:cNvPr id="0" name=""/>
        <dsp:cNvSpPr/>
      </dsp:nvSpPr>
      <dsp:spPr>
        <a:xfrm>
          <a:off x="2016227" y="5340916"/>
          <a:ext cx="3711347" cy="46309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el-GR" sz="900" kern="1200" dirty="0" smtClean="0">
              <a:effectLst>
                <a:outerShdw blurRad="38100" dist="38100" dir="2700000" algn="tl">
                  <a:srgbClr val="000000">
                    <a:alpha val="43137"/>
                  </a:srgbClr>
                </a:outerShdw>
              </a:effectLst>
            </a:rPr>
            <a:t>θ) </a:t>
          </a:r>
          <a:r>
            <a:rPr lang="el-GR" sz="1050" kern="1200" dirty="0" smtClean="0">
              <a:effectLst>
                <a:outerShdw blurRad="38100" dist="38100" dir="2700000" algn="tl">
                  <a:srgbClr val="000000">
                    <a:alpha val="43137"/>
                  </a:srgbClr>
                </a:outerShdw>
              </a:effectLst>
              <a:latin typeface="Arial Narrow" panose="020B0606020202030204" pitchFamily="34" charset="0"/>
            </a:rPr>
            <a:t>παραγωγή, εισαγωγή, εξαγωγή, διάθεση στην αγορά ή χρήση ουσιών που καταστρέφουν τη στιβάδα του όζοντος.</a:t>
          </a:r>
          <a:endParaRPr lang="el-GR" sz="1050" kern="1200" dirty="0">
            <a:effectLst>
              <a:outerShdw blurRad="38100" dist="38100" dir="2700000" algn="tl">
                <a:srgbClr val="000000">
                  <a:alpha val="43137"/>
                </a:srgbClr>
              </a:outerShdw>
            </a:effectLst>
            <a:latin typeface="Arial Narrow" panose="020B0606020202030204" pitchFamily="34" charset="0"/>
          </a:endParaRPr>
        </a:p>
      </dsp:txBody>
      <dsp:txXfrm>
        <a:off x="2038834" y="5363523"/>
        <a:ext cx="3666133" cy="41788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82A73-75F4-463F-97B9-89571DD6C914}">
      <dsp:nvSpPr>
        <dsp:cNvPr id="0" name=""/>
        <dsp:cNvSpPr/>
      </dsp:nvSpPr>
      <dsp:spPr>
        <a:xfrm>
          <a:off x="216022" y="0"/>
          <a:ext cx="1852554" cy="892552"/>
        </a:xfrm>
        <a:prstGeom prst="ellipse">
          <a:avLst/>
        </a:prstGeom>
        <a:gradFill rotWithShape="1">
          <a:gsLst>
            <a:gs pos="0">
              <a:schemeClr val="accent6">
                <a:tint val="30000"/>
                <a:satMod val="250000"/>
              </a:schemeClr>
            </a:gs>
            <a:gs pos="72000">
              <a:schemeClr val="accent6">
                <a:tint val="75000"/>
                <a:satMod val="210000"/>
              </a:schemeClr>
            </a:gs>
            <a:gs pos="100000">
              <a:schemeClr val="accent6">
                <a:tint val="85000"/>
                <a:satMod val="210000"/>
              </a:schemeClr>
            </a:gs>
          </a:gsLst>
          <a:lin ang="5400000" scaled="1"/>
        </a:gradFill>
        <a:ln w="10000" cap="flat" cmpd="sng" algn="ctr">
          <a:solidFill>
            <a:schemeClr val="accent6"/>
          </a:solidFill>
          <a:prstDash val="solid"/>
        </a:ln>
        <a:effectLst>
          <a:outerShdw blurRad="76200" dist="50800" dir="5400000" rotWithShape="0">
            <a:srgbClr val="4E3B30">
              <a:alpha val="60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endParaRPr lang="el-GR" sz="2400" b="1" kern="1200" baseline="0" dirty="0" smtClean="0">
            <a:solidFill>
              <a:schemeClr val="bg1"/>
            </a:solidFill>
            <a:effectLst>
              <a:outerShdw blurRad="38100" dist="38100" dir="2700000" algn="tl">
                <a:srgbClr val="000000">
                  <a:alpha val="43137"/>
                </a:srgbClr>
              </a:outerShdw>
            </a:effectLst>
            <a:latin typeface="Arial Narrow" pitchFamily="34" charset="0"/>
          </a:endParaRPr>
        </a:p>
        <a:p>
          <a:pPr lvl="0" algn="ctr" defTabSz="1066800" rtl="0">
            <a:lnSpc>
              <a:spcPct val="90000"/>
            </a:lnSpc>
            <a:spcBef>
              <a:spcPct val="0"/>
            </a:spcBef>
            <a:spcAft>
              <a:spcPct val="35000"/>
            </a:spcAft>
          </a:pPr>
          <a:r>
            <a:rPr lang="el-GR" sz="2400" b="1" kern="1200" baseline="0" dirty="0" smtClean="0">
              <a:solidFill>
                <a:schemeClr val="bg1"/>
              </a:solidFill>
              <a:effectLst>
                <a:outerShdw blurRad="38100" dist="38100" dir="2700000" algn="tl">
                  <a:srgbClr val="000000">
                    <a:alpha val="43137"/>
                  </a:srgbClr>
                </a:outerShdw>
              </a:effectLst>
              <a:latin typeface="Arial Narrow" pitchFamily="34" charset="0"/>
            </a:rPr>
            <a:t>Τα νέα δεδομένα</a:t>
          </a:r>
          <a:br>
            <a:rPr lang="el-GR" sz="2400" b="1" kern="1200" baseline="0" dirty="0" smtClean="0">
              <a:solidFill>
                <a:schemeClr val="bg1"/>
              </a:solidFill>
              <a:effectLst>
                <a:outerShdw blurRad="38100" dist="38100" dir="2700000" algn="tl">
                  <a:srgbClr val="000000">
                    <a:alpha val="43137"/>
                  </a:srgbClr>
                </a:outerShdw>
              </a:effectLst>
              <a:latin typeface="Arial Narrow" pitchFamily="34" charset="0"/>
            </a:rPr>
          </a:br>
          <a:endParaRPr lang="el-GR" sz="24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487322" y="130711"/>
        <a:ext cx="1309954" cy="63113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E34B5-0D55-41A4-BE0F-63DF7BD19AA4}">
      <dsp:nvSpPr>
        <dsp:cNvPr id="0" name=""/>
        <dsp:cNvSpPr/>
      </dsp:nvSpPr>
      <dsp:spPr>
        <a:xfrm>
          <a:off x="844055" y="0"/>
          <a:ext cx="2560361" cy="147335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baseline="0" dirty="0" smtClean="0">
              <a:effectLst>
                <a:outerShdw blurRad="38100" dist="38100" dir="2700000" algn="tl">
                  <a:srgbClr val="000000">
                    <a:alpha val="43137"/>
                  </a:srgbClr>
                </a:outerShdw>
              </a:effectLst>
              <a:latin typeface="Arial Narrow" pitchFamily="34" charset="0"/>
            </a:rPr>
            <a:t>Συμμετοχή του κοινού </a:t>
          </a:r>
          <a:r>
            <a:rPr lang="el-GR" sz="1900" b="1" kern="1200" baseline="0" dirty="0" smtClean="0"/>
            <a:t/>
          </a:r>
          <a:br>
            <a:rPr lang="el-GR" sz="1900" b="1" kern="1200" baseline="0" dirty="0" smtClean="0"/>
          </a:br>
          <a:endParaRPr lang="el-GR" sz="1900" kern="1200" dirty="0"/>
        </a:p>
      </dsp:txBody>
      <dsp:txXfrm>
        <a:off x="1219011" y="215767"/>
        <a:ext cx="1810449" cy="104181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8E25E-3DC1-4539-A451-1CD2C9E2D58C}">
      <dsp:nvSpPr>
        <dsp:cNvPr id="0" name=""/>
        <dsp:cNvSpPr/>
      </dsp:nvSpPr>
      <dsp:spPr>
        <a:xfrm>
          <a:off x="1556891" y="296195"/>
          <a:ext cx="2070792" cy="2070792"/>
        </a:xfrm>
        <a:prstGeom prst="ellipse">
          <a:avLst/>
        </a:prstGeom>
        <a:gradFill rotWithShape="1">
          <a:gsLst>
            <a:gs pos="0">
              <a:schemeClr val="accent4">
                <a:tint val="30000"/>
                <a:satMod val="250000"/>
              </a:schemeClr>
            </a:gs>
            <a:gs pos="72000">
              <a:schemeClr val="accent4">
                <a:tint val="75000"/>
                <a:satMod val="210000"/>
              </a:schemeClr>
            </a:gs>
            <a:gs pos="100000">
              <a:schemeClr val="accent4">
                <a:tint val="85000"/>
                <a:satMod val="210000"/>
              </a:schemeClr>
            </a:gs>
          </a:gsLst>
          <a:lin ang="5400000" scaled="1"/>
        </a:gradFill>
        <a:ln w="10000" cap="flat" cmpd="sng" algn="ctr">
          <a:solidFill>
            <a:schemeClr val="accent4"/>
          </a:solidFill>
          <a:prstDash val="solid"/>
        </a:ln>
        <a:effectLst>
          <a:outerShdw blurRad="76200" dist="50800" dir="5400000" rotWithShape="0">
            <a:srgbClr val="4E3B30">
              <a:alpha val="60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Εκτίμηση των επιπτώσεων στο περιβάλλον των πολιτικών και προγραμμάτων δημόσιου τομέα και επενδυτικών έργων. </a:t>
          </a:r>
          <a:endParaRPr lang="el-GR" sz="1400" b="1" kern="1200" dirty="0">
            <a:effectLst>
              <a:outerShdw blurRad="38100" dist="38100" dir="2700000" algn="tl">
                <a:srgbClr val="000000">
                  <a:alpha val="43137"/>
                </a:srgbClr>
              </a:outerShdw>
            </a:effectLst>
            <a:latin typeface="Arial Narrow" pitchFamily="34" charset="0"/>
          </a:endParaRPr>
        </a:p>
      </dsp:txBody>
      <dsp:txXfrm>
        <a:off x="1860151" y="599455"/>
        <a:ext cx="1464272" cy="1464272"/>
      </dsp:txXfrm>
    </dsp:sp>
    <dsp:sp modelId="{BFD3EB8E-FA26-472E-B3D1-126BD86BAA9A}">
      <dsp:nvSpPr>
        <dsp:cNvPr id="0" name=""/>
        <dsp:cNvSpPr/>
      </dsp:nvSpPr>
      <dsp:spPr>
        <a:xfrm rot="3600000">
          <a:off x="2773246" y="2276530"/>
          <a:ext cx="1011423" cy="698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l-GR" sz="3200" kern="1200"/>
        </a:p>
      </dsp:txBody>
      <dsp:txXfrm>
        <a:off x="2825663" y="2325519"/>
        <a:ext cx="801755" cy="419336"/>
      </dsp:txXfrm>
    </dsp:sp>
    <dsp:sp modelId="{1F552A07-26E0-49BF-A423-4F22324C063E}">
      <dsp:nvSpPr>
        <dsp:cNvPr id="0" name=""/>
        <dsp:cNvSpPr/>
      </dsp:nvSpPr>
      <dsp:spPr>
        <a:xfrm>
          <a:off x="3112636" y="2990824"/>
          <a:ext cx="2070792" cy="2070792"/>
        </a:xfrm>
        <a:prstGeom prst="ellipse">
          <a:avLst/>
        </a:prstGeom>
        <a:gradFill rotWithShape="1">
          <a:gsLst>
            <a:gs pos="0">
              <a:schemeClr val="accent4">
                <a:tint val="30000"/>
                <a:satMod val="250000"/>
              </a:schemeClr>
            </a:gs>
            <a:gs pos="72000">
              <a:schemeClr val="accent4">
                <a:tint val="75000"/>
                <a:satMod val="210000"/>
              </a:schemeClr>
            </a:gs>
            <a:gs pos="100000">
              <a:schemeClr val="accent4">
                <a:tint val="85000"/>
                <a:satMod val="210000"/>
              </a:schemeClr>
            </a:gs>
          </a:gsLst>
          <a:lin ang="5400000" scaled="1"/>
        </a:gradFill>
        <a:ln w="10000" cap="flat" cmpd="sng" algn="ctr">
          <a:solidFill>
            <a:schemeClr val="accent4"/>
          </a:solidFill>
          <a:prstDash val="solid"/>
        </a:ln>
        <a:effectLst>
          <a:outerShdw blurRad="76200" dist="50800" dir="5400000" rotWithShape="0">
            <a:srgbClr val="4E3B30">
              <a:alpha val="60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l-GR" sz="1600" b="1" kern="1200" dirty="0" smtClean="0">
              <a:solidFill>
                <a:schemeClr val="accent2">
                  <a:lumMod val="50000"/>
                </a:schemeClr>
              </a:solidFill>
              <a:effectLst>
                <a:outerShdw blurRad="38100" dist="38100" dir="2700000" algn="tl">
                  <a:srgbClr val="000000">
                    <a:alpha val="43137"/>
                  </a:srgbClr>
                </a:outerShdw>
              </a:effectLst>
              <a:latin typeface="Arial Narrow" pitchFamily="34" charset="0"/>
            </a:rPr>
            <a:t>Βασικό στοιχείο των κοινών διαδικασιών σε ολόκληρη την ΕΕ η συμμετοχή του κοινού</a:t>
          </a:r>
          <a:endParaRPr lang="el-GR" sz="1600" b="1" kern="1200" dirty="0">
            <a:solidFill>
              <a:schemeClr val="accent2">
                <a:lumMod val="50000"/>
              </a:schemeClr>
            </a:solidFill>
            <a:effectLst>
              <a:outerShdw blurRad="38100" dist="38100" dir="2700000" algn="tl">
                <a:srgbClr val="000000">
                  <a:alpha val="43137"/>
                </a:srgbClr>
              </a:outerShdw>
            </a:effectLst>
            <a:latin typeface="Arial Narrow" pitchFamily="34" charset="0"/>
          </a:endParaRPr>
        </a:p>
      </dsp:txBody>
      <dsp:txXfrm>
        <a:off x="3415896" y="3294084"/>
        <a:ext cx="1464272" cy="1464272"/>
      </dsp:txXfrm>
    </dsp:sp>
    <dsp:sp modelId="{372BD4A9-2053-46C3-A8AE-9D27CB5C42CD}">
      <dsp:nvSpPr>
        <dsp:cNvPr id="0" name=""/>
        <dsp:cNvSpPr/>
      </dsp:nvSpPr>
      <dsp:spPr>
        <a:xfrm rot="10800000">
          <a:off x="2088232" y="3672405"/>
          <a:ext cx="1032603" cy="698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l-GR" sz="3200" kern="1200"/>
        </a:p>
      </dsp:txBody>
      <dsp:txXfrm rot="10800000">
        <a:off x="2297900" y="3812183"/>
        <a:ext cx="822935" cy="419336"/>
      </dsp:txXfrm>
    </dsp:sp>
    <dsp:sp modelId="{26D15DC3-03CB-4CFA-AF8B-020720C39DFC}">
      <dsp:nvSpPr>
        <dsp:cNvPr id="0" name=""/>
        <dsp:cNvSpPr/>
      </dsp:nvSpPr>
      <dsp:spPr>
        <a:xfrm>
          <a:off x="1147" y="2990824"/>
          <a:ext cx="2070792" cy="20707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Η ανάληψη προσωπικής δέσμευσης από πλευράς του πολίτη συμβάλλει στην αειφόρο ανάπτυξη</a:t>
          </a:r>
          <a:endParaRPr lang="el-GR" sz="1600" kern="1200" dirty="0">
            <a:effectLst>
              <a:outerShdw blurRad="38100" dist="38100" dir="2700000" algn="tl">
                <a:srgbClr val="000000">
                  <a:alpha val="43137"/>
                </a:srgbClr>
              </a:outerShdw>
            </a:effectLst>
            <a:latin typeface="Arial Narrow" pitchFamily="34" charset="0"/>
          </a:endParaRPr>
        </a:p>
      </dsp:txBody>
      <dsp:txXfrm>
        <a:off x="304407" y="3294084"/>
        <a:ext cx="1464272" cy="1464272"/>
      </dsp:txXfrm>
    </dsp:sp>
    <dsp:sp modelId="{CEB860A5-E17F-43EA-AB43-D40B06ADF338}">
      <dsp:nvSpPr>
        <dsp:cNvPr id="0" name=""/>
        <dsp:cNvSpPr/>
      </dsp:nvSpPr>
      <dsp:spPr>
        <a:xfrm rot="18000000">
          <a:off x="1318629" y="2182715"/>
          <a:ext cx="1120584" cy="6988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l-GR" sz="3200" kern="1200"/>
        </a:p>
      </dsp:txBody>
      <dsp:txXfrm>
        <a:off x="1371046" y="2413282"/>
        <a:ext cx="910916" cy="41933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5D3BD-C249-48B5-B1D5-0D2B315D2CC0}">
      <dsp:nvSpPr>
        <dsp:cNvPr id="0" name=""/>
        <dsp:cNvSpPr/>
      </dsp:nvSpPr>
      <dsp:spPr>
        <a:xfrm>
          <a:off x="3996444" y="1840090"/>
          <a:ext cx="2984656" cy="339614"/>
        </a:xfrm>
        <a:custGeom>
          <a:avLst/>
          <a:gdLst/>
          <a:ahLst/>
          <a:cxnLst/>
          <a:rect l="0" t="0" r="0" b="0"/>
          <a:pathLst>
            <a:path>
              <a:moveTo>
                <a:pt x="0" y="0"/>
              </a:moveTo>
              <a:lnTo>
                <a:pt x="0" y="169807"/>
              </a:lnTo>
              <a:lnTo>
                <a:pt x="2984656" y="169807"/>
              </a:lnTo>
              <a:lnTo>
                <a:pt x="2984656" y="3396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38DE1-68A8-40E6-8541-9394E1C832B1}">
      <dsp:nvSpPr>
        <dsp:cNvPr id="0" name=""/>
        <dsp:cNvSpPr/>
      </dsp:nvSpPr>
      <dsp:spPr>
        <a:xfrm>
          <a:off x="3996444" y="1840090"/>
          <a:ext cx="830374" cy="339614"/>
        </a:xfrm>
        <a:custGeom>
          <a:avLst/>
          <a:gdLst/>
          <a:ahLst/>
          <a:cxnLst/>
          <a:rect l="0" t="0" r="0" b="0"/>
          <a:pathLst>
            <a:path>
              <a:moveTo>
                <a:pt x="0" y="0"/>
              </a:moveTo>
              <a:lnTo>
                <a:pt x="0" y="169807"/>
              </a:lnTo>
              <a:lnTo>
                <a:pt x="830374" y="169807"/>
              </a:lnTo>
              <a:lnTo>
                <a:pt x="830374" y="3396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74CE04-0936-4041-B2F3-537E9EC030B8}">
      <dsp:nvSpPr>
        <dsp:cNvPr id="0" name=""/>
        <dsp:cNvSpPr/>
      </dsp:nvSpPr>
      <dsp:spPr>
        <a:xfrm>
          <a:off x="2820576" y="1840090"/>
          <a:ext cx="1175867" cy="339614"/>
        </a:xfrm>
        <a:custGeom>
          <a:avLst/>
          <a:gdLst/>
          <a:ahLst/>
          <a:cxnLst/>
          <a:rect l="0" t="0" r="0" b="0"/>
          <a:pathLst>
            <a:path>
              <a:moveTo>
                <a:pt x="1175867" y="0"/>
              </a:moveTo>
              <a:lnTo>
                <a:pt x="1175867" y="169807"/>
              </a:lnTo>
              <a:lnTo>
                <a:pt x="0" y="169807"/>
              </a:lnTo>
              <a:lnTo>
                <a:pt x="0" y="3396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612886-11E5-4611-A7AD-0D470232FFD9}">
      <dsp:nvSpPr>
        <dsp:cNvPr id="0" name=""/>
        <dsp:cNvSpPr/>
      </dsp:nvSpPr>
      <dsp:spPr>
        <a:xfrm>
          <a:off x="814334" y="1840090"/>
          <a:ext cx="3182109" cy="339614"/>
        </a:xfrm>
        <a:custGeom>
          <a:avLst/>
          <a:gdLst/>
          <a:ahLst/>
          <a:cxnLst/>
          <a:rect l="0" t="0" r="0" b="0"/>
          <a:pathLst>
            <a:path>
              <a:moveTo>
                <a:pt x="3182109" y="0"/>
              </a:moveTo>
              <a:lnTo>
                <a:pt x="3182109" y="169807"/>
              </a:lnTo>
              <a:lnTo>
                <a:pt x="0" y="169807"/>
              </a:lnTo>
              <a:lnTo>
                <a:pt x="0" y="3396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1AA00-EB2A-4448-9004-C347AF529DE2}">
      <dsp:nvSpPr>
        <dsp:cNvPr id="0" name=""/>
        <dsp:cNvSpPr/>
      </dsp:nvSpPr>
      <dsp:spPr>
        <a:xfrm>
          <a:off x="1108060" y="637004"/>
          <a:ext cx="5776766" cy="12030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l-GR" sz="2000" b="1" kern="1200" dirty="0" smtClean="0">
              <a:effectLst>
                <a:outerShdw blurRad="38100" dist="38100" dir="2700000" algn="tl">
                  <a:srgbClr val="000000">
                    <a:alpha val="43137"/>
                  </a:srgbClr>
                </a:outerShdw>
              </a:effectLst>
              <a:latin typeface="Arial Narrow" pitchFamily="34" charset="0"/>
            </a:rPr>
            <a:t>Το καθεστώς περιβαλλοντικής ευθύνης επηρεάζει θετικά όλο το σύστημα</a:t>
          </a:r>
          <a:endParaRPr lang="el-GR" sz="1200" kern="1200" dirty="0">
            <a:effectLst>
              <a:outerShdw blurRad="38100" dist="38100" dir="2700000" algn="tl">
                <a:srgbClr val="000000">
                  <a:alpha val="43137"/>
                </a:srgbClr>
              </a:outerShdw>
            </a:effectLst>
          </a:endParaRPr>
        </a:p>
      </dsp:txBody>
      <dsp:txXfrm>
        <a:off x="1108060" y="637004"/>
        <a:ext cx="5776766" cy="1203085"/>
      </dsp:txXfrm>
    </dsp:sp>
    <dsp:sp modelId="{AE7385FF-50DA-4A2C-9D74-9EAC0956E763}">
      <dsp:nvSpPr>
        <dsp:cNvPr id="0" name=""/>
        <dsp:cNvSpPr/>
      </dsp:nvSpPr>
      <dsp:spPr>
        <a:xfrm>
          <a:off x="5727" y="2179704"/>
          <a:ext cx="1617213" cy="8086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την εκπόνηση ΜΠΕ &amp; ΑΕΠΟ</a:t>
          </a:r>
          <a:endParaRPr lang="el-GR" sz="1400" kern="1200" dirty="0">
            <a:effectLst>
              <a:outerShdw blurRad="38100" dist="38100" dir="2700000" algn="tl">
                <a:srgbClr val="000000">
                  <a:alpha val="43137"/>
                </a:srgbClr>
              </a:outerShdw>
            </a:effectLst>
            <a:latin typeface="Arial Narrow" pitchFamily="34" charset="0"/>
          </a:endParaRPr>
        </a:p>
      </dsp:txBody>
      <dsp:txXfrm>
        <a:off x="5727" y="2179704"/>
        <a:ext cx="1617213" cy="808606"/>
      </dsp:txXfrm>
    </dsp:sp>
    <dsp:sp modelId="{551F4AE7-5D42-4919-95FD-DF3FAD0304B9}">
      <dsp:nvSpPr>
        <dsp:cNvPr id="0" name=""/>
        <dsp:cNvSpPr/>
      </dsp:nvSpPr>
      <dsp:spPr>
        <a:xfrm>
          <a:off x="1962555" y="2179704"/>
          <a:ext cx="1716041" cy="8086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την τήρηση περιβαλλοντικών όρων</a:t>
          </a:r>
          <a:endParaRPr lang="el-GR" sz="1400" kern="1200" dirty="0">
            <a:effectLst>
              <a:outerShdw blurRad="38100" dist="38100" dir="2700000" algn="tl">
                <a:srgbClr val="000000">
                  <a:alpha val="43137"/>
                </a:srgbClr>
              </a:outerShdw>
            </a:effectLst>
            <a:latin typeface="Arial Narrow" pitchFamily="34" charset="0"/>
          </a:endParaRPr>
        </a:p>
      </dsp:txBody>
      <dsp:txXfrm>
        <a:off x="1962555" y="2179704"/>
        <a:ext cx="1716041" cy="808606"/>
      </dsp:txXfrm>
    </dsp:sp>
    <dsp:sp modelId="{D839018F-8B34-4184-AC17-5A31CF51CA86}">
      <dsp:nvSpPr>
        <dsp:cNvPr id="0" name=""/>
        <dsp:cNvSpPr/>
      </dsp:nvSpPr>
      <dsp:spPr>
        <a:xfrm>
          <a:off x="4018211" y="2179704"/>
          <a:ext cx="1617213" cy="8086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τη συμπεριφορά της Πολιτείας</a:t>
          </a:r>
          <a:endParaRPr lang="el-GR" sz="1600" kern="1200" dirty="0">
            <a:effectLst>
              <a:outerShdw blurRad="38100" dist="38100" dir="2700000" algn="tl">
                <a:srgbClr val="000000">
                  <a:alpha val="43137"/>
                </a:srgbClr>
              </a:outerShdw>
            </a:effectLst>
            <a:latin typeface="Arial Narrow" pitchFamily="34" charset="0"/>
          </a:endParaRPr>
        </a:p>
      </dsp:txBody>
      <dsp:txXfrm>
        <a:off x="4018211" y="2179704"/>
        <a:ext cx="1617213" cy="808606"/>
      </dsp:txXfrm>
    </dsp:sp>
    <dsp:sp modelId="{EBF43F55-B1CB-4C69-9A4C-5F4A39A53AAA}">
      <dsp:nvSpPr>
        <dsp:cNvPr id="0" name=""/>
        <dsp:cNvSpPr/>
      </dsp:nvSpPr>
      <dsp:spPr>
        <a:xfrm>
          <a:off x="5975039" y="2179704"/>
          <a:ext cx="2012120" cy="9277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l-GR" sz="1400" b="1" kern="1200" dirty="0" smtClean="0">
              <a:effectLst>
                <a:outerShdw blurRad="38100" dist="38100" dir="2700000" algn="tl">
                  <a:srgbClr val="000000">
                    <a:alpha val="43137"/>
                  </a:srgbClr>
                </a:outerShdw>
              </a:effectLst>
              <a:latin typeface="Arial Narrow" pitchFamily="34" charset="0"/>
            </a:rPr>
            <a:t>τη συμπεριφορά των επιχειρήσεων </a:t>
          </a:r>
          <a:endParaRPr lang="el-GR" sz="1400" kern="1200" dirty="0">
            <a:effectLst>
              <a:outerShdw blurRad="38100" dist="38100" dir="2700000" algn="tl">
                <a:srgbClr val="000000">
                  <a:alpha val="43137"/>
                </a:srgbClr>
              </a:outerShdw>
            </a:effectLst>
            <a:latin typeface="Arial Narrow" pitchFamily="34" charset="0"/>
          </a:endParaRPr>
        </a:p>
      </dsp:txBody>
      <dsp:txXfrm>
        <a:off x="5975039" y="2179704"/>
        <a:ext cx="2012120" cy="92770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07EFA-A728-4DDE-BE0B-DBCFA7F0E365}">
      <dsp:nvSpPr>
        <dsp:cNvPr id="0" name=""/>
        <dsp:cNvSpPr/>
      </dsp:nvSpPr>
      <dsp:spPr>
        <a:xfrm rot="10800000">
          <a:off x="1774462" y="1251"/>
          <a:ext cx="5721957" cy="133934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759" tIns="68580" rIns="128016" bIns="6858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800" b="1" kern="1200" dirty="0" smtClean="0">
              <a:effectLst>
                <a:outerShdw blurRad="38100" dist="38100" dir="2700000" algn="tl">
                  <a:srgbClr val="000000">
                    <a:alpha val="43137"/>
                  </a:srgbClr>
                </a:outerShdw>
              </a:effectLst>
              <a:latin typeface="Arial Narrow" pitchFamily="34" charset="0"/>
            </a:rPr>
            <a:t>Υποχρεώνει την ισχυροποίηση των μηχανισμών παρακολούθησης και ελέγχου</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800" kern="1200" dirty="0" smtClean="0"/>
        </a:p>
        <a:p>
          <a:pPr lvl="0" algn="ctr" defTabSz="666750" rtl="0">
            <a:lnSpc>
              <a:spcPct val="90000"/>
            </a:lnSpc>
            <a:spcBef>
              <a:spcPct val="0"/>
            </a:spcBef>
            <a:spcAft>
              <a:spcPct val="35000"/>
            </a:spcAft>
          </a:pPr>
          <a:endParaRPr lang="el-GR" sz="1800" kern="1200" dirty="0"/>
        </a:p>
      </dsp:txBody>
      <dsp:txXfrm rot="10800000">
        <a:off x="2109299" y="1251"/>
        <a:ext cx="5387120" cy="1339347"/>
      </dsp:txXfrm>
    </dsp:sp>
    <dsp:sp modelId="{0276BF37-DCEE-44E8-8689-6BB00E5E3306}">
      <dsp:nvSpPr>
        <dsp:cNvPr id="0" name=""/>
        <dsp:cNvSpPr/>
      </dsp:nvSpPr>
      <dsp:spPr>
        <a:xfrm>
          <a:off x="1108027" y="4490"/>
          <a:ext cx="1332870" cy="13328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37B632-0D22-4FF8-823C-70E1C2D4B82D}">
      <dsp:nvSpPr>
        <dsp:cNvPr id="0" name=""/>
        <dsp:cNvSpPr/>
      </dsp:nvSpPr>
      <dsp:spPr>
        <a:xfrm rot="10800000">
          <a:off x="1774462" y="1690214"/>
          <a:ext cx="5721957" cy="133287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7759" tIns="68580" rIns="128016" bIns="68580" numCol="1" spcCol="1270" anchor="ctr" anchorCtr="0">
          <a:noAutofit/>
        </a:bodyPr>
        <a:lstStyle/>
        <a:p>
          <a:pPr lvl="0" algn="ctr" defTabSz="800100" rtl="0">
            <a:lnSpc>
              <a:spcPct val="90000"/>
            </a:lnSpc>
            <a:spcBef>
              <a:spcPct val="0"/>
            </a:spcBef>
            <a:spcAft>
              <a:spcPct val="35000"/>
            </a:spcAft>
          </a:pPr>
          <a:r>
            <a:rPr lang="el-GR" sz="1800" b="1" kern="1200" dirty="0" smtClean="0">
              <a:effectLst>
                <a:outerShdw blurRad="38100" dist="38100" dir="2700000" algn="tl">
                  <a:srgbClr val="000000">
                    <a:alpha val="43137"/>
                  </a:srgbClr>
                </a:outerShdw>
              </a:effectLst>
              <a:latin typeface="Arial Narrow" pitchFamily="34" charset="0"/>
            </a:rPr>
            <a:t>Ενισχύει την έγκαιρη λήψη μέτρων πρόληψης, ώστε να ελαχιστοποιείται ο κίνδυνος περιβαλλοντικής ζημιάς</a:t>
          </a:r>
          <a:endParaRPr lang="el-GR" sz="1800" kern="1200" dirty="0">
            <a:effectLst>
              <a:outerShdw blurRad="38100" dist="38100" dir="2700000" algn="tl">
                <a:srgbClr val="000000">
                  <a:alpha val="43137"/>
                </a:srgbClr>
              </a:outerShdw>
            </a:effectLst>
            <a:latin typeface="Arial Narrow" pitchFamily="34" charset="0"/>
          </a:endParaRPr>
        </a:p>
      </dsp:txBody>
      <dsp:txXfrm rot="10800000">
        <a:off x="2107679" y="1690214"/>
        <a:ext cx="5388740" cy="1332870"/>
      </dsp:txXfrm>
    </dsp:sp>
    <dsp:sp modelId="{6BAA15E5-A35D-48A2-A613-0BD6BA0EE42B}">
      <dsp:nvSpPr>
        <dsp:cNvPr id="0" name=""/>
        <dsp:cNvSpPr/>
      </dsp:nvSpPr>
      <dsp:spPr>
        <a:xfrm>
          <a:off x="1108027" y="1690214"/>
          <a:ext cx="1332870" cy="13328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06574-C33F-488E-958A-0A330FE0A804}">
      <dsp:nvSpPr>
        <dsp:cNvPr id="0" name=""/>
        <dsp:cNvSpPr/>
      </dsp:nvSpPr>
      <dsp:spPr>
        <a:xfrm>
          <a:off x="1120128" y="0"/>
          <a:ext cx="1797960" cy="179796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l-GR" sz="2900" b="1" kern="1200" dirty="0" smtClean="0">
              <a:effectLst>
                <a:outerShdw blurRad="38100" dist="38100" dir="2700000" algn="tl">
                  <a:srgbClr val="000000">
                    <a:alpha val="43137"/>
                  </a:srgbClr>
                </a:outerShdw>
              </a:effectLst>
              <a:latin typeface="Arial Narrow" pitchFamily="34" charset="0"/>
            </a:rPr>
            <a:t>Αδύνατα σημεία</a:t>
          </a:r>
          <a:endParaRPr lang="el-GR" sz="2900" kern="1200" dirty="0"/>
        </a:p>
      </dsp:txBody>
      <dsp:txXfrm>
        <a:off x="1383433" y="263305"/>
        <a:ext cx="1271350" cy="1271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1293C-9F0F-41D1-848E-C5C1FD3B7CBB}">
      <dsp:nvSpPr>
        <dsp:cNvPr id="0" name=""/>
        <dsp:cNvSpPr/>
      </dsp:nvSpPr>
      <dsp:spPr>
        <a:xfrm>
          <a:off x="0" y="1698"/>
          <a:ext cx="4896544" cy="12091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b="1" u="sng" kern="1200" dirty="0" smtClean="0">
              <a:effectLst>
                <a:outerShdw blurRad="38100" dist="38100" dir="2700000" algn="tl">
                  <a:srgbClr val="000000">
                    <a:alpha val="43137"/>
                  </a:srgbClr>
                </a:outerShdw>
              </a:effectLst>
              <a:latin typeface="Arial Narrow" pitchFamily="34" charset="0"/>
            </a:rPr>
            <a:t>Ο προβλεπόμενος μηχανισμός φαίνεται να χωλαίνει στα εξής σημεία:</a:t>
          </a:r>
          <a:endParaRPr lang="el-GR" sz="2000" b="1" kern="1200" dirty="0">
            <a:effectLst>
              <a:outerShdw blurRad="38100" dist="38100" dir="2700000" algn="tl">
                <a:srgbClr val="000000">
                  <a:alpha val="43137"/>
                </a:srgbClr>
              </a:outerShdw>
            </a:effectLst>
            <a:latin typeface="Arial Narrow" pitchFamily="34" charset="0"/>
          </a:endParaRPr>
        </a:p>
      </dsp:txBody>
      <dsp:txXfrm>
        <a:off x="59027" y="60725"/>
        <a:ext cx="4778490" cy="1091113"/>
      </dsp:txXfrm>
    </dsp:sp>
    <dsp:sp modelId="{F9EEA4A9-89E9-4396-8004-920D79A4DE57}">
      <dsp:nvSpPr>
        <dsp:cNvPr id="0" name=""/>
        <dsp:cNvSpPr/>
      </dsp:nvSpPr>
      <dsp:spPr>
        <a:xfrm>
          <a:off x="0" y="1222594"/>
          <a:ext cx="4896544" cy="12091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l-GR" sz="1600" b="1" kern="1200" dirty="0" smtClean="0">
              <a:effectLst>
                <a:outerShdw blurRad="38100" dist="38100" dir="2700000" algn="tl">
                  <a:srgbClr val="000000">
                    <a:alpha val="43137"/>
                  </a:srgbClr>
                </a:outerShdw>
              </a:effectLst>
              <a:latin typeface="Arial Narrow" pitchFamily="34" charset="0"/>
            </a:rPr>
            <a:t>Δε διασφαλίζει επαρκή βαθμό ανεξαρτησίας του αρμόδιου εθνικού φορέα, καθώς αναθέτει την αποφασιστική αρμοδιότητα σε όργανα που είναι επίσης αρμόδια για την εποπτεία και την περιβαλλοντική αδειοδότηση</a:t>
          </a:r>
          <a:endParaRPr lang="el-GR" sz="1600" b="1" kern="1200" dirty="0">
            <a:effectLst>
              <a:outerShdw blurRad="38100" dist="38100" dir="2700000" algn="tl">
                <a:srgbClr val="000000">
                  <a:alpha val="43137"/>
                </a:srgbClr>
              </a:outerShdw>
            </a:effectLst>
            <a:latin typeface="Arial Narrow" pitchFamily="34" charset="0"/>
          </a:endParaRPr>
        </a:p>
      </dsp:txBody>
      <dsp:txXfrm>
        <a:off x="59027" y="1281621"/>
        <a:ext cx="4778490" cy="1091113"/>
      </dsp:txXfrm>
    </dsp:sp>
    <dsp:sp modelId="{FB45F3E4-8539-492C-9675-ECDA89CAF8AC}">
      <dsp:nvSpPr>
        <dsp:cNvPr id="0" name=""/>
        <dsp:cNvSpPr/>
      </dsp:nvSpPr>
      <dsp:spPr>
        <a:xfrm>
          <a:off x="0" y="2443490"/>
          <a:ext cx="4896544" cy="12091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b="1" kern="1200" dirty="0" smtClean="0">
              <a:solidFill>
                <a:srgbClr val="C00000"/>
              </a:solidFill>
              <a:effectLst>
                <a:outerShdw blurRad="38100" dist="38100" dir="2700000" algn="tl">
                  <a:srgbClr val="000000">
                    <a:alpha val="43137"/>
                  </a:srgbClr>
                </a:outerShdw>
              </a:effectLst>
              <a:latin typeface="Arial Narrow" pitchFamily="34" charset="0"/>
            </a:rPr>
            <a:t>Δυσχεραίνει την έγκαιρη λήψη κατάλληλων μέτρων, καθώς: </a:t>
          </a:r>
          <a:endParaRPr lang="el-GR" sz="2400" b="1" kern="1200" dirty="0">
            <a:solidFill>
              <a:srgbClr val="C00000"/>
            </a:solidFill>
            <a:effectLst>
              <a:outerShdw blurRad="38100" dist="38100" dir="2700000" algn="tl">
                <a:srgbClr val="000000">
                  <a:alpha val="43137"/>
                </a:srgbClr>
              </a:outerShdw>
            </a:effectLst>
            <a:latin typeface="Arial Narrow" pitchFamily="34" charset="0"/>
          </a:endParaRPr>
        </a:p>
      </dsp:txBody>
      <dsp:txXfrm>
        <a:off x="59027" y="2502517"/>
        <a:ext cx="4778490" cy="1091113"/>
      </dsp:txXfrm>
    </dsp:sp>
    <dsp:sp modelId="{6E027B90-6B41-481E-90C9-A945776C393B}">
      <dsp:nvSpPr>
        <dsp:cNvPr id="0" name=""/>
        <dsp:cNvSpPr/>
      </dsp:nvSpPr>
      <dsp:spPr>
        <a:xfrm>
          <a:off x="0" y="3664385"/>
          <a:ext cx="4896544" cy="12091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b="1" kern="1200" dirty="0" smtClean="0">
              <a:solidFill>
                <a:srgbClr val="C00000"/>
              </a:solidFill>
              <a:effectLst>
                <a:outerShdw blurRad="38100" dist="38100" dir="2700000" algn="tl">
                  <a:srgbClr val="000000">
                    <a:alpha val="43137"/>
                  </a:srgbClr>
                </a:outerShdw>
              </a:effectLst>
              <a:latin typeface="Arial Narrow" pitchFamily="34" charset="0"/>
            </a:rPr>
            <a:t>(α) </a:t>
          </a:r>
          <a:r>
            <a:rPr lang="el-GR" sz="1800" b="1" kern="1200" dirty="0" smtClean="0">
              <a:effectLst>
                <a:outerShdw blurRad="38100" dist="38100" dir="2700000" algn="tl">
                  <a:srgbClr val="000000">
                    <a:alpha val="43137"/>
                  </a:srgbClr>
                </a:outerShdw>
              </a:effectLst>
              <a:latin typeface="Arial Narrow" pitchFamily="34" charset="0"/>
            </a:rPr>
            <a:t>διασπά την αποφασιστική αρμοδιότητα μεταξύ κεντρικής και αποκεντρωμένης Διοίκησης, διατηρώντας επίσης συντρέχουσα αρμοδιότητα τρίτων φορέων, </a:t>
          </a:r>
          <a:endParaRPr lang="el-GR" sz="1800" b="1" kern="1200" dirty="0">
            <a:effectLst>
              <a:outerShdw blurRad="38100" dist="38100" dir="2700000" algn="tl">
                <a:srgbClr val="000000">
                  <a:alpha val="43137"/>
                </a:srgbClr>
              </a:outerShdw>
            </a:effectLst>
            <a:latin typeface="Arial Narrow" pitchFamily="34" charset="0"/>
          </a:endParaRPr>
        </a:p>
      </dsp:txBody>
      <dsp:txXfrm>
        <a:off x="59027" y="3723412"/>
        <a:ext cx="4778490" cy="1091113"/>
      </dsp:txXfrm>
    </dsp:sp>
    <dsp:sp modelId="{033859E6-AE79-4A5A-AC77-53A151BCE06C}">
      <dsp:nvSpPr>
        <dsp:cNvPr id="0" name=""/>
        <dsp:cNvSpPr/>
      </dsp:nvSpPr>
      <dsp:spPr>
        <a:xfrm>
          <a:off x="0" y="4885281"/>
          <a:ext cx="4896544" cy="12091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l-GR" sz="2400" b="1" kern="1200" dirty="0" smtClean="0">
              <a:solidFill>
                <a:srgbClr val="C00000"/>
              </a:solidFill>
              <a:effectLst>
                <a:outerShdw blurRad="38100" dist="38100" dir="2700000" algn="tl">
                  <a:srgbClr val="000000">
                    <a:alpha val="43137"/>
                  </a:srgbClr>
                </a:outerShdw>
              </a:effectLst>
              <a:latin typeface="Arial Narrow" pitchFamily="34" charset="0"/>
            </a:rPr>
            <a:t>(β)</a:t>
          </a:r>
          <a:r>
            <a:rPr lang="el-GR" sz="2400" b="1" kern="1200" dirty="0" smtClean="0">
              <a:effectLst>
                <a:outerShdw blurRad="38100" dist="38100" dir="2700000" algn="tl">
                  <a:srgbClr val="000000">
                    <a:alpha val="43137"/>
                  </a:srgbClr>
                </a:outerShdw>
              </a:effectLst>
              <a:latin typeface="Arial Narrow" pitchFamily="34" charset="0"/>
            </a:rPr>
            <a:t> </a:t>
          </a:r>
          <a:r>
            <a:rPr lang="el-GR" sz="1600" b="1" kern="1200" dirty="0" smtClean="0">
              <a:effectLst>
                <a:outerShdw blurRad="38100" dist="38100" dir="2700000" algn="tl">
                  <a:srgbClr val="000000">
                    <a:alpha val="43137"/>
                  </a:srgbClr>
                </a:outerShdw>
              </a:effectLst>
              <a:latin typeface="Arial Narrow" pitchFamily="34" charset="0"/>
            </a:rPr>
            <a:t>εξαρτά τη λήψη απόφασης από χρονοβόρα γνωμοδοτική διαδικασία στην οποία συμμετέχουν εκπρόσωποι διάφορων φορέων, με κριτήριο μάλλον την τήρηση ισορροπιών παρά την ουσιαστική κατάρτιση των συμμετεχόντων στο εξειδικευμένο αντικείμενο.</a:t>
          </a:r>
          <a:endParaRPr lang="el-GR" sz="1600" b="1" kern="1200" dirty="0">
            <a:effectLst>
              <a:outerShdw blurRad="38100" dist="38100" dir="2700000" algn="tl">
                <a:srgbClr val="000000">
                  <a:alpha val="43137"/>
                </a:srgbClr>
              </a:outerShdw>
            </a:effectLst>
            <a:latin typeface="Arial Narrow" pitchFamily="34" charset="0"/>
          </a:endParaRPr>
        </a:p>
      </dsp:txBody>
      <dsp:txXfrm>
        <a:off x="59027" y="4944308"/>
        <a:ext cx="4778490" cy="10911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1E840-DD5A-499F-ABCE-F4ED94A8298E}">
      <dsp:nvSpPr>
        <dsp:cNvPr id="0" name=""/>
        <dsp:cNvSpPr/>
      </dsp:nvSpPr>
      <dsp:spPr>
        <a:xfrm>
          <a:off x="0" y="0"/>
          <a:ext cx="8021637" cy="4131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l-GR" sz="2800" b="1" kern="1200" dirty="0" smtClean="0">
              <a:effectLst>
                <a:outerShdw blurRad="38100" dist="38100" dir="2700000" algn="tl">
                  <a:srgbClr val="000000">
                    <a:alpha val="43137"/>
                  </a:srgbClr>
                </a:outerShdw>
              </a:effectLst>
              <a:latin typeface="Arial Narrow" pitchFamily="34" charset="0"/>
            </a:rPr>
            <a:t>Συνεχείς απειλές </a:t>
          </a:r>
          <a:endParaRPr lang="el-GR" sz="2800" kern="1200" dirty="0">
            <a:effectLst>
              <a:outerShdw blurRad="38100" dist="38100" dir="2700000" algn="tl">
                <a:srgbClr val="000000">
                  <a:alpha val="43137"/>
                </a:srgbClr>
              </a:outerShdw>
            </a:effectLst>
            <a:latin typeface="Arial Narrow" pitchFamily="34" charset="0"/>
          </a:endParaRPr>
        </a:p>
      </dsp:txBody>
      <dsp:txXfrm>
        <a:off x="20170" y="20170"/>
        <a:ext cx="7981297" cy="372841"/>
      </dsp:txXfrm>
    </dsp:sp>
    <dsp:sp modelId="{EFB931DA-ECAB-4CE1-9827-AED4DD77DA6A}">
      <dsp:nvSpPr>
        <dsp:cNvPr id="0" name=""/>
        <dsp:cNvSpPr/>
      </dsp:nvSpPr>
      <dsp:spPr>
        <a:xfrm>
          <a:off x="0" y="886478"/>
          <a:ext cx="8021637" cy="238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0320" rIns="113792" bIns="20320" numCol="1" spcCol="1270" anchor="t" anchorCtr="0">
          <a:noAutofit/>
        </a:bodyPr>
        <a:lstStyle/>
        <a:p>
          <a:pPr marL="171450" lvl="1" indent="-171450" algn="l" defTabSz="711200" rtl="0">
            <a:lnSpc>
              <a:spcPct val="90000"/>
            </a:lnSpc>
            <a:spcBef>
              <a:spcPct val="0"/>
            </a:spcBef>
            <a:spcAft>
              <a:spcPct val="20000"/>
            </a:spcAft>
            <a:buChar char="••"/>
          </a:pPr>
          <a:endParaRPr lang="el-GR" sz="16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Οικονομική συγκυρία και οι προοπτικές της</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Πιέσεις, οικονομικές και άλλες εξαρτήσεις </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Νοοτροπίες που έχουν εγκαθιδρυθεί... </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Καθυστερήσεις – αναβολές – ακυρώσεις έργων με θετική περιβαλλοντική επίπτωση</a:t>
          </a:r>
          <a:endParaRPr lang="el-GR" sz="2000" kern="1200" dirty="0">
            <a:effectLst>
              <a:outerShdw blurRad="38100" dist="38100" dir="2700000" algn="tl">
                <a:srgbClr val="000000">
                  <a:alpha val="43137"/>
                </a:srgbClr>
              </a:outerShdw>
            </a:effectLst>
            <a:latin typeface="Arial Narrow" pitchFamily="34" charset="0"/>
          </a:endParaRPr>
        </a:p>
        <a:p>
          <a:pPr marL="228600" lvl="1" indent="-228600" algn="l" defTabSz="889000" rtl="0">
            <a:lnSpc>
              <a:spcPct val="90000"/>
            </a:lnSpc>
            <a:spcBef>
              <a:spcPct val="0"/>
            </a:spcBef>
            <a:spcAft>
              <a:spcPct val="20000"/>
            </a:spcAft>
            <a:buChar char="••"/>
          </a:pPr>
          <a:r>
            <a:rPr lang="el-GR" sz="2000" b="1" kern="1200" dirty="0" smtClean="0">
              <a:effectLst>
                <a:outerShdw blurRad="38100" dist="38100" dir="2700000" algn="tl">
                  <a:srgbClr val="000000">
                    <a:alpha val="43137"/>
                  </a:srgbClr>
                </a:outerShdw>
              </a:effectLst>
              <a:latin typeface="Arial Narrow" pitchFamily="34" charset="0"/>
            </a:rPr>
            <a:t>Η θέση της εθνικής παραγωγικής βάσης στο γειτονικό γεωγραφικό πλαίσιο και διεθνώς (ζητήματα ανταγωνισμού)</a:t>
          </a:r>
          <a:endParaRPr lang="el-GR" sz="1800" kern="1200" dirty="0">
            <a:effectLst>
              <a:outerShdw blurRad="38100" dist="38100" dir="2700000" algn="tl">
                <a:srgbClr val="000000">
                  <a:alpha val="43137"/>
                </a:srgbClr>
              </a:outerShdw>
            </a:effectLst>
            <a:latin typeface="Arial Narrow" pitchFamily="34" charset="0"/>
          </a:endParaRPr>
        </a:p>
      </dsp:txBody>
      <dsp:txXfrm>
        <a:off x="0" y="886478"/>
        <a:ext cx="8021637" cy="2384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517DD-7C84-4A78-804B-920A243B8F4F}">
      <dsp:nvSpPr>
        <dsp:cNvPr id="0" name=""/>
        <dsp:cNvSpPr/>
      </dsp:nvSpPr>
      <dsp:spPr>
        <a:xfrm>
          <a:off x="2382036" y="0"/>
          <a:ext cx="3249118" cy="155990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l-GR" sz="2000" b="1" kern="1200" baseline="0" dirty="0" smtClean="0">
              <a:effectLst>
                <a:outerShdw blurRad="38100" dist="38100" dir="2700000" algn="tl">
                  <a:srgbClr val="000000">
                    <a:alpha val="43137"/>
                  </a:srgbClr>
                </a:outerShdw>
              </a:effectLst>
              <a:latin typeface="Arial Narrow" pitchFamily="34" charset="0"/>
            </a:rPr>
            <a:t>Εφαρμογή της περιβαλλοντικής νομοθεσίας</a:t>
          </a:r>
          <a:endParaRPr lang="el-GR" sz="2000" b="1" kern="1200" dirty="0">
            <a:effectLst>
              <a:outerShdw blurRad="38100" dist="38100" dir="2700000" algn="tl">
                <a:srgbClr val="000000">
                  <a:alpha val="43137"/>
                </a:srgbClr>
              </a:outerShdw>
            </a:effectLst>
            <a:latin typeface="Arial Narrow" pitchFamily="34" charset="0"/>
          </a:endParaRPr>
        </a:p>
      </dsp:txBody>
      <dsp:txXfrm>
        <a:off x="2857858" y="228443"/>
        <a:ext cx="2297474" cy="11030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C23FD-C8AB-411C-977E-2149206D0900}">
      <dsp:nvSpPr>
        <dsp:cNvPr id="0" name=""/>
        <dsp:cNvSpPr/>
      </dsp:nvSpPr>
      <dsp:spPr>
        <a:xfrm>
          <a:off x="1584176" y="0"/>
          <a:ext cx="2232247" cy="1210369"/>
        </a:xfrm>
        <a:prstGeom prst="ellipse">
          <a:avLst/>
        </a:prstGeom>
        <a:solidFill>
          <a:schemeClr val="accent1">
            <a:alpha val="50000"/>
            <a:hueOff val="0"/>
            <a:satOff val="0"/>
            <a:lumOff val="0"/>
            <a:alphaOff val="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rtl="0">
            <a:lnSpc>
              <a:spcPct val="90000"/>
            </a:lnSpc>
            <a:spcBef>
              <a:spcPct val="0"/>
            </a:spcBef>
            <a:spcAft>
              <a:spcPct val="35000"/>
            </a:spcAft>
          </a:pPr>
          <a:endParaRPr lang="el-GR" sz="3200" b="1" kern="1200" dirty="0" smtClean="0">
            <a:solidFill>
              <a:schemeClr val="tx1"/>
            </a:solidFill>
            <a:effectLst>
              <a:outerShdw blurRad="38100" dist="38100" dir="2700000" algn="tl">
                <a:srgbClr val="000000">
                  <a:alpha val="43137"/>
                </a:srgbClr>
              </a:outerShdw>
            </a:effectLst>
            <a:latin typeface="Arial Narrow" pitchFamily="34" charset="0"/>
          </a:endParaRPr>
        </a:p>
        <a:p>
          <a:pPr lvl="0" algn="ctr" defTabSz="1422400" rtl="0">
            <a:lnSpc>
              <a:spcPct val="90000"/>
            </a:lnSpc>
            <a:spcBef>
              <a:spcPct val="0"/>
            </a:spcBef>
            <a:spcAft>
              <a:spcPct val="35000"/>
            </a:spcAft>
          </a:pPr>
          <a:r>
            <a:rPr lang="el-GR" sz="3200" b="1" kern="1200" dirty="0" smtClean="0">
              <a:solidFill>
                <a:schemeClr val="tx1"/>
              </a:solidFill>
              <a:effectLst>
                <a:outerShdw blurRad="38100" dist="38100" dir="2700000" algn="tl">
                  <a:srgbClr val="000000">
                    <a:alpha val="43137"/>
                  </a:srgbClr>
                </a:outerShdw>
              </a:effectLst>
              <a:latin typeface="Arial Narrow" pitchFamily="34" charset="0"/>
            </a:rPr>
            <a:t>Συνέπειες </a:t>
          </a:r>
        </a:p>
        <a:p>
          <a:pPr lvl="0" algn="ctr" defTabSz="1422400" rtl="0">
            <a:lnSpc>
              <a:spcPct val="90000"/>
            </a:lnSpc>
            <a:spcBef>
              <a:spcPct val="0"/>
            </a:spcBef>
            <a:spcAft>
              <a:spcPct val="35000"/>
            </a:spcAft>
          </a:pPr>
          <a:r>
            <a:rPr lang="el-GR" sz="2400" b="1" kern="1200" dirty="0" smtClean="0">
              <a:solidFill>
                <a:schemeClr val="tx1"/>
              </a:solidFill>
              <a:effectLst>
                <a:outerShdw blurRad="38100" dist="38100" dir="2700000" algn="tl">
                  <a:srgbClr val="000000">
                    <a:alpha val="43137"/>
                  </a:srgbClr>
                </a:outerShdw>
              </a:effectLst>
              <a:latin typeface="Arial Narrow" pitchFamily="34" charset="0"/>
            </a:rPr>
            <a:t> </a:t>
          </a:r>
          <a:endParaRPr lang="el-GR" sz="2400" kern="1200" dirty="0">
            <a:solidFill>
              <a:schemeClr val="tx1"/>
            </a:solidFill>
            <a:effectLst>
              <a:outerShdw blurRad="38100" dist="38100" dir="2700000" algn="tl">
                <a:srgbClr val="000000">
                  <a:alpha val="43137"/>
                </a:srgbClr>
              </a:outerShdw>
            </a:effectLst>
            <a:latin typeface="Arial Narrow" pitchFamily="34" charset="0"/>
          </a:endParaRPr>
        </a:p>
      </dsp:txBody>
      <dsp:txXfrm>
        <a:off x="1911081" y="177254"/>
        <a:ext cx="1578437" cy="8558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30AAA-3A32-44C7-85CE-76DAFF4E4F8D}">
      <dsp:nvSpPr>
        <dsp:cNvPr id="0" name=""/>
        <dsp:cNvSpPr/>
      </dsp:nvSpPr>
      <dsp:spPr>
        <a:xfrm>
          <a:off x="626469" y="0"/>
          <a:ext cx="7099987" cy="457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865DC-BF35-4327-8879-82B53E617C16}">
      <dsp:nvSpPr>
        <dsp:cNvPr id="0" name=""/>
        <dsp:cNvSpPr/>
      </dsp:nvSpPr>
      <dsp:spPr>
        <a:xfrm>
          <a:off x="2201" y="1371599"/>
          <a:ext cx="1703919" cy="182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bg1"/>
              </a:solidFill>
              <a:effectLst>
                <a:outerShdw blurRad="38100" dist="38100" dir="2700000" algn="tl">
                  <a:srgbClr val="000000">
                    <a:alpha val="43137"/>
                  </a:srgbClr>
                </a:outerShdw>
              </a:effectLst>
              <a:latin typeface="Arial Narrow" pitchFamily="34" charset="0"/>
            </a:rPr>
            <a:t>Τα μέτρα περιορισμού της έκτασης της ρύπανσης </a:t>
          </a:r>
          <a:endParaRPr lang="el-GR" sz="18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85379" y="1454777"/>
        <a:ext cx="1537563" cy="1662444"/>
      </dsp:txXfrm>
    </dsp:sp>
    <dsp:sp modelId="{A33F3D47-164D-4C13-B24B-EE2B7345B54B}">
      <dsp:nvSpPr>
        <dsp:cNvPr id="0" name=""/>
        <dsp:cNvSpPr/>
      </dsp:nvSpPr>
      <dsp:spPr>
        <a:xfrm>
          <a:off x="1898017" y="1371599"/>
          <a:ext cx="1977879" cy="182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bg1"/>
              </a:solidFill>
              <a:effectLst>
                <a:outerShdw blurRad="38100" dist="38100" dir="2700000" algn="tl">
                  <a:srgbClr val="000000">
                    <a:alpha val="43137"/>
                  </a:srgbClr>
                </a:outerShdw>
              </a:effectLst>
              <a:latin typeface="Arial Narrow" pitchFamily="34" charset="0"/>
            </a:rPr>
            <a:t>στο νερό, στο έδαφος και στην βιοποικιλότητα</a:t>
          </a:r>
          <a:endParaRPr lang="el-GR" sz="18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1987292" y="1460874"/>
        <a:ext cx="1799329" cy="1650250"/>
      </dsp:txXfrm>
    </dsp:sp>
    <dsp:sp modelId="{E7984324-5D82-4E14-B3B2-D79856C921E0}">
      <dsp:nvSpPr>
        <dsp:cNvPr id="0" name=""/>
        <dsp:cNvSpPr/>
      </dsp:nvSpPr>
      <dsp:spPr>
        <a:xfrm>
          <a:off x="4067794" y="1371599"/>
          <a:ext cx="2152682" cy="182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bg1"/>
              </a:solidFill>
              <a:effectLst>
                <a:outerShdw blurRad="38100" dist="38100" dir="2700000" algn="tl">
                  <a:srgbClr val="000000">
                    <a:alpha val="43137"/>
                  </a:srgbClr>
                </a:outerShdw>
              </a:effectLst>
              <a:latin typeface="Arial Narrow" pitchFamily="34" charset="0"/>
            </a:rPr>
            <a:t>και τα έργα αποκατάστασης της περιβαλλοντικής ζημιάς </a:t>
          </a:r>
          <a:endParaRPr lang="el-GR" sz="1800" kern="1200" dirty="0">
            <a:solidFill>
              <a:schemeClr val="bg1"/>
            </a:solidFill>
            <a:effectLst>
              <a:outerShdw blurRad="38100" dist="38100" dir="2700000" algn="tl">
                <a:srgbClr val="000000">
                  <a:alpha val="43137"/>
                </a:srgbClr>
              </a:outerShdw>
            </a:effectLst>
            <a:latin typeface="Arial Narrow" pitchFamily="34" charset="0"/>
          </a:endParaRPr>
        </a:p>
      </dsp:txBody>
      <dsp:txXfrm>
        <a:off x="4157069" y="1460874"/>
        <a:ext cx="1974132" cy="1650250"/>
      </dsp:txXfrm>
    </dsp:sp>
    <dsp:sp modelId="{302C734B-F323-48DC-A7B4-B4F7F5F3A782}">
      <dsp:nvSpPr>
        <dsp:cNvPr id="0" name=""/>
        <dsp:cNvSpPr/>
      </dsp:nvSpPr>
      <dsp:spPr>
        <a:xfrm>
          <a:off x="6412373" y="1371599"/>
          <a:ext cx="1938352" cy="1828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b="1" kern="1200" dirty="0" smtClean="0">
              <a:solidFill>
                <a:schemeClr val="bg1"/>
              </a:solidFill>
              <a:effectLst>
                <a:outerShdw blurRad="38100" dist="38100" dir="2700000" algn="tl">
                  <a:srgbClr val="000000">
                    <a:alpha val="43137"/>
                  </a:srgbClr>
                </a:outerShdw>
              </a:effectLst>
              <a:latin typeface="Arial Narrow" pitchFamily="34" charset="0"/>
            </a:rPr>
            <a:t>κοστίζουν αποδεδειγμένα πολλά χρήματα στην κοινωνία. </a:t>
          </a:r>
          <a:endParaRPr lang="el-GR" sz="2000" b="1" kern="1200" dirty="0">
            <a:solidFill>
              <a:schemeClr val="bg1"/>
            </a:solidFill>
            <a:effectLst>
              <a:outerShdw blurRad="38100" dist="38100" dir="2700000" algn="tl">
                <a:srgbClr val="000000">
                  <a:alpha val="43137"/>
                </a:srgbClr>
              </a:outerShdw>
            </a:effectLst>
            <a:latin typeface="Arial Narrow" pitchFamily="34" charset="0"/>
          </a:endParaRPr>
        </a:p>
      </dsp:txBody>
      <dsp:txXfrm>
        <a:off x="6501648" y="1460874"/>
        <a:ext cx="1759802" cy="16502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8" charset="0"/>
                <a:cs typeface="+mn-cs"/>
              </a:defRPr>
            </a:lvl1pPr>
          </a:lstStyle>
          <a:p>
            <a:pPr>
              <a:defRPr/>
            </a:pPr>
            <a:endParaRPr lang="en-US"/>
          </a:p>
        </p:txBody>
      </p:sp>
      <p:sp>
        <p:nvSpPr>
          <p:cNvPr id="2232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8" charset="0"/>
                <a:cs typeface="+mn-cs"/>
              </a:defRPr>
            </a:lvl1pPr>
          </a:lstStyle>
          <a:p>
            <a:pPr>
              <a:defRPr/>
            </a:pPr>
            <a:fld id="{0AF8C2A8-9C85-43A1-9DE2-36840DAB7CB0}" type="datetime1">
              <a:rPr lang="en-US"/>
              <a:pPr>
                <a:defRPr/>
              </a:pPr>
              <a:t>9/7/2017</a:t>
            </a:fld>
            <a:endParaRPr lang="en-US"/>
          </a:p>
        </p:txBody>
      </p:sp>
      <p:sp>
        <p:nvSpPr>
          <p:cNvPr id="2232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8" charset="0"/>
                <a:cs typeface="+mn-cs"/>
              </a:defRPr>
            </a:lvl1pPr>
          </a:lstStyle>
          <a:p>
            <a:pPr>
              <a:defRPr/>
            </a:pPr>
            <a:r>
              <a:rPr lang="en-US"/>
              <a:t>Δεκέμβριος 2007</a:t>
            </a:r>
          </a:p>
        </p:txBody>
      </p:sp>
      <p:sp>
        <p:nvSpPr>
          <p:cNvPr id="2232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8" charset="0"/>
                <a:cs typeface="+mn-cs"/>
              </a:defRPr>
            </a:lvl1pPr>
          </a:lstStyle>
          <a:p>
            <a:pPr>
              <a:defRPr/>
            </a:pPr>
            <a:fld id="{98B5AE26-21AE-473F-B1AE-6C41CDA18D8E}" type="slidenum">
              <a:rPr lang="en-US"/>
              <a:pPr>
                <a:defRPr/>
              </a:pPr>
              <a:t>‹#›</a:t>
            </a:fld>
            <a:endParaRPr lang="en-US"/>
          </a:p>
        </p:txBody>
      </p:sp>
    </p:spTree>
    <p:extLst>
      <p:ext uri="{BB962C8B-B14F-4D97-AF65-F5344CB8AC3E}">
        <p14:creationId xmlns:p14="http://schemas.microsoft.com/office/powerpoint/2010/main" val="1302891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A78F75E3-65A5-49A5-A90C-B0CE04BCC6B1}" type="datetime1">
              <a:rPr lang="en-US"/>
              <a:pPr>
                <a:defRPr/>
              </a:pPr>
              <a:t>9/7/2017</a:t>
            </a:fld>
            <a:endParaRPr lang="en-US"/>
          </a:p>
        </p:txBody>
      </p:sp>
      <p:sp>
        <p:nvSpPr>
          <p:cNvPr id="278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r>
              <a:rPr lang="en-US"/>
              <a:t>Δεκέμβριος 2007</a:t>
            </a:r>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F60A4133-19C8-46E5-8E08-E857A628EB16}" type="slidenum">
              <a:rPr lang="en-US"/>
              <a:pPr>
                <a:defRPr/>
              </a:pPr>
              <a:t>‹#›</a:t>
            </a:fld>
            <a:endParaRPr lang="en-US"/>
          </a:p>
        </p:txBody>
      </p:sp>
    </p:spTree>
    <p:extLst>
      <p:ext uri="{BB962C8B-B14F-4D97-AF65-F5344CB8AC3E}">
        <p14:creationId xmlns:p14="http://schemas.microsoft.com/office/powerpoint/2010/main" val="961670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0.xml"/><Relationship Id="rId1" Type="http://schemas.openxmlformats.org/officeDocument/2006/relationships/themeOverride" Target="../theme/themeOverride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1.xml"/><Relationship Id="rId1" Type="http://schemas.openxmlformats.org/officeDocument/2006/relationships/themeOverride" Target="../theme/themeOverride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2.xml"/><Relationship Id="rId1" Type="http://schemas.openxmlformats.org/officeDocument/2006/relationships/themeOverride" Target="../theme/themeOverride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3.xml"/><Relationship Id="rId1" Type="http://schemas.openxmlformats.org/officeDocument/2006/relationships/themeOverride" Target="../theme/themeOverride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4.xml"/><Relationship Id="rId1" Type="http://schemas.openxmlformats.org/officeDocument/2006/relationships/themeOverride" Target="../theme/themeOverride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5.xml"/><Relationship Id="rId1" Type="http://schemas.openxmlformats.org/officeDocument/2006/relationships/themeOverride" Target="../theme/themeOverride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7.xml"/><Relationship Id="rId1" Type="http://schemas.openxmlformats.org/officeDocument/2006/relationships/themeOverride" Target="../theme/themeOverride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8.xml"/><Relationship Id="rId1" Type="http://schemas.openxmlformats.org/officeDocument/2006/relationships/themeOverride" Target="../theme/themeOverride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7.xml"/><Relationship Id="rId1" Type="http://schemas.openxmlformats.org/officeDocument/2006/relationships/themeOverride" Target="../theme/themeOverride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9.xml"/><Relationship Id="rId1" Type="http://schemas.openxmlformats.org/officeDocument/2006/relationships/themeOverride" Target="../theme/themeOverride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51DE91E6-ACD5-4A8D-B608-AF48F96991EA}"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CBCBF0B5-4F29-4177-8F0D-1131B900F4B2}" type="slidenum">
              <a:rPr lang="en-GB"/>
              <a:pPr>
                <a:defRPr/>
              </a:pPr>
              <a:t>‹#›</a:t>
            </a:fld>
            <a:endParaRPr lang="en-GB"/>
          </a:p>
        </p:txBody>
      </p:sp>
    </p:spTree>
    <p:extLst>
      <p:ext uri="{BB962C8B-B14F-4D97-AF65-F5344CB8AC3E}">
        <p14:creationId xmlns:p14="http://schemas.microsoft.com/office/powerpoint/2010/main" val="320465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BDE8024-5B98-449F-934A-498A1C05CA08}"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5040F10F-C90F-4BCF-B861-1F3D12528F15}" type="slidenum">
              <a:rPr lang="en-GB"/>
              <a:pPr>
                <a:defRPr/>
              </a:pPr>
              <a:t>‹#›</a:t>
            </a:fld>
            <a:endParaRPr lang="en-GB"/>
          </a:p>
        </p:txBody>
      </p:sp>
    </p:spTree>
    <p:extLst>
      <p:ext uri="{BB962C8B-B14F-4D97-AF65-F5344CB8AC3E}">
        <p14:creationId xmlns:p14="http://schemas.microsoft.com/office/powerpoint/2010/main" val="39832095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BF0617F3-C2EE-439B-804E-5DFB3B7F3B98}"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86A7C0A6-2404-429F-8029-2788480EA5EB}" type="slidenum">
              <a:rPr lang="en-GB"/>
              <a:pPr>
                <a:defRPr/>
              </a:pPr>
              <a:t>‹#›</a:t>
            </a:fld>
            <a:endParaRPr lang="en-GB"/>
          </a:p>
        </p:txBody>
      </p:sp>
    </p:spTree>
    <p:extLst>
      <p:ext uri="{BB962C8B-B14F-4D97-AF65-F5344CB8AC3E}">
        <p14:creationId xmlns:p14="http://schemas.microsoft.com/office/powerpoint/2010/main" val="975766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F7FEB43D-0876-442A-9C6C-3D4E8CA97125}"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7849E4D6-0838-429A-9A12-EA0EBCC073DD}" type="slidenum">
              <a:rPr lang="en-GB"/>
              <a:pPr>
                <a:defRPr/>
              </a:pPr>
              <a:t>‹#›</a:t>
            </a:fld>
            <a:endParaRPr lang="en-GB"/>
          </a:p>
        </p:txBody>
      </p:sp>
    </p:spTree>
    <p:extLst>
      <p:ext uri="{BB962C8B-B14F-4D97-AF65-F5344CB8AC3E}">
        <p14:creationId xmlns:p14="http://schemas.microsoft.com/office/powerpoint/2010/main" val="2099713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C70D51A2-3D03-485D-AAE3-CD4274FDDFA9}"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13CF2380-5935-4F30-B1A3-9ED3807B2A8A}" type="slidenum">
              <a:rPr lang="en-GB"/>
              <a:pPr>
                <a:defRPr/>
              </a:pPr>
              <a:t>‹#›</a:t>
            </a:fld>
            <a:endParaRPr lang="en-GB"/>
          </a:p>
        </p:txBody>
      </p:sp>
    </p:spTree>
    <p:extLst>
      <p:ext uri="{BB962C8B-B14F-4D97-AF65-F5344CB8AC3E}">
        <p14:creationId xmlns:p14="http://schemas.microsoft.com/office/powerpoint/2010/main" val="3128343091"/>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8632F824-B361-406E-A05E-CEB1570199AF}"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E7690349-98BC-446B-B010-8F522DF61EF1}" type="slidenum">
              <a:rPr lang="en-GB"/>
              <a:pPr>
                <a:defRPr/>
              </a:pPr>
              <a:t>‹#›</a:t>
            </a:fld>
            <a:endParaRPr lang="en-GB"/>
          </a:p>
        </p:txBody>
      </p:sp>
    </p:spTree>
    <p:extLst>
      <p:ext uri="{BB962C8B-B14F-4D97-AF65-F5344CB8AC3E}">
        <p14:creationId xmlns:p14="http://schemas.microsoft.com/office/powerpoint/2010/main" val="13828704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CFA30BC7-A698-425F-B0C7-E1D1A3ECC50C}"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4F01E225-D519-48A7-A2E5-019B2295B33B}" type="slidenum">
              <a:rPr lang="en-GB"/>
              <a:pPr>
                <a:defRPr/>
              </a:pPr>
              <a:t>‹#›</a:t>
            </a:fld>
            <a:endParaRPr lang="en-GB"/>
          </a:p>
        </p:txBody>
      </p:sp>
    </p:spTree>
    <p:extLst>
      <p:ext uri="{BB962C8B-B14F-4D97-AF65-F5344CB8AC3E}">
        <p14:creationId xmlns:p14="http://schemas.microsoft.com/office/powerpoint/2010/main" val="84487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6EFF455D-C4CB-49AE-9A98-65C672FACE8C}"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290DC57E-F4E3-4ECC-AE28-C567709F858E}" type="slidenum">
              <a:rPr lang="en-GB"/>
              <a:pPr>
                <a:defRPr/>
              </a:pPr>
              <a:t>‹#›</a:t>
            </a:fld>
            <a:endParaRPr lang="en-GB"/>
          </a:p>
        </p:txBody>
      </p:sp>
    </p:spTree>
    <p:extLst>
      <p:ext uri="{BB962C8B-B14F-4D97-AF65-F5344CB8AC3E}">
        <p14:creationId xmlns:p14="http://schemas.microsoft.com/office/powerpoint/2010/main" val="3532456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41478DBF-2963-4AFA-AAC6-FBB68C7559D8}"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5D0F63DE-0850-4D23-83DE-0579847B17BD}" type="slidenum">
              <a:rPr lang="en-GB"/>
              <a:pPr>
                <a:defRPr/>
              </a:pPr>
              <a:t>‹#›</a:t>
            </a:fld>
            <a:endParaRPr lang="en-GB"/>
          </a:p>
        </p:txBody>
      </p:sp>
    </p:spTree>
    <p:extLst>
      <p:ext uri="{BB962C8B-B14F-4D97-AF65-F5344CB8AC3E}">
        <p14:creationId xmlns:p14="http://schemas.microsoft.com/office/powerpoint/2010/main" val="32846146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F29DE73-50CC-4DED-9891-57A237C0C5AA}"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6AB96069-8F35-4034-9FA3-2CB4CA768BA2}" type="slidenum">
              <a:rPr lang="en-GB"/>
              <a:pPr>
                <a:defRPr/>
              </a:pPr>
              <a:t>‹#›</a:t>
            </a:fld>
            <a:endParaRPr lang="en-GB"/>
          </a:p>
        </p:txBody>
      </p:sp>
    </p:spTree>
    <p:extLst>
      <p:ext uri="{BB962C8B-B14F-4D97-AF65-F5344CB8AC3E}">
        <p14:creationId xmlns:p14="http://schemas.microsoft.com/office/powerpoint/2010/main" val="3864904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82E0CC52-7136-4790-BD8A-A422C58B93E4}"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4BDDF64C-54CE-4BB9-9D89-CD258678AA74}" type="slidenum">
              <a:rPr lang="en-GB"/>
              <a:pPr>
                <a:defRPr/>
              </a:pPr>
              <a:t>‹#›</a:t>
            </a:fld>
            <a:endParaRPr lang="en-GB"/>
          </a:p>
        </p:txBody>
      </p:sp>
    </p:spTree>
    <p:extLst>
      <p:ext uri="{BB962C8B-B14F-4D97-AF65-F5344CB8AC3E}">
        <p14:creationId xmlns:p14="http://schemas.microsoft.com/office/powerpoint/2010/main" val="17502583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6A61EF66-8DAE-4C79-948C-8FFDB7ED0279}"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E0154054-452B-4194-9B5B-6D41B740052A}" type="slidenum">
              <a:rPr lang="en-GB"/>
              <a:pPr>
                <a:defRPr/>
              </a:pPr>
              <a:t>‹#›</a:t>
            </a:fld>
            <a:endParaRPr lang="en-GB"/>
          </a:p>
        </p:txBody>
      </p:sp>
    </p:spTree>
    <p:extLst>
      <p:ext uri="{BB962C8B-B14F-4D97-AF65-F5344CB8AC3E}">
        <p14:creationId xmlns:p14="http://schemas.microsoft.com/office/powerpoint/2010/main" val="409387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3653626-262D-4A34-8888-9606BC7E3638}"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A6ECE9F9-6A0E-48E7-87D3-ECDC6BDCD70A}" type="slidenum">
              <a:rPr lang="en-GB"/>
              <a:pPr>
                <a:defRPr/>
              </a:pPr>
              <a:t>‹#›</a:t>
            </a:fld>
            <a:endParaRPr lang="en-GB"/>
          </a:p>
        </p:txBody>
      </p:sp>
    </p:spTree>
    <p:extLst>
      <p:ext uri="{BB962C8B-B14F-4D97-AF65-F5344CB8AC3E}">
        <p14:creationId xmlns:p14="http://schemas.microsoft.com/office/powerpoint/2010/main" val="4625158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C8D82CBD-A014-4293-AA4F-30A65E62A9A3}"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9D52BC8F-06F2-440E-91C2-381C1C972DB5}" type="slidenum">
              <a:rPr lang="en-GB"/>
              <a:pPr>
                <a:defRPr/>
              </a:pPr>
              <a:t>‹#›</a:t>
            </a:fld>
            <a:endParaRPr lang="en-GB"/>
          </a:p>
        </p:txBody>
      </p:sp>
    </p:spTree>
    <p:extLst>
      <p:ext uri="{BB962C8B-B14F-4D97-AF65-F5344CB8AC3E}">
        <p14:creationId xmlns:p14="http://schemas.microsoft.com/office/powerpoint/2010/main" val="7114933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solidFill>
                  <a:prstClr val="black">
                    <a:tint val="95000"/>
                  </a:prstClr>
                </a:solidFill>
              </a:defRPr>
            </a:lvl1pPr>
          </a:lstStyle>
          <a:p>
            <a:pPr>
              <a:defRPr/>
            </a:pPr>
            <a:fld id="{E7D9CD38-0703-4F93-AB2F-266786CBC7BC}"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8B4BC358-3EBF-44A7-9672-F107B9F2B1B0}" type="slidenum">
              <a:rPr lang="en-GB"/>
              <a:pPr>
                <a:defRPr/>
              </a:pPr>
              <a:t>‹#›</a:t>
            </a:fld>
            <a:endParaRPr lang="en-GB"/>
          </a:p>
        </p:txBody>
      </p:sp>
    </p:spTree>
    <p:extLst>
      <p:ext uri="{BB962C8B-B14F-4D97-AF65-F5344CB8AC3E}">
        <p14:creationId xmlns:p14="http://schemas.microsoft.com/office/powerpoint/2010/main" val="3375298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8178D69D-7F87-4C34-BA95-B6821F884F04}"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solidFill>
                  <a:prstClr val="black">
                    <a:tint val="95000"/>
                  </a:prstClr>
                </a:solidFill>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556D447B-99F1-4D73-9665-1B6E1DF0DB08}" type="slidenum">
              <a:rPr lang="en-GB"/>
              <a:pPr>
                <a:defRPr/>
              </a:pPr>
              <a:t>‹#›</a:t>
            </a:fld>
            <a:endParaRPr lang="en-GB"/>
          </a:p>
        </p:txBody>
      </p:sp>
    </p:spTree>
    <p:extLst>
      <p:ext uri="{BB962C8B-B14F-4D97-AF65-F5344CB8AC3E}">
        <p14:creationId xmlns:p14="http://schemas.microsoft.com/office/powerpoint/2010/main" val="5329677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solidFill>
                  <a:prstClr val="black">
                    <a:tint val="95000"/>
                  </a:prstClr>
                </a:solidFill>
              </a:defRPr>
            </a:lvl1pPr>
          </a:lstStyle>
          <a:p>
            <a:pPr>
              <a:defRPr/>
            </a:pPr>
            <a:fld id="{AADFA640-7066-4A16-B535-0037D3A79E96}"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solidFill>
                  <a:prstClr val="black">
                    <a:tint val="95000"/>
                  </a:prstClr>
                </a:solidFill>
              </a:defRPr>
            </a:lvl1pPr>
          </a:lstStyle>
          <a:p>
            <a:pPr>
              <a:defRPr/>
            </a:pPr>
            <a:fld id="{496F1A1D-4653-4263-AE01-996819AE67EF}" type="slidenum">
              <a:rPr lang="en-GB"/>
              <a:pPr>
                <a:defRPr/>
              </a:pPr>
              <a:t>‹#›</a:t>
            </a:fld>
            <a:endParaRPr lang="en-GB"/>
          </a:p>
        </p:txBody>
      </p:sp>
    </p:spTree>
    <p:extLst>
      <p:ext uri="{BB962C8B-B14F-4D97-AF65-F5344CB8AC3E}">
        <p14:creationId xmlns:p14="http://schemas.microsoft.com/office/powerpoint/2010/main" val="755932721"/>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20"/>
          <p:cNvSpPr>
            <a:spLocks noGrp="1"/>
          </p:cNvSpPr>
          <p:nvPr>
            <p:ph type="dt" sz="half" idx="10"/>
          </p:nvPr>
        </p:nvSpPr>
        <p:spPr/>
        <p:txBody>
          <a:bodyPr/>
          <a:lstStyle>
            <a:lvl1pPr>
              <a:defRPr>
                <a:solidFill>
                  <a:prstClr val="black">
                    <a:tint val="95000"/>
                  </a:prstClr>
                </a:solidFill>
              </a:defRPr>
            </a:lvl1pPr>
          </a:lstStyle>
          <a:p>
            <a:pPr>
              <a:defRPr/>
            </a:pPr>
            <a:fld id="{81DCE2D0-F7DC-473D-A813-C0B8B7745D6B}" type="datetime1">
              <a:rPr lang="el-GR"/>
              <a:pPr>
                <a:defRPr/>
              </a:pPr>
              <a:t>7/9/2017</a:t>
            </a:fld>
            <a:r>
              <a:rPr lang="el-GR"/>
              <a:t>18-20 </a:t>
            </a:r>
            <a:r>
              <a:rPr lang="en-US"/>
              <a:t>October</a:t>
            </a:r>
            <a:r>
              <a:rPr lang="el-GR"/>
              <a:t> 2007</a:t>
            </a:r>
            <a:endParaRPr lang="en-GB"/>
          </a:p>
        </p:txBody>
      </p:sp>
      <p:sp>
        <p:nvSpPr>
          <p:cNvPr id="6" name="Θέση υποσέλιδου 9"/>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E0239E69-81F7-4542-AC15-C570983846FD}" type="slidenum">
              <a:rPr lang="en-GB"/>
              <a:pPr>
                <a:defRPr/>
              </a:pPr>
              <a:t>‹#›</a:t>
            </a:fld>
            <a:endParaRPr lang="en-GB"/>
          </a:p>
        </p:txBody>
      </p:sp>
    </p:spTree>
    <p:extLst>
      <p:ext uri="{BB962C8B-B14F-4D97-AF65-F5344CB8AC3E}">
        <p14:creationId xmlns:p14="http://schemas.microsoft.com/office/powerpoint/2010/main" val="939214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solidFill>
                  <a:prstClr val="black">
                    <a:tint val="95000"/>
                  </a:prstClr>
                </a:solidFill>
              </a:defRPr>
            </a:lvl1pPr>
          </a:lstStyle>
          <a:p>
            <a:pPr>
              <a:defRPr/>
            </a:pPr>
            <a:fld id="{4C7888EF-75F0-48C1-BECA-6ED8CCAB72C7}"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solidFill>
                  <a:prstClr val="black">
                    <a:tint val="95000"/>
                  </a:prstClr>
                </a:solidFill>
              </a:defRPr>
            </a:lvl1pPr>
          </a:lstStyle>
          <a:p>
            <a:pPr>
              <a:defRPr/>
            </a:pPr>
            <a:fld id="{CAE89D13-9E66-4255-816F-A9FAC0A86D73}" type="slidenum">
              <a:rPr lang="en-GB"/>
              <a:pPr>
                <a:defRPr/>
              </a:pPr>
              <a:t>‹#›</a:t>
            </a:fld>
            <a:endParaRPr lang="en-GB"/>
          </a:p>
        </p:txBody>
      </p:sp>
    </p:spTree>
    <p:extLst>
      <p:ext uri="{BB962C8B-B14F-4D97-AF65-F5344CB8AC3E}">
        <p14:creationId xmlns:p14="http://schemas.microsoft.com/office/powerpoint/2010/main" val="34882810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1"/>
          <p:cNvSpPr>
            <a:spLocks noGrp="1"/>
          </p:cNvSpPr>
          <p:nvPr>
            <p:ph type="dt" sz="half" idx="10"/>
          </p:nvPr>
        </p:nvSpPr>
        <p:spPr/>
        <p:txBody>
          <a:bodyPr/>
          <a:lstStyle>
            <a:lvl1pPr>
              <a:defRPr>
                <a:solidFill>
                  <a:prstClr val="black">
                    <a:tint val="95000"/>
                  </a:prstClr>
                </a:solidFill>
              </a:defRPr>
            </a:lvl1pPr>
          </a:lstStyle>
          <a:p>
            <a:pPr>
              <a:defRPr/>
            </a:pPr>
            <a:fld id="{5B53081B-66F5-4DF3-82E5-1BB70A7B1EE8}" type="datetime1">
              <a:rPr lang="el-GR"/>
              <a:pPr>
                <a:defRPr/>
              </a:pPr>
              <a:t>7/9/2017</a:t>
            </a:fld>
            <a:r>
              <a:rPr lang="el-GR"/>
              <a:t>18-20 </a:t>
            </a:r>
            <a:r>
              <a:rPr lang="en-US"/>
              <a:t>October</a:t>
            </a:r>
            <a:r>
              <a:rPr lang="el-GR"/>
              <a:t> 2007</a:t>
            </a:r>
            <a:endParaRPr lang="en-GB"/>
          </a:p>
        </p:txBody>
      </p:sp>
      <p:sp>
        <p:nvSpPr>
          <p:cNvPr id="4" name="Θέση υποσέλιδου 2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5"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89A1F643-B844-4FA8-89C1-7818A6110A85}" type="slidenum">
              <a:rPr lang="en-GB"/>
              <a:pPr>
                <a:defRPr/>
              </a:pPr>
              <a:t>‹#›</a:t>
            </a:fld>
            <a:endParaRPr lang="en-GB"/>
          </a:p>
        </p:txBody>
      </p:sp>
    </p:spTree>
    <p:extLst>
      <p:ext uri="{BB962C8B-B14F-4D97-AF65-F5344CB8AC3E}">
        <p14:creationId xmlns:p14="http://schemas.microsoft.com/office/powerpoint/2010/main" val="1228331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solidFill>
                  <a:prstClr val="black">
                    <a:tint val="95000"/>
                  </a:prstClr>
                </a:solidFill>
              </a:defRPr>
            </a:lvl1pPr>
          </a:lstStyle>
          <a:p>
            <a:pPr>
              <a:defRPr/>
            </a:pPr>
            <a:fld id="{C9708231-669B-4BE9-8687-B065F5753D7B}"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8C202EB4-D321-416C-A6F4-D21DB412CD74}" type="slidenum">
              <a:rPr lang="en-GB"/>
              <a:pPr>
                <a:defRPr/>
              </a:pPr>
              <a:t>‹#›</a:t>
            </a:fld>
            <a:endParaRPr lang="en-GB"/>
          </a:p>
        </p:txBody>
      </p:sp>
    </p:spTree>
    <p:extLst>
      <p:ext uri="{BB962C8B-B14F-4D97-AF65-F5344CB8AC3E}">
        <p14:creationId xmlns:p14="http://schemas.microsoft.com/office/powerpoint/2010/main" val="13553200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C5FE71CE-3D3B-4E97-A8BB-A4FA278178D8}"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8DB70F83-CBDC-43A3-A300-22DD51B53A88}" type="slidenum">
              <a:rPr lang="en-GB"/>
              <a:pPr>
                <a:defRPr/>
              </a:pPr>
              <a:t>‹#›</a:t>
            </a:fld>
            <a:endParaRPr lang="en-GB"/>
          </a:p>
        </p:txBody>
      </p:sp>
    </p:spTree>
    <p:extLst>
      <p:ext uri="{BB962C8B-B14F-4D97-AF65-F5344CB8AC3E}">
        <p14:creationId xmlns:p14="http://schemas.microsoft.com/office/powerpoint/2010/main" val="40349002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solidFill>
                  <a:prstClr val="black">
                    <a:tint val="95000"/>
                  </a:prstClr>
                </a:solidFill>
              </a:defRPr>
            </a:lvl1pPr>
          </a:lstStyle>
          <a:p>
            <a:pPr>
              <a:defRPr/>
            </a:pPr>
            <a:fld id="{C7D5EFAD-F9FA-4047-A587-1E7BB9724932}"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51291185-DCF8-4720-99E5-7E91CCBA40F0}" type="slidenum">
              <a:rPr lang="en-GB"/>
              <a:pPr>
                <a:defRPr/>
              </a:pPr>
              <a:t>‹#›</a:t>
            </a:fld>
            <a:endParaRPr lang="en-GB"/>
          </a:p>
        </p:txBody>
      </p:sp>
    </p:spTree>
    <p:extLst>
      <p:ext uri="{BB962C8B-B14F-4D97-AF65-F5344CB8AC3E}">
        <p14:creationId xmlns:p14="http://schemas.microsoft.com/office/powerpoint/2010/main" val="386986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A93D0D7C-A54B-4A57-AD69-0B73447BE9F4}"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F6924176-1A60-4C1E-A27A-1DA4991DAC69}" type="slidenum">
              <a:rPr lang="en-GB"/>
              <a:pPr>
                <a:defRPr/>
              </a:pPr>
              <a:t>‹#›</a:t>
            </a:fld>
            <a:endParaRPr lang="en-GB"/>
          </a:p>
        </p:txBody>
      </p:sp>
    </p:spTree>
    <p:extLst>
      <p:ext uri="{BB962C8B-B14F-4D97-AF65-F5344CB8AC3E}">
        <p14:creationId xmlns:p14="http://schemas.microsoft.com/office/powerpoint/2010/main" val="5835603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39636BE0-BE11-4C53-852D-A0EB79E41D3B}"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62A74834-7243-4313-B8EB-4D84239D0CF7}" type="slidenum">
              <a:rPr lang="en-GB"/>
              <a:pPr>
                <a:defRPr/>
              </a:pPr>
              <a:t>‹#›</a:t>
            </a:fld>
            <a:endParaRPr lang="en-GB"/>
          </a:p>
        </p:txBody>
      </p:sp>
    </p:spTree>
    <p:extLst>
      <p:ext uri="{BB962C8B-B14F-4D97-AF65-F5344CB8AC3E}">
        <p14:creationId xmlns:p14="http://schemas.microsoft.com/office/powerpoint/2010/main" val="31969665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8C426067-7E91-49F1-A320-D4D398DFD044}"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B4327AA9-F921-4A93-A8B1-6C6E0C3FA0BA}" type="slidenum">
              <a:rPr lang="en-GB"/>
              <a:pPr>
                <a:defRPr/>
              </a:pPr>
              <a:t>‹#›</a:t>
            </a:fld>
            <a:endParaRPr lang="en-GB"/>
          </a:p>
        </p:txBody>
      </p:sp>
    </p:spTree>
    <p:extLst>
      <p:ext uri="{BB962C8B-B14F-4D97-AF65-F5344CB8AC3E}">
        <p14:creationId xmlns:p14="http://schemas.microsoft.com/office/powerpoint/2010/main" val="8897610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0A985F8F-1F31-4944-9365-2197E0305323}"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1"/>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0B26AC6A-05DA-4250-AB1C-2E10C4C26661}"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1366769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82433BD3-57D1-4734-A4DC-7F9AED1FBAD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solidFill>
                <a:srgbClr val="F0A22E">
                  <a:shade val="75000"/>
                </a:srgbClr>
              </a:solidFill>
            </a:endParaRP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5A646C3A-EED5-4B52-BF01-562563EE6E81}"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1428274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71DBAB21-4B19-48E1-B2D9-68A82F7C1F71}"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10"/>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9" name="Θέση αριθμού διαφάνειας 15"/>
          <p:cNvSpPr>
            <a:spLocks noGrp="1"/>
          </p:cNvSpPr>
          <p:nvPr>
            <p:ph type="sldNum" sz="quarter" idx="12"/>
          </p:nvPr>
        </p:nvSpPr>
        <p:spPr/>
        <p:txBody>
          <a:bodyPr/>
          <a:lstStyle>
            <a:lvl1pPr>
              <a:defRPr/>
            </a:lvl1pPr>
          </a:lstStyle>
          <a:p>
            <a:pPr>
              <a:defRPr/>
            </a:pPr>
            <a:fld id="{0A88AD2A-47D3-4F22-8CAE-FC59B0E48D7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238695687"/>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F5F04E4A-903E-486A-80F8-78D7C037F1DD}"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4"/>
          <p:cNvSpPr>
            <a:spLocks noGrp="1"/>
          </p:cNvSpPr>
          <p:nvPr>
            <p:ph type="sldNum" sz="quarter" idx="12"/>
          </p:nvPr>
        </p:nvSpPr>
        <p:spPr/>
        <p:txBody>
          <a:bodyPr/>
          <a:lstStyle>
            <a:lvl1pPr>
              <a:defRPr/>
            </a:lvl1pPr>
          </a:lstStyle>
          <a:p>
            <a:pPr>
              <a:defRPr/>
            </a:pPr>
            <a:fld id="{A2D337CE-771A-4E03-934E-FF62E6666C0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940414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58E47913-AD47-4017-A41B-DCF622E3ADB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9" name="Θέση υποσέλιδου 5"/>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C38A7AE9-FC94-416B-951C-DC0D0BFB2EF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0671724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B6039CEB-0EEC-4110-8AA3-84B97EA6CD0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4"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12"/>
          </p:nvPr>
        </p:nvSpPr>
        <p:spPr/>
        <p:txBody>
          <a:bodyPr/>
          <a:lstStyle>
            <a:lvl1pPr>
              <a:defRPr/>
            </a:lvl1pPr>
          </a:lstStyle>
          <a:p>
            <a:pPr>
              <a:defRPr/>
            </a:pPr>
            <a:fld id="{7C5AEEB1-8090-456E-A325-E99774645FA8}"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1335600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55766B95-CEA7-46F1-994C-985F51ADB102}"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3" name="Θέση υποσέλιδου 23"/>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4" name="Θέση αριθμού διαφάνειας 6"/>
          <p:cNvSpPr>
            <a:spLocks noGrp="1"/>
          </p:cNvSpPr>
          <p:nvPr>
            <p:ph type="sldNum" sz="quarter" idx="12"/>
          </p:nvPr>
        </p:nvSpPr>
        <p:spPr/>
        <p:txBody>
          <a:bodyPr/>
          <a:lstStyle>
            <a:lvl1pPr>
              <a:defRPr/>
            </a:lvl1pPr>
          </a:lstStyle>
          <a:p>
            <a:pPr>
              <a:defRPr/>
            </a:pPr>
            <a:fld id="{CB38BF6F-A4AB-4017-A5B8-314332B4A835}"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8969805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B85A277C-4872-425E-B750-91DCA7F36993}"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28"/>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8" name="Θέση αριθμού διαφάνειας 6"/>
          <p:cNvSpPr>
            <a:spLocks noGrp="1"/>
          </p:cNvSpPr>
          <p:nvPr>
            <p:ph type="sldNum" sz="quarter" idx="12"/>
          </p:nvPr>
        </p:nvSpPr>
        <p:spPr/>
        <p:txBody>
          <a:bodyPr/>
          <a:lstStyle>
            <a:lvl1pPr>
              <a:defRPr/>
            </a:lvl1pPr>
          </a:lstStyle>
          <a:p>
            <a:pPr>
              <a:defRPr/>
            </a:pPr>
            <a:fld id="{7F9205E5-5AAF-4428-A23A-35569F5542F1}"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411450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5BD85435-8F25-4CF6-99ED-EB20148822AA}"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59308F95-11D4-47E2-B981-E9C541673772}" type="slidenum">
              <a:rPr lang="en-GB"/>
              <a:pPr>
                <a:defRPr/>
              </a:pPr>
              <a:t>‹#›</a:t>
            </a:fld>
            <a:endParaRPr lang="en-GB"/>
          </a:p>
        </p:txBody>
      </p:sp>
    </p:spTree>
    <p:extLst>
      <p:ext uri="{BB962C8B-B14F-4D97-AF65-F5344CB8AC3E}">
        <p14:creationId xmlns:p14="http://schemas.microsoft.com/office/powerpoint/2010/main" val="23455213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87C1D88A-6B4A-4ABB-89B9-41BC8D44C2E9}"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30"/>
          <p:cNvSpPr>
            <a:spLocks noGrp="1"/>
          </p:cNvSpPr>
          <p:nvPr>
            <p:ph type="sldNum" sz="quarter" idx="12"/>
          </p:nvPr>
        </p:nvSpPr>
        <p:spPr/>
        <p:txBody>
          <a:bodyPr/>
          <a:lstStyle>
            <a:lvl1pPr>
              <a:defRPr/>
            </a:lvl1pPr>
          </a:lstStyle>
          <a:p>
            <a:pPr>
              <a:defRPr/>
            </a:pPr>
            <a:fld id="{0E4342CE-2945-4DE0-BB69-F508CD45517F}"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8955247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CF48CBA-9ED9-4444-9874-2037A2CF0B5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4"/>
          <p:cNvSpPr>
            <a:spLocks noGrp="1"/>
          </p:cNvSpPr>
          <p:nvPr>
            <p:ph type="sldNum" sz="quarter" idx="12"/>
          </p:nvPr>
        </p:nvSpPr>
        <p:spPr/>
        <p:txBody>
          <a:bodyPr/>
          <a:lstStyle>
            <a:lvl1pPr>
              <a:defRPr/>
            </a:lvl1pPr>
          </a:lstStyle>
          <a:p>
            <a:pPr>
              <a:defRPr/>
            </a:pPr>
            <a:fld id="{74A41928-FA73-423B-AB74-3C075854B4BF}"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2078346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6D722F05-7EE7-4AB3-962F-96E74C8571F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B9D96EC7-270F-4D30-8DD4-73392CED91EC}"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1941659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51DE91E6-ACD5-4A8D-B608-AF48F96991E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1"/>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CBCBF0B5-4F29-4177-8F0D-1131B900F4B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6576409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7916A50D-33E4-49F7-837B-7C0AD5EDAC8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solidFill>
                <a:srgbClr val="F0A22E">
                  <a:shade val="75000"/>
                </a:srgbClr>
              </a:solidFill>
            </a:endParaRP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98D3D107-4BFC-4290-A52E-DF09ACE9FEA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4094904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E4788596-FA26-4EDF-B6B7-E96222752A7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10"/>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9" name="Θέση αριθμού διαφάνειας 15"/>
          <p:cNvSpPr>
            <a:spLocks noGrp="1"/>
          </p:cNvSpPr>
          <p:nvPr>
            <p:ph type="sldNum" sz="quarter" idx="12"/>
          </p:nvPr>
        </p:nvSpPr>
        <p:spPr/>
        <p:txBody>
          <a:bodyPr/>
          <a:lstStyle>
            <a:lvl1pPr>
              <a:defRPr/>
            </a:lvl1pPr>
          </a:lstStyle>
          <a:p>
            <a:pPr>
              <a:defRPr/>
            </a:pPr>
            <a:fld id="{9EEB423B-F2EC-45E7-A582-63D2528BD48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39970339"/>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00CC1C92-28F2-4E0A-AFDB-F50978F87FE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4"/>
          <p:cNvSpPr>
            <a:spLocks noGrp="1"/>
          </p:cNvSpPr>
          <p:nvPr>
            <p:ph type="sldNum" sz="quarter" idx="12"/>
          </p:nvPr>
        </p:nvSpPr>
        <p:spPr/>
        <p:txBody>
          <a:bodyPr/>
          <a:lstStyle>
            <a:lvl1pPr>
              <a:defRPr/>
            </a:lvl1pPr>
          </a:lstStyle>
          <a:p>
            <a:pPr>
              <a:defRPr/>
            </a:pPr>
            <a:fld id="{FC558E7D-DB46-46E9-A915-55EB39A8F663}"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717091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E865C410-E8C0-4BD2-83EC-5ADE1A1FAB02}"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9" name="Θέση υποσέλιδου 5"/>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996E917F-332C-49B5-80E7-728CB63D74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2881787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DAB825D6-1627-4DF7-BB2A-2D37741FF4DC}"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4"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12"/>
          </p:nvPr>
        </p:nvSpPr>
        <p:spPr/>
        <p:txBody>
          <a:bodyPr/>
          <a:lstStyle>
            <a:lvl1pPr>
              <a:defRPr/>
            </a:lvl1pPr>
          </a:lstStyle>
          <a:p>
            <a:pPr>
              <a:defRPr/>
            </a:pPr>
            <a:fld id="{9FA52AF6-FFF7-44E3-966F-C31576BF13A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6691984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A4AE160A-6053-4C62-95FF-A896D0416733}"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3" name="Θέση υποσέλιδου 23"/>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4" name="Θέση αριθμού διαφάνειας 6"/>
          <p:cNvSpPr>
            <a:spLocks noGrp="1"/>
          </p:cNvSpPr>
          <p:nvPr>
            <p:ph type="sldNum" sz="quarter" idx="12"/>
          </p:nvPr>
        </p:nvSpPr>
        <p:spPr/>
        <p:txBody>
          <a:bodyPr/>
          <a:lstStyle>
            <a:lvl1pPr>
              <a:defRPr/>
            </a:lvl1pPr>
          </a:lstStyle>
          <a:p>
            <a:pPr>
              <a:defRPr/>
            </a:pPr>
            <a:fld id="{28A9FFCD-7B9C-4DC4-B8D8-FF99A918415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4809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ABA0053A-56FE-4589-9C1B-8D176D92E55A}"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611BD9B8-9D2D-400E-B40B-C9FA0551C180}" type="slidenum">
              <a:rPr lang="en-GB"/>
              <a:pPr>
                <a:defRPr/>
              </a:pPr>
              <a:t>‹#›</a:t>
            </a:fld>
            <a:endParaRPr lang="en-GB"/>
          </a:p>
        </p:txBody>
      </p:sp>
    </p:spTree>
    <p:extLst>
      <p:ext uri="{BB962C8B-B14F-4D97-AF65-F5344CB8AC3E}">
        <p14:creationId xmlns:p14="http://schemas.microsoft.com/office/powerpoint/2010/main" val="3866708672"/>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CFB7AC5-9AE4-4259-ABC0-2DDA2B0991C5}"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28"/>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8" name="Θέση αριθμού διαφάνειας 6"/>
          <p:cNvSpPr>
            <a:spLocks noGrp="1"/>
          </p:cNvSpPr>
          <p:nvPr>
            <p:ph type="sldNum" sz="quarter" idx="12"/>
          </p:nvPr>
        </p:nvSpPr>
        <p:spPr/>
        <p:txBody>
          <a:bodyPr/>
          <a:lstStyle>
            <a:lvl1pPr>
              <a:defRPr/>
            </a:lvl1pPr>
          </a:lstStyle>
          <a:p>
            <a:pPr>
              <a:defRPr/>
            </a:pPr>
            <a:fld id="{9E570923-A32E-4207-82A2-7402E10D5D27}"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2191358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64E15EC6-0254-4B29-A94D-88D2CF92CF6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30"/>
          <p:cNvSpPr>
            <a:spLocks noGrp="1"/>
          </p:cNvSpPr>
          <p:nvPr>
            <p:ph type="sldNum" sz="quarter" idx="12"/>
          </p:nvPr>
        </p:nvSpPr>
        <p:spPr/>
        <p:txBody>
          <a:bodyPr/>
          <a:lstStyle>
            <a:lvl1pPr>
              <a:defRPr/>
            </a:lvl1pPr>
          </a:lstStyle>
          <a:p>
            <a:pPr>
              <a:defRPr/>
            </a:pPr>
            <a:fld id="{E60DA08F-E630-4455-B995-65C9EFA3A5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6160523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BDE8024-5B98-449F-934A-498A1C05CA0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4"/>
          <p:cNvSpPr>
            <a:spLocks noGrp="1"/>
          </p:cNvSpPr>
          <p:nvPr>
            <p:ph type="sldNum" sz="quarter" idx="12"/>
          </p:nvPr>
        </p:nvSpPr>
        <p:spPr/>
        <p:txBody>
          <a:bodyPr/>
          <a:lstStyle>
            <a:lvl1pPr>
              <a:defRPr/>
            </a:lvl1pPr>
          </a:lstStyle>
          <a:p>
            <a:pPr>
              <a:defRPr/>
            </a:pPr>
            <a:fld id="{5040F10F-C90F-4BCF-B861-1F3D12528F15}"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798717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3653626-262D-4A34-8888-9606BC7E363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A6ECE9F9-6A0E-48E7-87D3-ECDC6BDCD70A}"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3101088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solidFill>
                  <a:prstClr val="black">
                    <a:tint val="95000"/>
                  </a:prstClr>
                </a:solidFill>
              </a:defRPr>
            </a:lvl1pPr>
          </a:lstStyle>
          <a:p>
            <a:pPr>
              <a:defRPr/>
            </a:pPr>
            <a:fld id="{D2015E50-B22A-4708-944A-2FEA19EAE943}"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E2A6DA2D-5351-46FD-9185-AB0EB899DD3C}" type="slidenum">
              <a:rPr lang="en-GB"/>
              <a:pPr>
                <a:defRPr/>
              </a:pPr>
              <a:t>‹#›</a:t>
            </a:fld>
            <a:endParaRPr lang="en-GB"/>
          </a:p>
        </p:txBody>
      </p:sp>
    </p:spTree>
    <p:extLst>
      <p:ext uri="{BB962C8B-B14F-4D97-AF65-F5344CB8AC3E}">
        <p14:creationId xmlns:p14="http://schemas.microsoft.com/office/powerpoint/2010/main" val="2846716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5EA7777A-66AD-40C3-B6F9-0829FC1D351D}"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solidFill>
                  <a:prstClr val="black">
                    <a:tint val="95000"/>
                  </a:prstClr>
                </a:solidFill>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63468306-D014-4DC8-AB3C-8FAF2423D56B}" type="slidenum">
              <a:rPr lang="en-GB"/>
              <a:pPr>
                <a:defRPr/>
              </a:pPr>
              <a:t>‹#›</a:t>
            </a:fld>
            <a:endParaRPr lang="en-GB"/>
          </a:p>
        </p:txBody>
      </p:sp>
    </p:spTree>
    <p:extLst>
      <p:ext uri="{BB962C8B-B14F-4D97-AF65-F5344CB8AC3E}">
        <p14:creationId xmlns:p14="http://schemas.microsoft.com/office/powerpoint/2010/main" val="37556459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solidFill>
                  <a:prstClr val="black">
                    <a:tint val="95000"/>
                  </a:prstClr>
                </a:solidFill>
              </a:defRPr>
            </a:lvl1pPr>
          </a:lstStyle>
          <a:p>
            <a:pPr>
              <a:defRPr/>
            </a:pPr>
            <a:fld id="{03823D5F-E5CD-48B8-B760-A87B7B804B82}"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solidFill>
                  <a:prstClr val="black">
                    <a:tint val="95000"/>
                  </a:prstClr>
                </a:solidFill>
              </a:defRPr>
            </a:lvl1pPr>
          </a:lstStyle>
          <a:p>
            <a:pPr>
              <a:defRPr/>
            </a:pPr>
            <a:fld id="{2B808625-95FF-421B-B270-90E4FA69F2C7}" type="slidenum">
              <a:rPr lang="en-GB"/>
              <a:pPr>
                <a:defRPr/>
              </a:pPr>
              <a:t>‹#›</a:t>
            </a:fld>
            <a:endParaRPr lang="en-GB"/>
          </a:p>
        </p:txBody>
      </p:sp>
    </p:spTree>
    <p:extLst>
      <p:ext uri="{BB962C8B-B14F-4D97-AF65-F5344CB8AC3E}">
        <p14:creationId xmlns:p14="http://schemas.microsoft.com/office/powerpoint/2010/main" val="1734943459"/>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20"/>
          <p:cNvSpPr>
            <a:spLocks noGrp="1"/>
          </p:cNvSpPr>
          <p:nvPr>
            <p:ph type="dt" sz="half" idx="10"/>
          </p:nvPr>
        </p:nvSpPr>
        <p:spPr/>
        <p:txBody>
          <a:bodyPr/>
          <a:lstStyle>
            <a:lvl1pPr>
              <a:defRPr>
                <a:solidFill>
                  <a:prstClr val="black">
                    <a:tint val="95000"/>
                  </a:prstClr>
                </a:solidFill>
              </a:defRPr>
            </a:lvl1pPr>
          </a:lstStyle>
          <a:p>
            <a:pPr>
              <a:defRPr/>
            </a:pPr>
            <a:fld id="{E8956699-FA28-466A-8E68-830CDDD04185}" type="datetime1">
              <a:rPr lang="el-GR"/>
              <a:pPr>
                <a:defRPr/>
              </a:pPr>
              <a:t>7/9/2017</a:t>
            </a:fld>
            <a:r>
              <a:rPr lang="el-GR"/>
              <a:t>18-20 </a:t>
            </a:r>
            <a:r>
              <a:rPr lang="en-US"/>
              <a:t>October</a:t>
            </a:r>
            <a:r>
              <a:rPr lang="el-GR"/>
              <a:t> 2007</a:t>
            </a:r>
            <a:endParaRPr lang="en-GB"/>
          </a:p>
        </p:txBody>
      </p:sp>
      <p:sp>
        <p:nvSpPr>
          <p:cNvPr id="6" name="Θέση υποσέλιδου 9"/>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4128A9E6-D84B-4C63-94D6-E5CBC3140DE8}" type="slidenum">
              <a:rPr lang="en-GB"/>
              <a:pPr>
                <a:defRPr/>
              </a:pPr>
              <a:t>‹#›</a:t>
            </a:fld>
            <a:endParaRPr lang="en-GB"/>
          </a:p>
        </p:txBody>
      </p:sp>
    </p:spTree>
    <p:extLst>
      <p:ext uri="{BB962C8B-B14F-4D97-AF65-F5344CB8AC3E}">
        <p14:creationId xmlns:p14="http://schemas.microsoft.com/office/powerpoint/2010/main" val="19236621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solidFill>
                  <a:prstClr val="black">
                    <a:tint val="95000"/>
                  </a:prstClr>
                </a:solidFill>
              </a:defRPr>
            </a:lvl1pPr>
          </a:lstStyle>
          <a:p>
            <a:pPr>
              <a:defRPr/>
            </a:pPr>
            <a:fld id="{3C3B8589-F025-49F3-8A15-0716B75434DA}"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solidFill>
                  <a:prstClr val="black">
                    <a:tint val="95000"/>
                  </a:prstClr>
                </a:solidFill>
              </a:defRPr>
            </a:lvl1pPr>
          </a:lstStyle>
          <a:p>
            <a:pPr>
              <a:defRPr/>
            </a:pPr>
            <a:fld id="{538B90BA-C3E3-49B8-A3C6-8044F7ACBD7F}" type="slidenum">
              <a:rPr lang="en-GB"/>
              <a:pPr>
                <a:defRPr/>
              </a:pPr>
              <a:t>‹#›</a:t>
            </a:fld>
            <a:endParaRPr lang="en-GB"/>
          </a:p>
        </p:txBody>
      </p:sp>
    </p:spTree>
    <p:extLst>
      <p:ext uri="{BB962C8B-B14F-4D97-AF65-F5344CB8AC3E}">
        <p14:creationId xmlns:p14="http://schemas.microsoft.com/office/powerpoint/2010/main" val="38926083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1"/>
          <p:cNvSpPr>
            <a:spLocks noGrp="1"/>
          </p:cNvSpPr>
          <p:nvPr>
            <p:ph type="dt" sz="half" idx="10"/>
          </p:nvPr>
        </p:nvSpPr>
        <p:spPr/>
        <p:txBody>
          <a:bodyPr/>
          <a:lstStyle>
            <a:lvl1pPr>
              <a:defRPr>
                <a:solidFill>
                  <a:prstClr val="black">
                    <a:tint val="95000"/>
                  </a:prstClr>
                </a:solidFill>
              </a:defRPr>
            </a:lvl1pPr>
          </a:lstStyle>
          <a:p>
            <a:pPr>
              <a:defRPr/>
            </a:pPr>
            <a:fld id="{5E929FE9-9163-4E38-946E-0AD373C885DE}" type="datetime1">
              <a:rPr lang="el-GR"/>
              <a:pPr>
                <a:defRPr/>
              </a:pPr>
              <a:t>7/9/2017</a:t>
            </a:fld>
            <a:r>
              <a:rPr lang="el-GR"/>
              <a:t>18-20 </a:t>
            </a:r>
            <a:r>
              <a:rPr lang="en-US"/>
              <a:t>October</a:t>
            </a:r>
            <a:r>
              <a:rPr lang="el-GR"/>
              <a:t> 2007</a:t>
            </a:r>
            <a:endParaRPr lang="en-GB"/>
          </a:p>
        </p:txBody>
      </p:sp>
      <p:sp>
        <p:nvSpPr>
          <p:cNvPr id="4" name="Θέση υποσέλιδου 2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5"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D8AF319A-9A9F-4CE1-85E5-180AD3018FC0}" type="slidenum">
              <a:rPr lang="en-GB"/>
              <a:pPr>
                <a:defRPr/>
              </a:pPr>
              <a:t>‹#›</a:t>
            </a:fld>
            <a:endParaRPr lang="en-GB"/>
          </a:p>
        </p:txBody>
      </p:sp>
    </p:spTree>
    <p:extLst>
      <p:ext uri="{BB962C8B-B14F-4D97-AF65-F5344CB8AC3E}">
        <p14:creationId xmlns:p14="http://schemas.microsoft.com/office/powerpoint/2010/main" val="3343137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1D22630D-C449-460E-8056-676670B941B8}"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FD8D3620-C797-46A4-8DB7-F2844320FE28}" type="slidenum">
              <a:rPr lang="en-GB"/>
              <a:pPr>
                <a:defRPr/>
              </a:pPr>
              <a:t>‹#›</a:t>
            </a:fld>
            <a:endParaRPr lang="en-GB"/>
          </a:p>
        </p:txBody>
      </p:sp>
    </p:spTree>
    <p:extLst>
      <p:ext uri="{BB962C8B-B14F-4D97-AF65-F5344CB8AC3E}">
        <p14:creationId xmlns:p14="http://schemas.microsoft.com/office/powerpoint/2010/main" val="34153541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solidFill>
                  <a:prstClr val="black">
                    <a:tint val="95000"/>
                  </a:prstClr>
                </a:solidFill>
              </a:defRPr>
            </a:lvl1pPr>
          </a:lstStyle>
          <a:p>
            <a:pPr>
              <a:defRPr/>
            </a:pPr>
            <a:fld id="{989F77CD-C856-4D05-A036-935978AEF4B2}"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DB97E38F-8313-4820-AD80-4D43CA5F58BE}" type="slidenum">
              <a:rPr lang="en-GB"/>
              <a:pPr>
                <a:defRPr/>
              </a:pPr>
              <a:t>‹#›</a:t>
            </a:fld>
            <a:endParaRPr lang="en-GB"/>
          </a:p>
        </p:txBody>
      </p:sp>
    </p:spTree>
    <p:extLst>
      <p:ext uri="{BB962C8B-B14F-4D97-AF65-F5344CB8AC3E}">
        <p14:creationId xmlns:p14="http://schemas.microsoft.com/office/powerpoint/2010/main" val="15024621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9E4CE0B8-6DA0-437A-A09E-E8A499359D40}"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43A60A7C-C915-485B-A863-F04B6FE69293}" type="slidenum">
              <a:rPr lang="en-GB"/>
              <a:pPr>
                <a:defRPr/>
              </a:pPr>
              <a:t>‹#›</a:t>
            </a:fld>
            <a:endParaRPr lang="en-GB"/>
          </a:p>
        </p:txBody>
      </p:sp>
    </p:spTree>
    <p:extLst>
      <p:ext uri="{BB962C8B-B14F-4D97-AF65-F5344CB8AC3E}">
        <p14:creationId xmlns:p14="http://schemas.microsoft.com/office/powerpoint/2010/main" val="31150586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solidFill>
                  <a:prstClr val="black">
                    <a:tint val="95000"/>
                  </a:prstClr>
                </a:solidFill>
              </a:defRPr>
            </a:lvl1pPr>
          </a:lstStyle>
          <a:p>
            <a:pPr>
              <a:defRPr/>
            </a:pPr>
            <a:fld id="{98B52D37-3FD1-4EF7-9D84-EF4AC5E2029F}"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34A788C1-52CA-4FA9-9587-B81AB16AB7B0}" type="slidenum">
              <a:rPr lang="en-GB"/>
              <a:pPr>
                <a:defRPr/>
              </a:pPr>
              <a:t>‹#›</a:t>
            </a:fld>
            <a:endParaRPr lang="en-GB"/>
          </a:p>
        </p:txBody>
      </p:sp>
    </p:spTree>
    <p:extLst>
      <p:ext uri="{BB962C8B-B14F-4D97-AF65-F5344CB8AC3E}">
        <p14:creationId xmlns:p14="http://schemas.microsoft.com/office/powerpoint/2010/main" val="2416999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AF015678-B34B-4820-9E0B-ABD102CFC30B}"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9F3D540C-2915-45DD-A9CB-302FEEE33D86}" type="slidenum">
              <a:rPr lang="en-GB"/>
              <a:pPr>
                <a:defRPr/>
              </a:pPr>
              <a:t>‹#›</a:t>
            </a:fld>
            <a:endParaRPr lang="en-GB"/>
          </a:p>
        </p:txBody>
      </p:sp>
    </p:spTree>
    <p:extLst>
      <p:ext uri="{BB962C8B-B14F-4D97-AF65-F5344CB8AC3E}">
        <p14:creationId xmlns:p14="http://schemas.microsoft.com/office/powerpoint/2010/main" val="40392514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7663A098-FB92-4B4E-9F1A-062284E820BF}"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507414D5-DD63-419A-B3BD-FD6F6C9D6664}" type="slidenum">
              <a:rPr lang="en-GB"/>
              <a:pPr>
                <a:defRPr/>
              </a:pPr>
              <a:t>‹#›</a:t>
            </a:fld>
            <a:endParaRPr lang="en-GB"/>
          </a:p>
        </p:txBody>
      </p:sp>
    </p:spTree>
    <p:extLst>
      <p:ext uri="{BB962C8B-B14F-4D97-AF65-F5344CB8AC3E}">
        <p14:creationId xmlns:p14="http://schemas.microsoft.com/office/powerpoint/2010/main" val="548453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51DE91E6-ACD5-4A8D-B608-AF48F96991E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1"/>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CBCBF0B5-4F29-4177-8F0D-1131B900F4B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7154389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7916A50D-33E4-49F7-837B-7C0AD5EDAC8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solidFill>
                <a:srgbClr val="F0A22E">
                  <a:shade val="75000"/>
                </a:srgbClr>
              </a:solidFill>
            </a:endParaRP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98D3D107-4BFC-4290-A52E-DF09ACE9FEA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3054875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E4788596-FA26-4EDF-B6B7-E96222752A7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10"/>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9" name="Θέση αριθμού διαφάνειας 15"/>
          <p:cNvSpPr>
            <a:spLocks noGrp="1"/>
          </p:cNvSpPr>
          <p:nvPr>
            <p:ph type="sldNum" sz="quarter" idx="12"/>
          </p:nvPr>
        </p:nvSpPr>
        <p:spPr/>
        <p:txBody>
          <a:bodyPr/>
          <a:lstStyle>
            <a:lvl1pPr>
              <a:defRPr/>
            </a:lvl1pPr>
          </a:lstStyle>
          <a:p>
            <a:pPr>
              <a:defRPr/>
            </a:pPr>
            <a:fld id="{9EEB423B-F2EC-45E7-A582-63D2528BD48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775947701"/>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00CC1C92-28F2-4E0A-AFDB-F50978F87FE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4"/>
          <p:cNvSpPr>
            <a:spLocks noGrp="1"/>
          </p:cNvSpPr>
          <p:nvPr>
            <p:ph type="sldNum" sz="quarter" idx="12"/>
          </p:nvPr>
        </p:nvSpPr>
        <p:spPr/>
        <p:txBody>
          <a:bodyPr/>
          <a:lstStyle>
            <a:lvl1pPr>
              <a:defRPr/>
            </a:lvl1pPr>
          </a:lstStyle>
          <a:p>
            <a:pPr>
              <a:defRPr/>
            </a:pPr>
            <a:fld id="{FC558E7D-DB46-46E9-A915-55EB39A8F663}"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026421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E865C410-E8C0-4BD2-83EC-5ADE1A1FAB02}"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9" name="Θέση υποσέλιδου 5"/>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996E917F-332C-49B5-80E7-728CB63D74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12931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7553949E-10D4-4149-B37D-AA0B5E8A5D4C}"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3EF8D012-A0D2-4120-923D-BF8047C4E2B7}" type="slidenum">
              <a:rPr lang="en-GB"/>
              <a:pPr>
                <a:defRPr/>
              </a:pPr>
              <a:t>‹#›</a:t>
            </a:fld>
            <a:endParaRPr lang="en-GB"/>
          </a:p>
        </p:txBody>
      </p:sp>
    </p:spTree>
    <p:extLst>
      <p:ext uri="{BB962C8B-B14F-4D97-AF65-F5344CB8AC3E}">
        <p14:creationId xmlns:p14="http://schemas.microsoft.com/office/powerpoint/2010/main" val="5561177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DAB825D6-1627-4DF7-BB2A-2D37741FF4DC}"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4"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12"/>
          </p:nvPr>
        </p:nvSpPr>
        <p:spPr/>
        <p:txBody>
          <a:bodyPr/>
          <a:lstStyle>
            <a:lvl1pPr>
              <a:defRPr/>
            </a:lvl1pPr>
          </a:lstStyle>
          <a:p>
            <a:pPr>
              <a:defRPr/>
            </a:pPr>
            <a:fld id="{9FA52AF6-FFF7-44E3-966F-C31576BF13A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2281295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A4AE160A-6053-4C62-95FF-A896D0416733}"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3" name="Θέση υποσέλιδου 23"/>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4" name="Θέση αριθμού διαφάνειας 6"/>
          <p:cNvSpPr>
            <a:spLocks noGrp="1"/>
          </p:cNvSpPr>
          <p:nvPr>
            <p:ph type="sldNum" sz="quarter" idx="12"/>
          </p:nvPr>
        </p:nvSpPr>
        <p:spPr/>
        <p:txBody>
          <a:bodyPr/>
          <a:lstStyle>
            <a:lvl1pPr>
              <a:defRPr/>
            </a:lvl1pPr>
          </a:lstStyle>
          <a:p>
            <a:pPr>
              <a:defRPr/>
            </a:pPr>
            <a:fld id="{28A9FFCD-7B9C-4DC4-B8D8-FF99A918415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8991062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CFB7AC5-9AE4-4259-ABC0-2DDA2B0991C5}"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28"/>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8" name="Θέση αριθμού διαφάνειας 6"/>
          <p:cNvSpPr>
            <a:spLocks noGrp="1"/>
          </p:cNvSpPr>
          <p:nvPr>
            <p:ph type="sldNum" sz="quarter" idx="12"/>
          </p:nvPr>
        </p:nvSpPr>
        <p:spPr/>
        <p:txBody>
          <a:bodyPr/>
          <a:lstStyle>
            <a:lvl1pPr>
              <a:defRPr/>
            </a:lvl1pPr>
          </a:lstStyle>
          <a:p>
            <a:pPr>
              <a:defRPr/>
            </a:pPr>
            <a:fld id="{9E570923-A32E-4207-82A2-7402E10D5D27}"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0946682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64E15EC6-0254-4B29-A94D-88D2CF92CF6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30"/>
          <p:cNvSpPr>
            <a:spLocks noGrp="1"/>
          </p:cNvSpPr>
          <p:nvPr>
            <p:ph type="sldNum" sz="quarter" idx="12"/>
          </p:nvPr>
        </p:nvSpPr>
        <p:spPr/>
        <p:txBody>
          <a:bodyPr/>
          <a:lstStyle>
            <a:lvl1pPr>
              <a:defRPr/>
            </a:lvl1pPr>
          </a:lstStyle>
          <a:p>
            <a:pPr>
              <a:defRPr/>
            </a:pPr>
            <a:fld id="{E60DA08F-E630-4455-B995-65C9EFA3A5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3590580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BDE8024-5B98-449F-934A-498A1C05CA0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4"/>
          <p:cNvSpPr>
            <a:spLocks noGrp="1"/>
          </p:cNvSpPr>
          <p:nvPr>
            <p:ph type="sldNum" sz="quarter" idx="12"/>
          </p:nvPr>
        </p:nvSpPr>
        <p:spPr/>
        <p:txBody>
          <a:bodyPr/>
          <a:lstStyle>
            <a:lvl1pPr>
              <a:defRPr/>
            </a:lvl1pPr>
          </a:lstStyle>
          <a:p>
            <a:pPr>
              <a:defRPr/>
            </a:pPr>
            <a:fld id="{5040F10F-C90F-4BCF-B861-1F3D12528F15}"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5832205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3653626-262D-4A34-8888-9606BC7E363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A6ECE9F9-6A0E-48E7-87D3-ECDC6BDCD70A}"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3032584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l-GR" smtClean="0"/>
              <a:t>Στυλ κύριου τίτλου</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4152861-3996-4C8D-92C6-8177AFA85BBE}" type="datetimeFigureOut">
              <a:rPr lang="el-GR" smtClean="0"/>
              <a:pPr/>
              <a:t>7/9/2017</a:t>
            </a:fld>
            <a:endParaRPr lang="el-G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l-GR">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E056DCE-8E11-4503-94EA-211F12F1B7CE}" type="slidenum">
              <a:rPr lang="el-GR" smtClean="0">
                <a:solidFill>
                  <a:srgbClr val="94C600"/>
                </a:solidFill>
              </a:rPr>
              <a:pPr/>
              <a:t>‹#›</a:t>
            </a:fld>
            <a:endParaRPr lang="el-GR">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38825395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461220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17989513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6" name="Footer Placeholder 5"/>
          <p:cNvSpPr>
            <a:spLocks noGrp="1"/>
          </p:cNvSpPr>
          <p:nvPr>
            <p:ph type="ftr" sz="quarter" idx="11"/>
          </p:nvPr>
        </p:nvSpPr>
        <p:spPr/>
        <p:txBody>
          <a:bodyPr/>
          <a:lstStyle/>
          <a:p>
            <a:endParaRPr lang="el-GR">
              <a:solidFill>
                <a:srgbClr val="94C600"/>
              </a:solidFill>
            </a:endParaRP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
        <p:nvSpPr>
          <p:cNvPr id="9" name="Content Placeholder 8"/>
          <p:cNvSpPr>
            <a:spLocks noGrp="1"/>
          </p:cNvSpPr>
          <p:nvPr>
            <p:ph sz="quarter" idx="13"/>
          </p:nvPr>
        </p:nvSpPr>
        <p:spPr>
          <a:xfrm>
            <a:off x="1042416" y="2313432"/>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2309640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9FF25FB6-12C8-42BA-9B79-1520E50F471C}"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BF2855A7-DEB9-4F07-91E8-B8A290C30B9D}" type="slidenum">
              <a:rPr lang="en-GB"/>
              <a:pPr>
                <a:defRPr/>
              </a:pPr>
              <a:t>‹#›</a:t>
            </a:fld>
            <a:endParaRPr lang="en-GB"/>
          </a:p>
        </p:txBody>
      </p:sp>
    </p:spTree>
    <p:extLst>
      <p:ext uri="{BB962C8B-B14F-4D97-AF65-F5344CB8AC3E}">
        <p14:creationId xmlns:p14="http://schemas.microsoft.com/office/powerpoint/2010/main" val="8956085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84152861-3996-4C8D-92C6-8177AFA85BBE}" type="datetimeFigureOut">
              <a:rPr lang="el-GR" smtClean="0"/>
              <a:pPr/>
              <a:t>7/9/2017</a:t>
            </a:fld>
            <a:endParaRPr lang="el-GR"/>
          </a:p>
        </p:txBody>
      </p:sp>
      <p:sp>
        <p:nvSpPr>
          <p:cNvPr id="8" name="Footer Placeholder 7"/>
          <p:cNvSpPr>
            <a:spLocks noGrp="1"/>
          </p:cNvSpPr>
          <p:nvPr>
            <p:ph type="ftr" sz="quarter" idx="11"/>
          </p:nvPr>
        </p:nvSpPr>
        <p:spPr/>
        <p:txBody>
          <a:bodyPr/>
          <a:lstStyle/>
          <a:p>
            <a:endParaRPr lang="el-GR">
              <a:solidFill>
                <a:srgbClr val="94C600"/>
              </a:solidFill>
            </a:endParaRPr>
          </a:p>
        </p:txBody>
      </p:sp>
      <p:sp>
        <p:nvSpPr>
          <p:cNvPr id="9" name="Slide Number Placeholder 8"/>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38056776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84152861-3996-4C8D-92C6-8177AFA85BBE}" type="datetimeFigureOut">
              <a:rPr lang="el-GR" smtClean="0"/>
              <a:pPr/>
              <a:t>7/9/2017</a:t>
            </a:fld>
            <a:endParaRPr lang="el-GR"/>
          </a:p>
        </p:txBody>
      </p:sp>
      <p:sp>
        <p:nvSpPr>
          <p:cNvPr id="4" name="Footer Placeholder 3"/>
          <p:cNvSpPr>
            <a:spLocks noGrp="1"/>
          </p:cNvSpPr>
          <p:nvPr>
            <p:ph type="ftr" sz="quarter" idx="11"/>
          </p:nvPr>
        </p:nvSpPr>
        <p:spPr/>
        <p:txBody>
          <a:bodyPr/>
          <a:lstStyle/>
          <a:p>
            <a:endParaRPr lang="el-GR">
              <a:solidFill>
                <a:srgbClr val="94C600"/>
              </a:solidFill>
            </a:endParaRPr>
          </a:p>
        </p:txBody>
      </p:sp>
      <p:sp>
        <p:nvSpPr>
          <p:cNvPr id="5" name="Slide Number Placeholder 4"/>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36263895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52861-3996-4C8D-92C6-8177AFA85BBE}" type="datetimeFigureOut">
              <a:rPr lang="el-GR" smtClean="0"/>
              <a:pPr/>
              <a:t>7/9/2017</a:t>
            </a:fld>
            <a:endParaRPr lang="el-GR"/>
          </a:p>
        </p:txBody>
      </p:sp>
      <p:sp>
        <p:nvSpPr>
          <p:cNvPr id="3" name="Footer Placeholder 2"/>
          <p:cNvSpPr>
            <a:spLocks noGrp="1"/>
          </p:cNvSpPr>
          <p:nvPr>
            <p:ph type="ftr" sz="quarter" idx="11"/>
          </p:nvPr>
        </p:nvSpPr>
        <p:spPr/>
        <p:txBody>
          <a:bodyPr/>
          <a:lstStyle/>
          <a:p>
            <a:endParaRPr lang="el-GR">
              <a:solidFill>
                <a:srgbClr val="94C600"/>
              </a:solidFill>
            </a:endParaRPr>
          </a:p>
        </p:txBody>
      </p:sp>
      <p:sp>
        <p:nvSpPr>
          <p:cNvPr id="4" name="Slide Number Placeholder 3"/>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36780538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l-GR">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l-GR" smtClean="0"/>
              <a:t>Στυλ κύριου τίτλου</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1645760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l-GR" smtClean="0"/>
              <a:t>Στυλ κύριου τίτλου</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l-GR">
              <a:solidFill>
                <a:srgbClr val="94C600"/>
              </a:solidFill>
            </a:endParaRP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27015168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27106964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l-GR" smtClean="0"/>
              <a:t>Στυλ κύριου τίτλου</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21448554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51DE91E6-ACD5-4A8D-B608-AF48F96991E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1"/>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CBCBF0B5-4F29-4177-8F0D-1131B900F4B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7898195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7916A50D-33E4-49F7-837B-7C0AD5EDAC8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solidFill>
                <a:srgbClr val="F0A22E">
                  <a:shade val="75000"/>
                </a:srgbClr>
              </a:solidFill>
            </a:endParaRP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98D3D107-4BFC-4290-A52E-DF09ACE9FEA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8165238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E4788596-FA26-4EDF-B6B7-E96222752A7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10"/>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9" name="Θέση αριθμού διαφάνειας 15"/>
          <p:cNvSpPr>
            <a:spLocks noGrp="1"/>
          </p:cNvSpPr>
          <p:nvPr>
            <p:ph type="sldNum" sz="quarter" idx="12"/>
          </p:nvPr>
        </p:nvSpPr>
        <p:spPr/>
        <p:txBody>
          <a:bodyPr/>
          <a:lstStyle>
            <a:lvl1pPr>
              <a:defRPr/>
            </a:lvl1pPr>
          </a:lstStyle>
          <a:p>
            <a:pPr>
              <a:defRPr/>
            </a:pPr>
            <a:fld id="{9EEB423B-F2EC-45E7-A582-63D2528BD48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644025473"/>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7AB30B9A-88A1-42C4-B6AB-D034D0BD707E}"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5235B045-612C-4103-979C-1ACF64A6E751}" type="slidenum">
              <a:rPr lang="en-GB"/>
              <a:pPr>
                <a:defRPr/>
              </a:pPr>
              <a:t>‹#›</a:t>
            </a:fld>
            <a:endParaRPr lang="en-GB"/>
          </a:p>
        </p:txBody>
      </p:sp>
    </p:spTree>
    <p:extLst>
      <p:ext uri="{BB962C8B-B14F-4D97-AF65-F5344CB8AC3E}">
        <p14:creationId xmlns:p14="http://schemas.microsoft.com/office/powerpoint/2010/main" val="29644504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00CC1C92-28F2-4E0A-AFDB-F50978F87FEB}"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4"/>
          <p:cNvSpPr>
            <a:spLocks noGrp="1"/>
          </p:cNvSpPr>
          <p:nvPr>
            <p:ph type="sldNum" sz="quarter" idx="12"/>
          </p:nvPr>
        </p:nvSpPr>
        <p:spPr/>
        <p:txBody>
          <a:bodyPr/>
          <a:lstStyle>
            <a:lvl1pPr>
              <a:defRPr/>
            </a:lvl1pPr>
          </a:lstStyle>
          <a:p>
            <a:pPr>
              <a:defRPr/>
            </a:pPr>
            <a:fld id="{FC558E7D-DB46-46E9-A915-55EB39A8F663}"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4012384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E865C410-E8C0-4BD2-83EC-5ADE1A1FAB02}"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9" name="Θέση υποσέλιδου 5"/>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996E917F-332C-49B5-80E7-728CB63D74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7571588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DAB825D6-1627-4DF7-BB2A-2D37741FF4DC}"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4"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12"/>
          </p:nvPr>
        </p:nvSpPr>
        <p:spPr/>
        <p:txBody>
          <a:bodyPr/>
          <a:lstStyle>
            <a:lvl1pPr>
              <a:defRPr/>
            </a:lvl1pPr>
          </a:lstStyle>
          <a:p>
            <a:pPr>
              <a:defRPr/>
            </a:pPr>
            <a:fld id="{9FA52AF6-FFF7-44E3-966F-C31576BF13A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974550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A4AE160A-6053-4C62-95FF-A896D0416733}"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3" name="Θέση υποσέλιδου 23"/>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4" name="Θέση αριθμού διαφάνειας 6"/>
          <p:cNvSpPr>
            <a:spLocks noGrp="1"/>
          </p:cNvSpPr>
          <p:nvPr>
            <p:ph type="sldNum" sz="quarter" idx="12"/>
          </p:nvPr>
        </p:nvSpPr>
        <p:spPr/>
        <p:txBody>
          <a:bodyPr/>
          <a:lstStyle>
            <a:lvl1pPr>
              <a:defRPr/>
            </a:lvl1pPr>
          </a:lstStyle>
          <a:p>
            <a:pPr>
              <a:defRPr/>
            </a:pPr>
            <a:fld id="{28A9FFCD-7B9C-4DC4-B8D8-FF99A918415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0122884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CFB7AC5-9AE4-4259-ABC0-2DDA2B0991C5}"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28"/>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8" name="Θέση αριθμού διαφάνειας 6"/>
          <p:cNvSpPr>
            <a:spLocks noGrp="1"/>
          </p:cNvSpPr>
          <p:nvPr>
            <p:ph type="sldNum" sz="quarter" idx="12"/>
          </p:nvPr>
        </p:nvSpPr>
        <p:spPr/>
        <p:txBody>
          <a:bodyPr/>
          <a:lstStyle>
            <a:lvl1pPr>
              <a:defRPr/>
            </a:lvl1pPr>
          </a:lstStyle>
          <a:p>
            <a:pPr>
              <a:defRPr/>
            </a:pPr>
            <a:fld id="{9E570923-A32E-4207-82A2-7402E10D5D27}"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7938616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64E15EC6-0254-4B29-A94D-88D2CF92CF6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30"/>
          <p:cNvSpPr>
            <a:spLocks noGrp="1"/>
          </p:cNvSpPr>
          <p:nvPr>
            <p:ph type="sldNum" sz="quarter" idx="12"/>
          </p:nvPr>
        </p:nvSpPr>
        <p:spPr/>
        <p:txBody>
          <a:bodyPr/>
          <a:lstStyle>
            <a:lvl1pPr>
              <a:defRPr/>
            </a:lvl1pPr>
          </a:lstStyle>
          <a:p>
            <a:pPr>
              <a:defRPr/>
            </a:pPr>
            <a:fld id="{E60DA08F-E630-4455-B995-65C9EFA3A5E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9155425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BDE8024-5B98-449F-934A-498A1C05CA0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4"/>
          <p:cNvSpPr>
            <a:spLocks noGrp="1"/>
          </p:cNvSpPr>
          <p:nvPr>
            <p:ph type="sldNum" sz="quarter" idx="12"/>
          </p:nvPr>
        </p:nvSpPr>
        <p:spPr/>
        <p:txBody>
          <a:bodyPr/>
          <a:lstStyle>
            <a:lvl1pPr>
              <a:defRPr/>
            </a:lvl1pPr>
          </a:lstStyle>
          <a:p>
            <a:pPr>
              <a:defRPr/>
            </a:pPr>
            <a:fld id="{5040F10F-C90F-4BCF-B861-1F3D12528F15}"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125940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13653626-262D-4A34-8888-9606BC7E363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A6ECE9F9-6A0E-48E7-87D3-ECDC6BDCD70A}"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1242217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A93D0D7C-A54B-4A57-AD69-0B73447BE9F4}"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1"/>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F6924176-1A60-4C1E-A27A-1DA4991DAC69}"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4952633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5BD85435-8F25-4CF6-99ED-EB20148822A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solidFill>
                <a:srgbClr val="F0A22E">
                  <a:shade val="75000"/>
                </a:srgbClr>
              </a:solidFill>
            </a:endParaRPr>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59308F95-11D4-47E2-B981-E9C541673772}"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42748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9035A4D-CDD1-4E2B-88F2-CE3B22E6F645}"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826B8051-4EAB-400D-85BB-520E3E00DC5D}" type="slidenum">
              <a:rPr lang="en-GB"/>
              <a:pPr>
                <a:defRPr/>
              </a:pPr>
              <a:t>‹#›</a:t>
            </a:fld>
            <a:endParaRPr lang="en-GB"/>
          </a:p>
        </p:txBody>
      </p:sp>
    </p:spTree>
    <p:extLst>
      <p:ext uri="{BB962C8B-B14F-4D97-AF65-F5344CB8AC3E}">
        <p14:creationId xmlns:p14="http://schemas.microsoft.com/office/powerpoint/2010/main" val="41466951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ABA0053A-56FE-4589-9C1B-8D176D92E55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10"/>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9" name="Θέση αριθμού διαφάνειας 15"/>
          <p:cNvSpPr>
            <a:spLocks noGrp="1"/>
          </p:cNvSpPr>
          <p:nvPr>
            <p:ph type="sldNum" sz="quarter" idx="12"/>
          </p:nvPr>
        </p:nvSpPr>
        <p:spPr/>
        <p:txBody>
          <a:bodyPr/>
          <a:lstStyle>
            <a:lvl1pPr>
              <a:defRPr/>
            </a:lvl1pPr>
          </a:lstStyle>
          <a:p>
            <a:pPr>
              <a:defRPr/>
            </a:pPr>
            <a:fld id="{611BD9B8-9D2D-400E-B40B-C9FA0551C180}"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489690684"/>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1D22630D-C449-460E-8056-676670B941B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4"/>
          <p:cNvSpPr>
            <a:spLocks noGrp="1"/>
          </p:cNvSpPr>
          <p:nvPr>
            <p:ph type="sldNum" sz="quarter" idx="12"/>
          </p:nvPr>
        </p:nvSpPr>
        <p:spPr/>
        <p:txBody>
          <a:bodyPr/>
          <a:lstStyle>
            <a:lvl1pPr>
              <a:defRPr/>
            </a:lvl1pPr>
          </a:lstStyle>
          <a:p>
            <a:pPr>
              <a:defRPr/>
            </a:pPr>
            <a:fld id="{FD8D3620-C797-46A4-8DB7-F2844320FE28}"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854387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7553949E-10D4-4149-B37D-AA0B5E8A5D4C}"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9" name="Θέση υποσέλιδου 5"/>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3EF8D012-A0D2-4120-923D-BF8047C4E2B7}"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1234214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9FF25FB6-12C8-42BA-9B79-1520E50F471C}"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4"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12"/>
          </p:nvPr>
        </p:nvSpPr>
        <p:spPr/>
        <p:txBody>
          <a:bodyPr/>
          <a:lstStyle>
            <a:lvl1pPr>
              <a:defRPr/>
            </a:lvl1pPr>
          </a:lstStyle>
          <a:p>
            <a:pPr>
              <a:defRPr/>
            </a:pPr>
            <a:fld id="{BF2855A7-DEB9-4F07-91E8-B8A290C30B9D}"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23287323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7AB30B9A-88A1-42C4-B6AB-D034D0BD707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3" name="Θέση υποσέλιδου 23"/>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4" name="Θέση αριθμού διαφάνειας 6"/>
          <p:cNvSpPr>
            <a:spLocks noGrp="1"/>
          </p:cNvSpPr>
          <p:nvPr>
            <p:ph type="sldNum" sz="quarter" idx="12"/>
          </p:nvPr>
        </p:nvSpPr>
        <p:spPr/>
        <p:txBody>
          <a:bodyPr/>
          <a:lstStyle>
            <a:lvl1pPr>
              <a:defRPr/>
            </a:lvl1pPr>
          </a:lstStyle>
          <a:p>
            <a:pPr>
              <a:defRPr/>
            </a:pPr>
            <a:fld id="{5235B045-612C-4103-979C-1ACF64A6E751}"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1883510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9035A4D-CDD1-4E2B-88F2-CE3B22E6F645}"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7" name="Θέση υποσέλιδου 28"/>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8" name="Θέση αριθμού διαφάνειας 6"/>
          <p:cNvSpPr>
            <a:spLocks noGrp="1"/>
          </p:cNvSpPr>
          <p:nvPr>
            <p:ph type="sldNum" sz="quarter" idx="12"/>
          </p:nvPr>
        </p:nvSpPr>
        <p:spPr/>
        <p:txBody>
          <a:bodyPr/>
          <a:lstStyle>
            <a:lvl1pPr>
              <a:defRPr/>
            </a:lvl1pPr>
          </a:lstStyle>
          <a:p>
            <a:pPr>
              <a:defRPr/>
            </a:pPr>
            <a:fld id="{826B8051-4EAB-400D-85BB-520E3E00DC5D}"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7755265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384860A6-69EA-4F95-AA98-01F7FA7D9790}"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7" name="Θέση αριθμού διαφάνειας 30"/>
          <p:cNvSpPr>
            <a:spLocks noGrp="1"/>
          </p:cNvSpPr>
          <p:nvPr>
            <p:ph type="sldNum" sz="quarter" idx="12"/>
          </p:nvPr>
        </p:nvSpPr>
        <p:spPr/>
        <p:txBody>
          <a:bodyPr/>
          <a:lstStyle>
            <a:lvl1pPr>
              <a:defRPr/>
            </a:lvl1pPr>
          </a:lstStyle>
          <a:p>
            <a:pPr>
              <a:defRPr/>
            </a:pPr>
            <a:fld id="{8814C092-909C-41F6-9E46-24DF832E7E5B}"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31254275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B1CB08B7-71BF-41DF-ACED-E945FD2A8F11}"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27"/>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4"/>
          <p:cNvSpPr>
            <a:spLocks noGrp="1"/>
          </p:cNvSpPr>
          <p:nvPr>
            <p:ph type="sldNum" sz="quarter" idx="12"/>
          </p:nvPr>
        </p:nvSpPr>
        <p:spPr/>
        <p:txBody>
          <a:bodyPr/>
          <a:lstStyle>
            <a:lvl1pPr>
              <a:defRPr/>
            </a:lvl1pPr>
          </a:lstStyle>
          <a:p>
            <a:pPr>
              <a:defRPr/>
            </a:pPr>
            <a:fld id="{F5D38B05-A844-481F-B179-022A67646A7B}"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11017642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73AF468C-BB8B-40D6-ADD0-C329CA7E0D42}"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srgbClr val="F0A22E">
                  <a:shade val="75000"/>
                </a:srgb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0E9018DE-FED5-4775-88C9-645E4C244017}" type="slidenum">
              <a:rPr lang="en-GB">
                <a:solidFill>
                  <a:srgbClr val="F0A22E">
                    <a:shade val="75000"/>
                  </a:srgbClr>
                </a:solidFill>
              </a:rPr>
              <a:pPr>
                <a:defRPr/>
              </a:pPr>
              <a:t>‹#›</a:t>
            </a:fld>
            <a:endParaRPr lang="en-GB">
              <a:solidFill>
                <a:srgbClr val="F0A22E">
                  <a:shade val="75000"/>
                </a:srgbClr>
              </a:solidFill>
            </a:endParaRPr>
          </a:p>
        </p:txBody>
      </p:sp>
    </p:spTree>
    <p:extLst>
      <p:ext uri="{BB962C8B-B14F-4D97-AF65-F5344CB8AC3E}">
        <p14:creationId xmlns:p14="http://schemas.microsoft.com/office/powerpoint/2010/main" val="460955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l-GR" smtClean="0"/>
              <a:t>Στυλ κύριου τίτλου</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4152861-3996-4C8D-92C6-8177AFA85BBE}" type="datetimeFigureOut">
              <a:rPr lang="el-GR" smtClean="0"/>
              <a:pPr/>
              <a:t>7/9/2017</a:t>
            </a:fld>
            <a:endParaRPr lang="el-G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l-GR">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E056DCE-8E11-4503-94EA-211F12F1B7CE}" type="slidenum">
              <a:rPr lang="el-GR" smtClean="0">
                <a:solidFill>
                  <a:srgbClr val="94C600"/>
                </a:solidFill>
              </a:rPr>
              <a:pPr/>
              <a:t>‹#›</a:t>
            </a:fld>
            <a:endParaRPr lang="el-GR">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386663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7916A50D-33E4-49F7-837B-7C0AD5EDAC80}"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98D3D107-4BFC-4290-A52E-DF09ACE9FEA2}" type="slidenum">
              <a:rPr lang="en-GB"/>
              <a:pPr>
                <a:defRPr/>
              </a:pPr>
              <a:t>‹#›</a:t>
            </a:fld>
            <a:endParaRPr lang="en-GB"/>
          </a:p>
        </p:txBody>
      </p:sp>
    </p:spTree>
    <p:extLst>
      <p:ext uri="{BB962C8B-B14F-4D97-AF65-F5344CB8AC3E}">
        <p14:creationId xmlns:p14="http://schemas.microsoft.com/office/powerpoint/2010/main" val="1377458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384860A6-69EA-4F95-AA98-01F7FA7D9790}"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8814C092-909C-41F6-9E46-24DF832E7E5B}" type="slidenum">
              <a:rPr lang="en-GB"/>
              <a:pPr>
                <a:defRPr/>
              </a:pPr>
              <a:t>‹#›</a:t>
            </a:fld>
            <a:endParaRPr lang="en-GB"/>
          </a:p>
        </p:txBody>
      </p:sp>
    </p:spTree>
    <p:extLst>
      <p:ext uri="{BB962C8B-B14F-4D97-AF65-F5344CB8AC3E}">
        <p14:creationId xmlns:p14="http://schemas.microsoft.com/office/powerpoint/2010/main" val="742802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24101973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l-GR" smtClean="0"/>
              <a:t>Στυλ κύριου τίτλου</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12205628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6" name="Footer Placeholder 5"/>
          <p:cNvSpPr>
            <a:spLocks noGrp="1"/>
          </p:cNvSpPr>
          <p:nvPr>
            <p:ph type="ftr" sz="quarter" idx="11"/>
          </p:nvPr>
        </p:nvSpPr>
        <p:spPr/>
        <p:txBody>
          <a:bodyPr/>
          <a:lstStyle/>
          <a:p>
            <a:endParaRPr lang="el-GR">
              <a:solidFill>
                <a:srgbClr val="94C600"/>
              </a:solidFill>
            </a:endParaRP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
        <p:nvSpPr>
          <p:cNvPr id="9" name="Content Placeholder 8"/>
          <p:cNvSpPr>
            <a:spLocks noGrp="1"/>
          </p:cNvSpPr>
          <p:nvPr>
            <p:ph sz="quarter" idx="13"/>
          </p:nvPr>
        </p:nvSpPr>
        <p:spPr>
          <a:xfrm>
            <a:off x="1042416" y="2313432"/>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Tree>
    <p:extLst>
      <p:ext uri="{BB962C8B-B14F-4D97-AF65-F5344CB8AC3E}">
        <p14:creationId xmlns:p14="http://schemas.microsoft.com/office/powerpoint/2010/main" val="29314364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84152861-3996-4C8D-92C6-8177AFA85BBE}" type="datetimeFigureOut">
              <a:rPr lang="el-GR" smtClean="0"/>
              <a:pPr/>
              <a:t>7/9/2017</a:t>
            </a:fld>
            <a:endParaRPr lang="el-GR"/>
          </a:p>
        </p:txBody>
      </p:sp>
      <p:sp>
        <p:nvSpPr>
          <p:cNvPr id="8" name="Footer Placeholder 7"/>
          <p:cNvSpPr>
            <a:spLocks noGrp="1"/>
          </p:cNvSpPr>
          <p:nvPr>
            <p:ph type="ftr" sz="quarter" idx="11"/>
          </p:nvPr>
        </p:nvSpPr>
        <p:spPr/>
        <p:txBody>
          <a:bodyPr/>
          <a:lstStyle/>
          <a:p>
            <a:endParaRPr lang="el-GR">
              <a:solidFill>
                <a:srgbClr val="94C600"/>
              </a:solidFill>
            </a:endParaRPr>
          </a:p>
        </p:txBody>
      </p:sp>
      <p:sp>
        <p:nvSpPr>
          <p:cNvPr id="9" name="Slide Number Placeholder 8"/>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5580052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Date Placeholder 2"/>
          <p:cNvSpPr>
            <a:spLocks noGrp="1"/>
          </p:cNvSpPr>
          <p:nvPr>
            <p:ph type="dt" sz="half" idx="10"/>
          </p:nvPr>
        </p:nvSpPr>
        <p:spPr/>
        <p:txBody>
          <a:bodyPr/>
          <a:lstStyle/>
          <a:p>
            <a:fld id="{84152861-3996-4C8D-92C6-8177AFA85BBE}" type="datetimeFigureOut">
              <a:rPr lang="el-GR" smtClean="0"/>
              <a:pPr/>
              <a:t>7/9/2017</a:t>
            </a:fld>
            <a:endParaRPr lang="el-GR"/>
          </a:p>
        </p:txBody>
      </p:sp>
      <p:sp>
        <p:nvSpPr>
          <p:cNvPr id="4" name="Footer Placeholder 3"/>
          <p:cNvSpPr>
            <a:spLocks noGrp="1"/>
          </p:cNvSpPr>
          <p:nvPr>
            <p:ph type="ftr" sz="quarter" idx="11"/>
          </p:nvPr>
        </p:nvSpPr>
        <p:spPr/>
        <p:txBody>
          <a:bodyPr/>
          <a:lstStyle/>
          <a:p>
            <a:endParaRPr lang="el-GR">
              <a:solidFill>
                <a:srgbClr val="94C600"/>
              </a:solidFill>
            </a:endParaRPr>
          </a:p>
        </p:txBody>
      </p:sp>
      <p:sp>
        <p:nvSpPr>
          <p:cNvPr id="5" name="Slide Number Placeholder 4"/>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17650284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52861-3996-4C8D-92C6-8177AFA85BBE}" type="datetimeFigureOut">
              <a:rPr lang="el-GR" smtClean="0"/>
              <a:pPr/>
              <a:t>7/9/2017</a:t>
            </a:fld>
            <a:endParaRPr lang="el-GR"/>
          </a:p>
        </p:txBody>
      </p:sp>
      <p:sp>
        <p:nvSpPr>
          <p:cNvPr id="3" name="Footer Placeholder 2"/>
          <p:cNvSpPr>
            <a:spLocks noGrp="1"/>
          </p:cNvSpPr>
          <p:nvPr>
            <p:ph type="ftr" sz="quarter" idx="11"/>
          </p:nvPr>
        </p:nvSpPr>
        <p:spPr/>
        <p:txBody>
          <a:bodyPr/>
          <a:lstStyle/>
          <a:p>
            <a:endParaRPr lang="el-GR">
              <a:solidFill>
                <a:srgbClr val="94C600"/>
              </a:solidFill>
            </a:endParaRPr>
          </a:p>
        </p:txBody>
      </p:sp>
      <p:sp>
        <p:nvSpPr>
          <p:cNvPr id="4" name="Slide Number Placeholder 3"/>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3671462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l-GR">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l-GR" smtClean="0"/>
              <a:t>Στυλ κύριου τίτλου</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Tree>
    <p:extLst>
      <p:ext uri="{BB962C8B-B14F-4D97-AF65-F5344CB8AC3E}">
        <p14:creationId xmlns:p14="http://schemas.microsoft.com/office/powerpoint/2010/main" val="28801755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l-GR" smtClean="0"/>
              <a:t>Στυλ κύριου τίτλου</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84152861-3996-4C8D-92C6-8177AFA85BBE}" type="datetimeFigureOut">
              <a:rPr lang="el-GR" smtClean="0"/>
              <a:pPr/>
              <a:t>7/9/2017</a:t>
            </a:fld>
            <a:endParaRPr lang="el-G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l-GR">
              <a:solidFill>
                <a:srgbClr val="94C600"/>
              </a:solidFill>
            </a:endParaRPr>
          </a:p>
        </p:txBody>
      </p:sp>
      <p:sp>
        <p:nvSpPr>
          <p:cNvPr id="7" name="Slide Number Placeholder 6"/>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14722498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18274281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l-GR" smtClean="0"/>
              <a:t>Στυλ κύριου τίτλου</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Date Placeholder 3"/>
          <p:cNvSpPr>
            <a:spLocks noGrp="1"/>
          </p:cNvSpPr>
          <p:nvPr>
            <p:ph type="dt" sz="half" idx="10"/>
          </p:nvPr>
        </p:nvSpPr>
        <p:spPr/>
        <p:txBody>
          <a:bodyPr/>
          <a:lstStyle/>
          <a:p>
            <a:fld id="{84152861-3996-4C8D-92C6-8177AFA85BBE}" type="datetimeFigureOut">
              <a:rPr lang="el-GR" smtClean="0"/>
              <a:pPr/>
              <a:t>7/9/2017</a:t>
            </a:fld>
            <a:endParaRPr lang="el-GR"/>
          </a:p>
        </p:txBody>
      </p:sp>
      <p:sp>
        <p:nvSpPr>
          <p:cNvPr id="5" name="Footer Placeholder 4"/>
          <p:cNvSpPr>
            <a:spLocks noGrp="1"/>
          </p:cNvSpPr>
          <p:nvPr>
            <p:ph type="ftr" sz="quarter" idx="11"/>
          </p:nvPr>
        </p:nvSpPr>
        <p:spPr/>
        <p:txBody>
          <a:bodyPr/>
          <a:lstStyle/>
          <a:p>
            <a:endParaRPr lang="el-GR">
              <a:solidFill>
                <a:srgbClr val="94C600"/>
              </a:solidFill>
            </a:endParaRPr>
          </a:p>
        </p:txBody>
      </p:sp>
      <p:sp>
        <p:nvSpPr>
          <p:cNvPr id="6" name="Slide Number Placeholder 5"/>
          <p:cNvSpPr>
            <a:spLocks noGrp="1"/>
          </p:cNvSpPr>
          <p:nvPr>
            <p:ph type="sldNum" sz="quarter" idx="12"/>
          </p:nvPr>
        </p:nvSpPr>
        <p:spPr/>
        <p:txBody>
          <a:bodyPr/>
          <a:lstStyle/>
          <a:p>
            <a:fld id="{BE056DCE-8E11-4503-94EA-211F12F1B7CE}" type="slidenum">
              <a:rPr lang="el-GR" smtClean="0"/>
              <a:pPr/>
              <a:t>‹#›</a:t>
            </a:fld>
            <a:endParaRPr lang="el-GR"/>
          </a:p>
        </p:txBody>
      </p:sp>
    </p:spTree>
    <p:extLst>
      <p:ext uri="{BB962C8B-B14F-4D97-AF65-F5344CB8AC3E}">
        <p14:creationId xmlns:p14="http://schemas.microsoft.com/office/powerpoint/2010/main" val="3419432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B1CB08B7-71BF-41DF-ACED-E945FD2A8F11}"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F5D38B05-A844-481F-B179-022A67646A7B}" type="slidenum">
              <a:rPr lang="en-GB"/>
              <a:pPr>
                <a:defRPr/>
              </a:pPr>
              <a:t>‹#›</a:t>
            </a:fld>
            <a:endParaRPr lang="en-GB"/>
          </a:p>
        </p:txBody>
      </p:sp>
    </p:spTree>
    <p:extLst>
      <p:ext uri="{BB962C8B-B14F-4D97-AF65-F5344CB8AC3E}">
        <p14:creationId xmlns:p14="http://schemas.microsoft.com/office/powerpoint/2010/main" val="2597178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73AF468C-BB8B-40D6-ADD0-C329CA7E0D42}"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0E9018DE-FED5-4775-88C9-645E4C244017}" type="slidenum">
              <a:rPr lang="en-GB"/>
              <a:pPr>
                <a:defRPr/>
              </a:pPr>
              <a:t>‹#›</a:t>
            </a:fld>
            <a:endParaRPr lang="en-GB"/>
          </a:p>
        </p:txBody>
      </p:sp>
    </p:spTree>
    <p:extLst>
      <p:ext uri="{BB962C8B-B14F-4D97-AF65-F5344CB8AC3E}">
        <p14:creationId xmlns:p14="http://schemas.microsoft.com/office/powerpoint/2010/main" val="1360413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solidFill>
                  <a:prstClr val="black">
                    <a:tint val="95000"/>
                  </a:prstClr>
                </a:solidFill>
              </a:defRPr>
            </a:lvl1pPr>
          </a:lstStyle>
          <a:p>
            <a:pPr>
              <a:defRPr/>
            </a:pPr>
            <a:fld id="{D2015E50-B22A-4708-944A-2FEA19EAE943}"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E2A6DA2D-5351-46FD-9185-AB0EB899DD3C}" type="slidenum">
              <a:rPr lang="en-GB"/>
              <a:pPr>
                <a:defRPr/>
              </a:pPr>
              <a:t>‹#›</a:t>
            </a:fld>
            <a:endParaRPr lang="en-GB"/>
          </a:p>
        </p:txBody>
      </p:sp>
    </p:spTree>
    <p:extLst>
      <p:ext uri="{BB962C8B-B14F-4D97-AF65-F5344CB8AC3E}">
        <p14:creationId xmlns:p14="http://schemas.microsoft.com/office/powerpoint/2010/main" val="429939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5EA7777A-66AD-40C3-B6F9-0829FC1D351D}"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solidFill>
                  <a:prstClr val="black">
                    <a:tint val="95000"/>
                  </a:prstClr>
                </a:solidFill>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63468306-D014-4DC8-AB3C-8FAF2423D56B}" type="slidenum">
              <a:rPr lang="en-GB"/>
              <a:pPr>
                <a:defRPr/>
              </a:pPr>
              <a:t>‹#›</a:t>
            </a:fld>
            <a:endParaRPr lang="en-GB"/>
          </a:p>
        </p:txBody>
      </p:sp>
    </p:spTree>
    <p:extLst>
      <p:ext uri="{BB962C8B-B14F-4D97-AF65-F5344CB8AC3E}">
        <p14:creationId xmlns:p14="http://schemas.microsoft.com/office/powerpoint/2010/main" val="706430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solidFill>
                  <a:prstClr val="black">
                    <a:tint val="95000"/>
                  </a:prstClr>
                </a:solidFill>
              </a:defRPr>
            </a:lvl1pPr>
          </a:lstStyle>
          <a:p>
            <a:pPr>
              <a:defRPr/>
            </a:pPr>
            <a:fld id="{03823D5F-E5CD-48B8-B760-A87B7B804B82}"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solidFill>
                  <a:prstClr val="black">
                    <a:tint val="95000"/>
                  </a:prstClr>
                </a:solidFill>
              </a:defRPr>
            </a:lvl1pPr>
          </a:lstStyle>
          <a:p>
            <a:pPr>
              <a:defRPr/>
            </a:pPr>
            <a:fld id="{2B808625-95FF-421B-B270-90E4FA69F2C7}" type="slidenum">
              <a:rPr lang="en-GB"/>
              <a:pPr>
                <a:defRPr/>
              </a:pPr>
              <a:t>‹#›</a:t>
            </a:fld>
            <a:endParaRPr lang="en-GB"/>
          </a:p>
        </p:txBody>
      </p:sp>
    </p:spTree>
    <p:extLst>
      <p:ext uri="{BB962C8B-B14F-4D97-AF65-F5344CB8AC3E}">
        <p14:creationId xmlns:p14="http://schemas.microsoft.com/office/powerpoint/2010/main" val="69460080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20"/>
          <p:cNvSpPr>
            <a:spLocks noGrp="1"/>
          </p:cNvSpPr>
          <p:nvPr>
            <p:ph type="dt" sz="half" idx="10"/>
          </p:nvPr>
        </p:nvSpPr>
        <p:spPr/>
        <p:txBody>
          <a:bodyPr/>
          <a:lstStyle>
            <a:lvl1pPr>
              <a:defRPr>
                <a:solidFill>
                  <a:prstClr val="black">
                    <a:tint val="95000"/>
                  </a:prstClr>
                </a:solidFill>
              </a:defRPr>
            </a:lvl1pPr>
          </a:lstStyle>
          <a:p>
            <a:pPr>
              <a:defRPr/>
            </a:pPr>
            <a:fld id="{E8956699-FA28-466A-8E68-830CDDD04185}" type="datetime1">
              <a:rPr lang="el-GR"/>
              <a:pPr>
                <a:defRPr/>
              </a:pPr>
              <a:t>7/9/2017</a:t>
            </a:fld>
            <a:r>
              <a:rPr lang="el-GR"/>
              <a:t>18-20 </a:t>
            </a:r>
            <a:r>
              <a:rPr lang="en-US"/>
              <a:t>October</a:t>
            </a:r>
            <a:r>
              <a:rPr lang="el-GR"/>
              <a:t> 2007</a:t>
            </a:r>
            <a:endParaRPr lang="en-GB"/>
          </a:p>
        </p:txBody>
      </p:sp>
      <p:sp>
        <p:nvSpPr>
          <p:cNvPr id="6" name="Θέση υποσέλιδου 9"/>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4128A9E6-D84B-4C63-94D6-E5CBC3140DE8}" type="slidenum">
              <a:rPr lang="en-GB"/>
              <a:pPr>
                <a:defRPr/>
              </a:pPr>
              <a:t>‹#›</a:t>
            </a:fld>
            <a:endParaRPr lang="en-GB"/>
          </a:p>
        </p:txBody>
      </p:sp>
    </p:spTree>
    <p:extLst>
      <p:ext uri="{BB962C8B-B14F-4D97-AF65-F5344CB8AC3E}">
        <p14:creationId xmlns:p14="http://schemas.microsoft.com/office/powerpoint/2010/main" val="3088828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solidFill>
                  <a:prstClr val="black">
                    <a:tint val="95000"/>
                  </a:prstClr>
                </a:solidFill>
              </a:defRPr>
            </a:lvl1pPr>
          </a:lstStyle>
          <a:p>
            <a:pPr>
              <a:defRPr/>
            </a:pPr>
            <a:fld id="{3C3B8589-F025-49F3-8A15-0716B75434DA}"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solidFill>
                  <a:prstClr val="black">
                    <a:tint val="95000"/>
                  </a:prstClr>
                </a:solidFill>
              </a:defRPr>
            </a:lvl1pPr>
          </a:lstStyle>
          <a:p>
            <a:pPr>
              <a:defRPr/>
            </a:pPr>
            <a:fld id="{538B90BA-C3E3-49B8-A3C6-8044F7ACBD7F}" type="slidenum">
              <a:rPr lang="en-GB"/>
              <a:pPr>
                <a:defRPr/>
              </a:pPr>
              <a:t>‹#›</a:t>
            </a:fld>
            <a:endParaRPr lang="en-GB"/>
          </a:p>
        </p:txBody>
      </p:sp>
    </p:spTree>
    <p:extLst>
      <p:ext uri="{BB962C8B-B14F-4D97-AF65-F5344CB8AC3E}">
        <p14:creationId xmlns:p14="http://schemas.microsoft.com/office/powerpoint/2010/main" val="436616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1"/>
          <p:cNvSpPr>
            <a:spLocks noGrp="1"/>
          </p:cNvSpPr>
          <p:nvPr>
            <p:ph type="dt" sz="half" idx="10"/>
          </p:nvPr>
        </p:nvSpPr>
        <p:spPr/>
        <p:txBody>
          <a:bodyPr/>
          <a:lstStyle>
            <a:lvl1pPr>
              <a:defRPr>
                <a:solidFill>
                  <a:prstClr val="black">
                    <a:tint val="95000"/>
                  </a:prstClr>
                </a:solidFill>
              </a:defRPr>
            </a:lvl1pPr>
          </a:lstStyle>
          <a:p>
            <a:pPr>
              <a:defRPr/>
            </a:pPr>
            <a:fld id="{5E929FE9-9163-4E38-946E-0AD373C885DE}" type="datetime1">
              <a:rPr lang="el-GR"/>
              <a:pPr>
                <a:defRPr/>
              </a:pPr>
              <a:t>7/9/2017</a:t>
            </a:fld>
            <a:r>
              <a:rPr lang="el-GR"/>
              <a:t>18-20 </a:t>
            </a:r>
            <a:r>
              <a:rPr lang="en-US"/>
              <a:t>October</a:t>
            </a:r>
            <a:r>
              <a:rPr lang="el-GR"/>
              <a:t> 2007</a:t>
            </a:r>
            <a:endParaRPr lang="en-GB"/>
          </a:p>
        </p:txBody>
      </p:sp>
      <p:sp>
        <p:nvSpPr>
          <p:cNvPr id="4" name="Θέση υποσέλιδου 2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5"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D8AF319A-9A9F-4CE1-85E5-180AD3018FC0}" type="slidenum">
              <a:rPr lang="en-GB"/>
              <a:pPr>
                <a:defRPr/>
              </a:pPr>
              <a:t>‹#›</a:t>
            </a:fld>
            <a:endParaRPr lang="en-GB"/>
          </a:p>
        </p:txBody>
      </p:sp>
    </p:spTree>
    <p:extLst>
      <p:ext uri="{BB962C8B-B14F-4D97-AF65-F5344CB8AC3E}">
        <p14:creationId xmlns:p14="http://schemas.microsoft.com/office/powerpoint/2010/main" val="1322073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solidFill>
                  <a:prstClr val="black">
                    <a:tint val="95000"/>
                  </a:prstClr>
                </a:solidFill>
              </a:defRPr>
            </a:lvl1pPr>
          </a:lstStyle>
          <a:p>
            <a:pPr>
              <a:defRPr/>
            </a:pPr>
            <a:fld id="{989F77CD-C856-4D05-A036-935978AEF4B2}"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DB97E38F-8313-4820-AD80-4D43CA5F58BE}" type="slidenum">
              <a:rPr lang="en-GB"/>
              <a:pPr>
                <a:defRPr/>
              </a:pPr>
              <a:t>‹#›</a:t>
            </a:fld>
            <a:endParaRPr lang="en-GB"/>
          </a:p>
        </p:txBody>
      </p:sp>
    </p:spTree>
    <p:extLst>
      <p:ext uri="{BB962C8B-B14F-4D97-AF65-F5344CB8AC3E}">
        <p14:creationId xmlns:p14="http://schemas.microsoft.com/office/powerpoint/2010/main" val="272791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E4788596-FA26-4EDF-B6B7-E96222752A7B}"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9EEB423B-F2EC-45E7-A582-63D2528BD482}" type="slidenum">
              <a:rPr lang="en-GB"/>
              <a:pPr>
                <a:defRPr/>
              </a:pPr>
              <a:t>‹#›</a:t>
            </a:fld>
            <a:endParaRPr lang="en-GB"/>
          </a:p>
        </p:txBody>
      </p:sp>
    </p:spTree>
    <p:extLst>
      <p:ext uri="{BB962C8B-B14F-4D97-AF65-F5344CB8AC3E}">
        <p14:creationId xmlns:p14="http://schemas.microsoft.com/office/powerpoint/2010/main" val="339098663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9E4CE0B8-6DA0-437A-A09E-E8A499359D40}"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43A60A7C-C915-485B-A863-F04B6FE69293}" type="slidenum">
              <a:rPr lang="en-GB"/>
              <a:pPr>
                <a:defRPr/>
              </a:pPr>
              <a:t>‹#›</a:t>
            </a:fld>
            <a:endParaRPr lang="en-GB"/>
          </a:p>
        </p:txBody>
      </p:sp>
    </p:spTree>
    <p:extLst>
      <p:ext uri="{BB962C8B-B14F-4D97-AF65-F5344CB8AC3E}">
        <p14:creationId xmlns:p14="http://schemas.microsoft.com/office/powerpoint/2010/main" val="4150795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solidFill>
                  <a:prstClr val="black">
                    <a:tint val="95000"/>
                  </a:prstClr>
                </a:solidFill>
              </a:defRPr>
            </a:lvl1pPr>
          </a:lstStyle>
          <a:p>
            <a:pPr>
              <a:defRPr/>
            </a:pPr>
            <a:fld id="{98B52D37-3FD1-4EF7-9D84-EF4AC5E2029F}"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34A788C1-52CA-4FA9-9587-B81AB16AB7B0}" type="slidenum">
              <a:rPr lang="en-GB"/>
              <a:pPr>
                <a:defRPr/>
              </a:pPr>
              <a:t>‹#›</a:t>
            </a:fld>
            <a:endParaRPr lang="en-GB"/>
          </a:p>
        </p:txBody>
      </p:sp>
    </p:spTree>
    <p:extLst>
      <p:ext uri="{BB962C8B-B14F-4D97-AF65-F5344CB8AC3E}">
        <p14:creationId xmlns:p14="http://schemas.microsoft.com/office/powerpoint/2010/main" val="3988284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AF015678-B34B-4820-9E0B-ABD102CFC30B}"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9F3D540C-2915-45DD-A9CB-302FEEE33D86}" type="slidenum">
              <a:rPr lang="en-GB"/>
              <a:pPr>
                <a:defRPr/>
              </a:pPr>
              <a:t>‹#›</a:t>
            </a:fld>
            <a:endParaRPr lang="en-GB"/>
          </a:p>
        </p:txBody>
      </p:sp>
    </p:spTree>
    <p:extLst>
      <p:ext uri="{BB962C8B-B14F-4D97-AF65-F5344CB8AC3E}">
        <p14:creationId xmlns:p14="http://schemas.microsoft.com/office/powerpoint/2010/main" val="2284581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7663A098-FB92-4B4E-9F1A-062284E820BF}"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507414D5-DD63-419A-B3BD-FD6F6C9D6664}" type="slidenum">
              <a:rPr lang="en-GB"/>
              <a:pPr>
                <a:defRPr/>
              </a:pPr>
              <a:t>‹#›</a:t>
            </a:fld>
            <a:endParaRPr lang="en-GB"/>
          </a:p>
        </p:txBody>
      </p:sp>
    </p:spTree>
    <p:extLst>
      <p:ext uri="{BB962C8B-B14F-4D97-AF65-F5344CB8AC3E}">
        <p14:creationId xmlns:p14="http://schemas.microsoft.com/office/powerpoint/2010/main" val="4243799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0A985F8F-1F31-4944-9365-2197E0305323}"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0B26AC6A-05DA-4250-AB1C-2E10C4C26661}" type="slidenum">
              <a:rPr lang="en-GB"/>
              <a:pPr>
                <a:defRPr/>
              </a:pPr>
              <a:t>‹#›</a:t>
            </a:fld>
            <a:endParaRPr lang="en-GB"/>
          </a:p>
        </p:txBody>
      </p:sp>
    </p:spTree>
    <p:extLst>
      <p:ext uri="{BB962C8B-B14F-4D97-AF65-F5344CB8AC3E}">
        <p14:creationId xmlns:p14="http://schemas.microsoft.com/office/powerpoint/2010/main" val="10348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82433BD3-57D1-4734-A4DC-7F9AED1FBAD0}"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5A646C3A-EED5-4B52-BF01-562563EE6E81}" type="slidenum">
              <a:rPr lang="en-GB"/>
              <a:pPr>
                <a:defRPr/>
              </a:pPr>
              <a:t>‹#›</a:t>
            </a:fld>
            <a:endParaRPr lang="en-GB"/>
          </a:p>
        </p:txBody>
      </p:sp>
    </p:spTree>
    <p:extLst>
      <p:ext uri="{BB962C8B-B14F-4D97-AF65-F5344CB8AC3E}">
        <p14:creationId xmlns:p14="http://schemas.microsoft.com/office/powerpoint/2010/main" val="3682319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71DBAB21-4B19-48E1-B2D9-68A82F7C1F71}"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0A88AD2A-47D3-4F22-8CAE-FC59B0E48D72}" type="slidenum">
              <a:rPr lang="en-GB"/>
              <a:pPr>
                <a:defRPr/>
              </a:pPr>
              <a:t>‹#›</a:t>
            </a:fld>
            <a:endParaRPr lang="en-GB"/>
          </a:p>
        </p:txBody>
      </p:sp>
    </p:spTree>
    <p:extLst>
      <p:ext uri="{BB962C8B-B14F-4D97-AF65-F5344CB8AC3E}">
        <p14:creationId xmlns:p14="http://schemas.microsoft.com/office/powerpoint/2010/main" val="229418944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F5F04E4A-903E-486A-80F8-78D7C037F1DD}"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A2D337CE-771A-4E03-934E-FF62E6666C00}" type="slidenum">
              <a:rPr lang="en-GB"/>
              <a:pPr>
                <a:defRPr/>
              </a:pPr>
              <a:t>‹#›</a:t>
            </a:fld>
            <a:endParaRPr lang="en-GB"/>
          </a:p>
        </p:txBody>
      </p:sp>
    </p:spTree>
    <p:extLst>
      <p:ext uri="{BB962C8B-B14F-4D97-AF65-F5344CB8AC3E}">
        <p14:creationId xmlns:p14="http://schemas.microsoft.com/office/powerpoint/2010/main" val="1180616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58E47913-AD47-4017-A41B-DCF622E3ADB0}"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C38A7AE9-FC94-416B-951C-DC0D0BFB2EF0}" type="slidenum">
              <a:rPr lang="en-GB"/>
              <a:pPr>
                <a:defRPr/>
              </a:pPr>
              <a:t>‹#›</a:t>
            </a:fld>
            <a:endParaRPr lang="en-GB"/>
          </a:p>
        </p:txBody>
      </p:sp>
    </p:spTree>
    <p:extLst>
      <p:ext uri="{BB962C8B-B14F-4D97-AF65-F5344CB8AC3E}">
        <p14:creationId xmlns:p14="http://schemas.microsoft.com/office/powerpoint/2010/main" val="3728195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B6039CEB-0EEC-4110-8AA3-84B97EA6CD0E}"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7C5AEEB1-8090-456E-A325-E99774645FA8}" type="slidenum">
              <a:rPr lang="en-GB"/>
              <a:pPr>
                <a:defRPr/>
              </a:pPr>
              <a:t>‹#›</a:t>
            </a:fld>
            <a:endParaRPr lang="en-GB"/>
          </a:p>
        </p:txBody>
      </p:sp>
    </p:spTree>
    <p:extLst>
      <p:ext uri="{BB962C8B-B14F-4D97-AF65-F5344CB8AC3E}">
        <p14:creationId xmlns:p14="http://schemas.microsoft.com/office/powerpoint/2010/main" val="48638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00CC1C92-28F2-4E0A-AFDB-F50978F87FEB}"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FC558E7D-DB46-46E9-A915-55EB39A8F663}" type="slidenum">
              <a:rPr lang="en-GB"/>
              <a:pPr>
                <a:defRPr/>
              </a:pPr>
              <a:t>‹#›</a:t>
            </a:fld>
            <a:endParaRPr lang="en-GB"/>
          </a:p>
        </p:txBody>
      </p:sp>
    </p:spTree>
    <p:extLst>
      <p:ext uri="{BB962C8B-B14F-4D97-AF65-F5344CB8AC3E}">
        <p14:creationId xmlns:p14="http://schemas.microsoft.com/office/powerpoint/2010/main" val="682747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55766B95-CEA7-46F1-994C-985F51ADB102}"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CB38BF6F-A4AB-4017-A5B8-314332B4A835}" type="slidenum">
              <a:rPr lang="en-GB"/>
              <a:pPr>
                <a:defRPr/>
              </a:pPr>
              <a:t>‹#›</a:t>
            </a:fld>
            <a:endParaRPr lang="en-GB"/>
          </a:p>
        </p:txBody>
      </p:sp>
    </p:spTree>
    <p:extLst>
      <p:ext uri="{BB962C8B-B14F-4D97-AF65-F5344CB8AC3E}">
        <p14:creationId xmlns:p14="http://schemas.microsoft.com/office/powerpoint/2010/main" val="1952694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B85A277C-4872-425E-B750-91DCA7F36993}"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7F9205E5-5AAF-4428-A23A-35569F5542F1}" type="slidenum">
              <a:rPr lang="en-GB"/>
              <a:pPr>
                <a:defRPr/>
              </a:pPr>
              <a:t>‹#›</a:t>
            </a:fld>
            <a:endParaRPr lang="en-GB"/>
          </a:p>
        </p:txBody>
      </p:sp>
    </p:spTree>
    <p:extLst>
      <p:ext uri="{BB962C8B-B14F-4D97-AF65-F5344CB8AC3E}">
        <p14:creationId xmlns:p14="http://schemas.microsoft.com/office/powerpoint/2010/main" val="3417813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87C1D88A-6B4A-4ABB-89B9-41BC8D44C2E9}"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0E4342CE-2945-4DE0-BB69-F508CD45517F}" type="slidenum">
              <a:rPr lang="en-GB"/>
              <a:pPr>
                <a:defRPr/>
              </a:pPr>
              <a:t>‹#›</a:t>
            </a:fld>
            <a:endParaRPr lang="en-GB"/>
          </a:p>
        </p:txBody>
      </p:sp>
    </p:spTree>
    <p:extLst>
      <p:ext uri="{BB962C8B-B14F-4D97-AF65-F5344CB8AC3E}">
        <p14:creationId xmlns:p14="http://schemas.microsoft.com/office/powerpoint/2010/main" val="1126853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7CF48CBA-9ED9-4444-9874-2037A2CF0B50}"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74A41928-FA73-423B-AB74-3C075854B4BF}" type="slidenum">
              <a:rPr lang="en-GB"/>
              <a:pPr>
                <a:defRPr/>
              </a:pPr>
              <a:t>‹#›</a:t>
            </a:fld>
            <a:endParaRPr lang="en-GB"/>
          </a:p>
        </p:txBody>
      </p:sp>
    </p:spTree>
    <p:extLst>
      <p:ext uri="{BB962C8B-B14F-4D97-AF65-F5344CB8AC3E}">
        <p14:creationId xmlns:p14="http://schemas.microsoft.com/office/powerpoint/2010/main" val="4249942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6D722F05-7EE7-4AB3-962F-96E74C8571F8}"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B9D96EC7-270F-4D30-8DD4-73392CED91EC}" type="slidenum">
              <a:rPr lang="en-GB"/>
              <a:pPr>
                <a:defRPr/>
              </a:pPr>
              <a:t>‹#›</a:t>
            </a:fld>
            <a:endParaRPr lang="en-GB"/>
          </a:p>
        </p:txBody>
      </p:sp>
    </p:spTree>
    <p:extLst>
      <p:ext uri="{BB962C8B-B14F-4D97-AF65-F5344CB8AC3E}">
        <p14:creationId xmlns:p14="http://schemas.microsoft.com/office/powerpoint/2010/main" val="3794641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9C8398B0-6FF9-4E28-BA90-8301014D88E2}"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7DCD4D92-9D2A-4368-B2D7-CEEF65182D48}" type="slidenum">
              <a:rPr lang="en-GB"/>
              <a:pPr>
                <a:defRPr/>
              </a:pPr>
              <a:t>‹#›</a:t>
            </a:fld>
            <a:endParaRPr lang="en-GB"/>
          </a:p>
        </p:txBody>
      </p:sp>
    </p:spTree>
    <p:extLst>
      <p:ext uri="{BB962C8B-B14F-4D97-AF65-F5344CB8AC3E}">
        <p14:creationId xmlns:p14="http://schemas.microsoft.com/office/powerpoint/2010/main" val="1491700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FA13F29E-F576-4FA9-9A3C-95FBAF98B437}"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FB302D08-676E-4D2E-B089-C5D58C2D5947}" type="slidenum">
              <a:rPr lang="en-GB"/>
              <a:pPr>
                <a:defRPr/>
              </a:pPr>
              <a:t>‹#›</a:t>
            </a:fld>
            <a:endParaRPr lang="en-GB"/>
          </a:p>
        </p:txBody>
      </p:sp>
    </p:spTree>
    <p:extLst>
      <p:ext uri="{BB962C8B-B14F-4D97-AF65-F5344CB8AC3E}">
        <p14:creationId xmlns:p14="http://schemas.microsoft.com/office/powerpoint/2010/main" val="1959704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4ACE4F48-D01A-4546-B2E3-DC2E98BBCB22}"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871966B0-818B-431E-A6FD-ADD319DCD57B}" type="slidenum">
              <a:rPr lang="en-GB"/>
              <a:pPr>
                <a:defRPr/>
              </a:pPr>
              <a:t>‹#›</a:t>
            </a:fld>
            <a:endParaRPr lang="en-GB"/>
          </a:p>
        </p:txBody>
      </p:sp>
    </p:spTree>
    <p:extLst>
      <p:ext uri="{BB962C8B-B14F-4D97-AF65-F5344CB8AC3E}">
        <p14:creationId xmlns:p14="http://schemas.microsoft.com/office/powerpoint/2010/main" val="392414647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FDA3ED86-D6CB-4643-BF78-A433B44F6242}"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F8E0351E-1BEC-4AD3-AE8A-55AA046FD5CC}" type="slidenum">
              <a:rPr lang="en-GB"/>
              <a:pPr>
                <a:defRPr/>
              </a:pPr>
              <a:t>‹#›</a:t>
            </a:fld>
            <a:endParaRPr lang="en-GB"/>
          </a:p>
        </p:txBody>
      </p:sp>
    </p:spTree>
    <p:extLst>
      <p:ext uri="{BB962C8B-B14F-4D97-AF65-F5344CB8AC3E}">
        <p14:creationId xmlns:p14="http://schemas.microsoft.com/office/powerpoint/2010/main" val="711748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80715C3C-88DE-4175-8ECD-0B683540B251}"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D8231CFA-24CA-495D-8797-91837A0BC8EE}" type="slidenum">
              <a:rPr lang="en-GB"/>
              <a:pPr>
                <a:defRPr/>
              </a:pPr>
              <a:t>‹#›</a:t>
            </a:fld>
            <a:endParaRPr lang="en-GB"/>
          </a:p>
        </p:txBody>
      </p:sp>
    </p:spTree>
    <p:extLst>
      <p:ext uri="{BB962C8B-B14F-4D97-AF65-F5344CB8AC3E}">
        <p14:creationId xmlns:p14="http://schemas.microsoft.com/office/powerpoint/2010/main" val="382269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E865C410-E8C0-4BD2-83EC-5ADE1A1FAB02}"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996E917F-332C-49B5-80E7-728CB63D74E9}" type="slidenum">
              <a:rPr lang="en-GB"/>
              <a:pPr>
                <a:defRPr/>
              </a:pPr>
              <a:t>‹#›</a:t>
            </a:fld>
            <a:endParaRPr lang="en-GB"/>
          </a:p>
        </p:txBody>
      </p:sp>
    </p:spTree>
    <p:extLst>
      <p:ext uri="{BB962C8B-B14F-4D97-AF65-F5344CB8AC3E}">
        <p14:creationId xmlns:p14="http://schemas.microsoft.com/office/powerpoint/2010/main" val="2187423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2D253900-9A17-4475-A38C-12A02F21F859}"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8E720694-56F5-4158-99FE-96B7C6DFBB96}" type="slidenum">
              <a:rPr lang="en-GB"/>
              <a:pPr>
                <a:defRPr/>
              </a:pPr>
              <a:t>‹#›</a:t>
            </a:fld>
            <a:endParaRPr lang="en-GB"/>
          </a:p>
        </p:txBody>
      </p:sp>
    </p:spTree>
    <p:extLst>
      <p:ext uri="{BB962C8B-B14F-4D97-AF65-F5344CB8AC3E}">
        <p14:creationId xmlns:p14="http://schemas.microsoft.com/office/powerpoint/2010/main" val="3206892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7444F5A3-0C88-4EA7-AB4D-A0F507F32B9E}"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184F4246-C7D0-42DC-8622-D68F2E8CA5BB}" type="slidenum">
              <a:rPr lang="en-GB"/>
              <a:pPr>
                <a:defRPr/>
              </a:pPr>
              <a:t>‹#›</a:t>
            </a:fld>
            <a:endParaRPr lang="en-GB"/>
          </a:p>
        </p:txBody>
      </p:sp>
    </p:spTree>
    <p:extLst>
      <p:ext uri="{BB962C8B-B14F-4D97-AF65-F5344CB8AC3E}">
        <p14:creationId xmlns:p14="http://schemas.microsoft.com/office/powerpoint/2010/main" val="422263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C056D69E-B11F-43C9-9503-27DBE0C48556}"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ACB16662-9715-4A9C-9B76-E1025723CB80}" type="slidenum">
              <a:rPr lang="en-GB"/>
              <a:pPr>
                <a:defRPr/>
              </a:pPr>
              <a:t>‹#›</a:t>
            </a:fld>
            <a:endParaRPr lang="en-GB"/>
          </a:p>
        </p:txBody>
      </p:sp>
    </p:spTree>
    <p:extLst>
      <p:ext uri="{BB962C8B-B14F-4D97-AF65-F5344CB8AC3E}">
        <p14:creationId xmlns:p14="http://schemas.microsoft.com/office/powerpoint/2010/main" val="4057119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10B8B305-AAD0-4951-85A3-912D1A6EA65D}"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04BA759A-7B66-4157-98BB-748B33A0F2A8}" type="slidenum">
              <a:rPr lang="en-GB"/>
              <a:pPr>
                <a:defRPr/>
              </a:pPr>
              <a:t>‹#›</a:t>
            </a:fld>
            <a:endParaRPr lang="en-GB"/>
          </a:p>
        </p:txBody>
      </p:sp>
    </p:spTree>
    <p:extLst>
      <p:ext uri="{BB962C8B-B14F-4D97-AF65-F5344CB8AC3E}">
        <p14:creationId xmlns:p14="http://schemas.microsoft.com/office/powerpoint/2010/main" val="141938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A3A0B7E5-F27B-45AC-B52F-E8011839231C}"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ADE627C1-3C46-45E2-8F9D-A120BE8A422E}" type="slidenum">
              <a:rPr lang="en-GB"/>
              <a:pPr>
                <a:defRPr/>
              </a:pPr>
              <a:t>‹#›</a:t>
            </a:fld>
            <a:endParaRPr lang="en-GB"/>
          </a:p>
        </p:txBody>
      </p:sp>
    </p:spTree>
    <p:extLst>
      <p:ext uri="{BB962C8B-B14F-4D97-AF65-F5344CB8AC3E}">
        <p14:creationId xmlns:p14="http://schemas.microsoft.com/office/powerpoint/2010/main" val="2773634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78869F20-F352-4C25-A06A-1FDD36219797}"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B7811B6C-41A3-4459-9526-6FF9AA1C9EDB}" type="slidenum">
              <a:rPr lang="en-GB"/>
              <a:pPr>
                <a:defRPr/>
              </a:pPr>
              <a:t>‹#›</a:t>
            </a:fld>
            <a:endParaRPr lang="en-GB"/>
          </a:p>
        </p:txBody>
      </p:sp>
    </p:spTree>
    <p:extLst>
      <p:ext uri="{BB962C8B-B14F-4D97-AF65-F5344CB8AC3E}">
        <p14:creationId xmlns:p14="http://schemas.microsoft.com/office/powerpoint/2010/main" val="2172804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7EC2C768-45C5-4753-BA95-930FFC934269}"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CC37C4FC-7051-426E-9865-68AF04075EC4}" type="slidenum">
              <a:rPr lang="en-GB"/>
              <a:pPr>
                <a:defRPr/>
              </a:pPr>
              <a:t>‹#›</a:t>
            </a:fld>
            <a:endParaRPr lang="en-GB"/>
          </a:p>
        </p:txBody>
      </p:sp>
    </p:spTree>
    <p:extLst>
      <p:ext uri="{BB962C8B-B14F-4D97-AF65-F5344CB8AC3E}">
        <p14:creationId xmlns:p14="http://schemas.microsoft.com/office/powerpoint/2010/main" val="2607784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26304D0D-54B7-4037-B0BC-E1C54F47767D}"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C74C2BE0-E8AE-400A-B189-F361C8954F41}" type="slidenum">
              <a:rPr lang="en-GB"/>
              <a:pPr>
                <a:defRPr/>
              </a:pPr>
              <a:t>‹#›</a:t>
            </a:fld>
            <a:endParaRPr lang="en-GB"/>
          </a:p>
        </p:txBody>
      </p:sp>
    </p:spTree>
    <p:extLst>
      <p:ext uri="{BB962C8B-B14F-4D97-AF65-F5344CB8AC3E}">
        <p14:creationId xmlns:p14="http://schemas.microsoft.com/office/powerpoint/2010/main" val="2811646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A10A2721-4650-4933-BF26-AB1000D6E08F}"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210977F0-227F-4A7F-B8F4-215ECAD145D7}" type="slidenum">
              <a:rPr lang="en-GB"/>
              <a:pPr>
                <a:defRPr/>
              </a:pPr>
              <a:t>‹#›</a:t>
            </a:fld>
            <a:endParaRPr lang="en-GB"/>
          </a:p>
        </p:txBody>
      </p:sp>
    </p:spTree>
    <p:extLst>
      <p:ext uri="{BB962C8B-B14F-4D97-AF65-F5344CB8AC3E}">
        <p14:creationId xmlns:p14="http://schemas.microsoft.com/office/powerpoint/2010/main" val="3046579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9324CDD1-182B-4006-B76D-A34CD179C3DF}"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EDB9F57A-7006-4FF3-820F-71DCFC20694D}" type="slidenum">
              <a:rPr lang="en-GB"/>
              <a:pPr>
                <a:defRPr/>
              </a:pPr>
              <a:t>‹#›</a:t>
            </a:fld>
            <a:endParaRPr lang="en-GB"/>
          </a:p>
        </p:txBody>
      </p:sp>
    </p:spTree>
    <p:extLst>
      <p:ext uri="{BB962C8B-B14F-4D97-AF65-F5344CB8AC3E}">
        <p14:creationId xmlns:p14="http://schemas.microsoft.com/office/powerpoint/2010/main" val="215088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DAB825D6-1627-4DF7-BB2A-2D37741FF4DC}"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9FA52AF6-FFF7-44E3-966F-C31576BF13A0}" type="slidenum">
              <a:rPr lang="en-GB"/>
              <a:pPr>
                <a:defRPr/>
              </a:pPr>
              <a:t>‹#›</a:t>
            </a:fld>
            <a:endParaRPr lang="en-GB"/>
          </a:p>
        </p:txBody>
      </p:sp>
    </p:spTree>
    <p:extLst>
      <p:ext uri="{BB962C8B-B14F-4D97-AF65-F5344CB8AC3E}">
        <p14:creationId xmlns:p14="http://schemas.microsoft.com/office/powerpoint/2010/main" val="3612238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071F8E61-B033-4F47-8192-1CA018427F42}"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71A4820D-C680-42A1-91AF-1B6215C19EE7}" type="slidenum">
              <a:rPr lang="en-GB"/>
              <a:pPr>
                <a:defRPr/>
              </a:pPr>
              <a:t>‹#›</a:t>
            </a:fld>
            <a:endParaRPr lang="en-GB"/>
          </a:p>
        </p:txBody>
      </p:sp>
    </p:spTree>
    <p:extLst>
      <p:ext uri="{BB962C8B-B14F-4D97-AF65-F5344CB8AC3E}">
        <p14:creationId xmlns:p14="http://schemas.microsoft.com/office/powerpoint/2010/main" val="2168264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6EF18D79-5A5A-4223-9860-3492115580F3}"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922DF0F5-7728-46E0-AF1B-19557293390E}" type="slidenum">
              <a:rPr lang="en-GB"/>
              <a:pPr>
                <a:defRPr/>
              </a:pPr>
              <a:t>‹#›</a:t>
            </a:fld>
            <a:endParaRPr lang="en-GB"/>
          </a:p>
        </p:txBody>
      </p:sp>
    </p:spTree>
    <p:extLst>
      <p:ext uri="{BB962C8B-B14F-4D97-AF65-F5344CB8AC3E}">
        <p14:creationId xmlns:p14="http://schemas.microsoft.com/office/powerpoint/2010/main" val="3669872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1219E2FA-78FA-487E-854C-59C3367E4C8B}"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5446772D-07D4-47C0-B5E4-8D2E33C42EDD}" type="slidenum">
              <a:rPr lang="en-GB"/>
              <a:pPr>
                <a:defRPr/>
              </a:pPr>
              <a:t>‹#›</a:t>
            </a:fld>
            <a:endParaRPr lang="en-GB"/>
          </a:p>
        </p:txBody>
      </p:sp>
    </p:spTree>
    <p:extLst>
      <p:ext uri="{BB962C8B-B14F-4D97-AF65-F5344CB8AC3E}">
        <p14:creationId xmlns:p14="http://schemas.microsoft.com/office/powerpoint/2010/main" val="3777102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06E4D404-7451-4547-B2C9-44A771B172CC}"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DE0D6D01-B34A-4472-B10B-FBEE1D80E24D}" type="slidenum">
              <a:rPr lang="en-GB"/>
              <a:pPr>
                <a:defRPr/>
              </a:pPr>
              <a:t>‹#›</a:t>
            </a:fld>
            <a:endParaRPr lang="en-GB"/>
          </a:p>
        </p:txBody>
      </p:sp>
    </p:spTree>
    <p:extLst>
      <p:ext uri="{BB962C8B-B14F-4D97-AF65-F5344CB8AC3E}">
        <p14:creationId xmlns:p14="http://schemas.microsoft.com/office/powerpoint/2010/main" val="12363182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DAD7B6EA-98C8-4A44-B38B-B4021D37F37B}"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F16AF6CB-B22D-41DB-BFE1-257D87F6C711}" type="slidenum">
              <a:rPr lang="en-GB"/>
              <a:pPr>
                <a:defRPr/>
              </a:pPr>
              <a:t>‹#›</a:t>
            </a:fld>
            <a:endParaRPr lang="en-GB"/>
          </a:p>
        </p:txBody>
      </p:sp>
    </p:spTree>
    <p:extLst>
      <p:ext uri="{BB962C8B-B14F-4D97-AF65-F5344CB8AC3E}">
        <p14:creationId xmlns:p14="http://schemas.microsoft.com/office/powerpoint/2010/main" val="105345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2A0CB131-F361-450F-A7B8-4C940E3564C4}"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7DA1A3D5-41AB-4556-9E45-082D7A2988F3}" type="slidenum">
              <a:rPr lang="en-GB"/>
              <a:pPr>
                <a:defRPr/>
              </a:pPr>
              <a:t>‹#›</a:t>
            </a:fld>
            <a:endParaRPr lang="en-GB"/>
          </a:p>
        </p:txBody>
      </p:sp>
    </p:spTree>
    <p:extLst>
      <p:ext uri="{BB962C8B-B14F-4D97-AF65-F5344CB8AC3E}">
        <p14:creationId xmlns:p14="http://schemas.microsoft.com/office/powerpoint/2010/main" val="254213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C60748D9-C9BC-49FF-A06D-21E5674D24AD}"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3FAEE34F-B77D-4FE3-935E-D90DF89515A8}" type="slidenum">
              <a:rPr lang="en-GB"/>
              <a:pPr>
                <a:defRPr/>
              </a:pPr>
              <a:t>‹#›</a:t>
            </a:fld>
            <a:endParaRPr lang="en-GB"/>
          </a:p>
        </p:txBody>
      </p:sp>
    </p:spTree>
    <p:extLst>
      <p:ext uri="{BB962C8B-B14F-4D97-AF65-F5344CB8AC3E}">
        <p14:creationId xmlns:p14="http://schemas.microsoft.com/office/powerpoint/2010/main" val="4190711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lvl1pPr>
          </a:lstStyle>
          <a:p>
            <a:pPr>
              <a:defRPr/>
            </a:pPr>
            <a:fld id="{69410AC6-451D-4BA0-9301-7FEF11CE1496}"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lvl1pPr>
          </a:lstStyle>
          <a:p>
            <a:pPr>
              <a:defRPr/>
            </a:pPr>
            <a:fld id="{D979BD7D-4965-45A9-8BF5-C9E1A060D404}" type="slidenum">
              <a:rPr lang="en-GB"/>
              <a:pPr>
                <a:defRPr/>
              </a:pPr>
              <a:t>‹#›</a:t>
            </a:fld>
            <a:endParaRPr lang="en-GB"/>
          </a:p>
        </p:txBody>
      </p:sp>
    </p:spTree>
    <p:extLst>
      <p:ext uri="{BB962C8B-B14F-4D97-AF65-F5344CB8AC3E}">
        <p14:creationId xmlns:p14="http://schemas.microsoft.com/office/powerpoint/2010/main" val="34817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lvl1pPr>
          </a:lstStyle>
          <a:p>
            <a:pPr>
              <a:defRPr/>
            </a:pPr>
            <a:fld id="{D7070437-D672-45B0-8E8C-D02C97934B50}"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lvl1pPr>
          </a:lstStyle>
          <a:p>
            <a:pPr>
              <a:defRPr/>
            </a:pPr>
            <a:fld id="{2520758D-997A-49D4-9D39-072EE7AB725D}" type="slidenum">
              <a:rPr lang="en-GB"/>
              <a:pPr>
                <a:defRPr/>
              </a:pPr>
              <a:t>‹#›</a:t>
            </a:fld>
            <a:endParaRPr lang="en-GB"/>
          </a:p>
        </p:txBody>
      </p:sp>
    </p:spTree>
    <p:extLst>
      <p:ext uri="{BB962C8B-B14F-4D97-AF65-F5344CB8AC3E}">
        <p14:creationId xmlns:p14="http://schemas.microsoft.com/office/powerpoint/2010/main" val="4273382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lvl1pPr>
          </a:lstStyle>
          <a:p>
            <a:pPr>
              <a:defRPr/>
            </a:pPr>
            <a:fld id="{F720A8E8-8D42-40D8-BC3D-08CFD9150B43}"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lvl1pPr>
          </a:lstStyle>
          <a:p>
            <a:pPr>
              <a:defRPr/>
            </a:pPr>
            <a:fld id="{5DC474BB-6461-45C0-903F-BFDCA0E5B34C}" type="slidenum">
              <a:rPr lang="en-GB"/>
              <a:pPr>
                <a:defRPr/>
              </a:pPr>
              <a:t>‹#›</a:t>
            </a:fld>
            <a:endParaRPr lang="en-GB"/>
          </a:p>
        </p:txBody>
      </p:sp>
    </p:spTree>
    <p:extLst>
      <p:ext uri="{BB962C8B-B14F-4D97-AF65-F5344CB8AC3E}">
        <p14:creationId xmlns:p14="http://schemas.microsoft.com/office/powerpoint/2010/main" val="149280897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A4AE160A-6053-4C62-95FF-A896D0416733}"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28A9FFCD-7B9C-4DC4-B8D8-FF99A9184152}" type="slidenum">
              <a:rPr lang="en-GB"/>
              <a:pPr>
                <a:defRPr/>
              </a:pPr>
              <a:t>‹#›</a:t>
            </a:fld>
            <a:endParaRPr lang="en-GB"/>
          </a:p>
        </p:txBody>
      </p:sp>
    </p:spTree>
    <p:extLst>
      <p:ext uri="{BB962C8B-B14F-4D97-AF65-F5344CB8AC3E}">
        <p14:creationId xmlns:p14="http://schemas.microsoft.com/office/powerpoint/2010/main" val="3714951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10"/>
          <p:cNvSpPr>
            <a:spLocks noGrp="1"/>
          </p:cNvSpPr>
          <p:nvPr>
            <p:ph type="dt" sz="half" idx="10"/>
          </p:nvPr>
        </p:nvSpPr>
        <p:spPr/>
        <p:txBody>
          <a:bodyPr/>
          <a:lstStyle>
            <a:lvl1pPr>
              <a:defRPr/>
            </a:lvl1pPr>
          </a:lstStyle>
          <a:p>
            <a:pPr>
              <a:defRPr/>
            </a:pPr>
            <a:fld id="{D66D7D6A-90E0-49E3-AF9E-7D25AD4BFCC6}" type="datetime1">
              <a:rPr lang="el-GR"/>
              <a:pPr>
                <a:defRPr/>
              </a:pPr>
              <a:t>7/9/2017</a:t>
            </a:fld>
            <a:r>
              <a:rPr lang="el-GR"/>
              <a:t>18-20 </a:t>
            </a:r>
            <a:r>
              <a:rPr lang="en-US"/>
              <a:t>October</a:t>
            </a:r>
            <a:r>
              <a:rPr lang="el-GR"/>
              <a:t> 2007</a:t>
            </a:r>
            <a:endParaRPr lang="en-GB"/>
          </a:p>
        </p:txBody>
      </p:sp>
      <p:sp>
        <p:nvSpPr>
          <p:cNvPr id="6" name="Θέση υποσέλιδου 27"/>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4"/>
          <p:cNvSpPr>
            <a:spLocks noGrp="1"/>
          </p:cNvSpPr>
          <p:nvPr>
            <p:ph type="sldNum" sz="quarter" idx="12"/>
          </p:nvPr>
        </p:nvSpPr>
        <p:spPr/>
        <p:txBody>
          <a:bodyPr/>
          <a:lstStyle>
            <a:lvl1pPr>
              <a:defRPr/>
            </a:lvl1pPr>
          </a:lstStyle>
          <a:p>
            <a:pPr>
              <a:defRPr/>
            </a:pPr>
            <a:fld id="{E130F126-CA56-46A2-A004-E319AD9EA46C}" type="slidenum">
              <a:rPr lang="en-GB"/>
              <a:pPr>
                <a:defRPr/>
              </a:pPr>
              <a:t>‹#›</a:t>
            </a:fld>
            <a:endParaRPr lang="en-GB"/>
          </a:p>
        </p:txBody>
      </p:sp>
    </p:spTree>
    <p:extLst>
      <p:ext uri="{BB962C8B-B14F-4D97-AF65-F5344CB8AC3E}">
        <p14:creationId xmlns:p14="http://schemas.microsoft.com/office/powerpoint/2010/main" val="1339084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lvl1pPr>
          </a:lstStyle>
          <a:p>
            <a:pPr>
              <a:defRPr/>
            </a:pPr>
            <a:fld id="{CF5F486D-02DC-4285-9592-FBBB9BACC70F}"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lvl1pPr>
          </a:lstStyle>
          <a:p>
            <a:pPr>
              <a:defRPr/>
            </a:pPr>
            <a:fld id="{7A44D212-E804-4056-8AC7-20860C0608C3}" type="slidenum">
              <a:rPr lang="en-GB"/>
              <a:pPr>
                <a:defRPr/>
              </a:pPr>
              <a:t>‹#›</a:t>
            </a:fld>
            <a:endParaRPr lang="en-GB"/>
          </a:p>
        </p:txBody>
      </p:sp>
    </p:spTree>
    <p:extLst>
      <p:ext uri="{BB962C8B-B14F-4D97-AF65-F5344CB8AC3E}">
        <p14:creationId xmlns:p14="http://schemas.microsoft.com/office/powerpoint/2010/main" val="707576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0"/>
          <p:cNvSpPr>
            <a:spLocks noGrp="1"/>
          </p:cNvSpPr>
          <p:nvPr>
            <p:ph type="dt" sz="half" idx="10"/>
          </p:nvPr>
        </p:nvSpPr>
        <p:spPr/>
        <p:txBody>
          <a:bodyPr/>
          <a:lstStyle>
            <a:lvl1pPr>
              <a:defRPr/>
            </a:lvl1pPr>
          </a:lstStyle>
          <a:p>
            <a:pPr>
              <a:defRPr/>
            </a:pPr>
            <a:fld id="{306449EE-7EBD-4290-BB53-05410A5732F0}" type="datetime1">
              <a:rPr lang="el-GR"/>
              <a:pPr>
                <a:defRPr/>
              </a:pPr>
              <a:t>7/9/2017</a:t>
            </a:fld>
            <a:r>
              <a:rPr lang="el-GR"/>
              <a:t>18-20 </a:t>
            </a:r>
            <a:r>
              <a:rPr lang="en-US"/>
              <a:t>October</a:t>
            </a:r>
            <a:r>
              <a:rPr lang="el-GR"/>
              <a:t> 2007</a:t>
            </a:r>
            <a:endParaRPr lang="en-GB"/>
          </a:p>
        </p:txBody>
      </p:sp>
      <p:sp>
        <p:nvSpPr>
          <p:cNvPr id="4" name="Θέση υποσέλιδου 27"/>
          <p:cNvSpPr>
            <a:spLocks noGrp="1"/>
          </p:cNvSpPr>
          <p:nvPr>
            <p:ph type="ftr" sz="quarter" idx="11"/>
          </p:nvPr>
        </p:nvSpPr>
        <p:spPr/>
        <p:txBody>
          <a:bodyPr/>
          <a:lstStyle>
            <a:lvl1pPr>
              <a:defRPr/>
            </a:lvl1pPr>
          </a:lstStyle>
          <a:p>
            <a:pPr>
              <a:defRPr/>
            </a:pPr>
            <a:endParaRPr lang="en-GB"/>
          </a:p>
        </p:txBody>
      </p:sp>
      <p:sp>
        <p:nvSpPr>
          <p:cNvPr id="5" name="Θέση αριθμού διαφάνειας 4"/>
          <p:cNvSpPr>
            <a:spLocks noGrp="1"/>
          </p:cNvSpPr>
          <p:nvPr>
            <p:ph type="sldNum" sz="quarter" idx="12"/>
          </p:nvPr>
        </p:nvSpPr>
        <p:spPr/>
        <p:txBody>
          <a:bodyPr/>
          <a:lstStyle>
            <a:lvl1pPr>
              <a:defRPr/>
            </a:lvl1pPr>
          </a:lstStyle>
          <a:p>
            <a:pPr>
              <a:defRPr/>
            </a:pPr>
            <a:fld id="{28D58A07-964E-42C0-816C-3CF4E197D29F}" type="slidenum">
              <a:rPr lang="en-GB"/>
              <a:pPr>
                <a:defRPr/>
              </a:pPr>
              <a:t>‹#›</a:t>
            </a:fld>
            <a:endParaRPr lang="en-GB"/>
          </a:p>
        </p:txBody>
      </p:sp>
    </p:spTree>
    <p:extLst>
      <p:ext uri="{BB962C8B-B14F-4D97-AF65-F5344CB8AC3E}">
        <p14:creationId xmlns:p14="http://schemas.microsoft.com/office/powerpoint/2010/main" val="2778919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lvl1pPr>
          </a:lstStyle>
          <a:p>
            <a:pPr>
              <a:defRPr/>
            </a:pPr>
            <a:fld id="{FBB9C2D8-DA31-4B5D-BFEA-E5E88738B337}"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lvl1pPr>
          </a:lstStyle>
          <a:p>
            <a:pPr>
              <a:defRPr/>
            </a:pPr>
            <a:fld id="{D3849B57-660E-4826-8253-647FBFBE60D4}" type="slidenum">
              <a:rPr lang="en-GB"/>
              <a:pPr>
                <a:defRPr/>
              </a:pPr>
              <a:t>‹#›</a:t>
            </a:fld>
            <a:endParaRPr lang="en-GB"/>
          </a:p>
        </p:txBody>
      </p:sp>
    </p:spTree>
    <p:extLst>
      <p:ext uri="{BB962C8B-B14F-4D97-AF65-F5344CB8AC3E}">
        <p14:creationId xmlns:p14="http://schemas.microsoft.com/office/powerpoint/2010/main" val="1015514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7FE59BDC-5039-4715-BB5D-4AC7CF8D2E8E}"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5E6B167C-6EA7-4F15-83C1-D93AD51AF3F6}" type="slidenum">
              <a:rPr lang="en-GB"/>
              <a:pPr>
                <a:defRPr/>
              </a:pPr>
              <a:t>‹#›</a:t>
            </a:fld>
            <a:endParaRPr lang="en-GB"/>
          </a:p>
        </p:txBody>
      </p:sp>
    </p:spTree>
    <p:extLst>
      <p:ext uri="{BB962C8B-B14F-4D97-AF65-F5344CB8AC3E}">
        <p14:creationId xmlns:p14="http://schemas.microsoft.com/office/powerpoint/2010/main" val="1408560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46C91697-D0C7-45B3-A0BB-3A9FE11A23DC}"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FD0F1C82-A07C-4120-AF08-7FE4593AAF2B}" type="slidenum">
              <a:rPr lang="en-GB"/>
              <a:pPr>
                <a:defRPr/>
              </a:pPr>
              <a:t>‹#›</a:t>
            </a:fld>
            <a:endParaRPr lang="en-GB"/>
          </a:p>
        </p:txBody>
      </p:sp>
    </p:spTree>
    <p:extLst>
      <p:ext uri="{BB962C8B-B14F-4D97-AF65-F5344CB8AC3E}">
        <p14:creationId xmlns:p14="http://schemas.microsoft.com/office/powerpoint/2010/main" val="5113690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0"/>
          <p:cNvSpPr>
            <a:spLocks noGrp="1"/>
          </p:cNvSpPr>
          <p:nvPr>
            <p:ph type="dt" sz="half" idx="10"/>
          </p:nvPr>
        </p:nvSpPr>
        <p:spPr/>
        <p:txBody>
          <a:bodyPr/>
          <a:lstStyle>
            <a:lvl1pPr>
              <a:defRPr/>
            </a:lvl1pPr>
          </a:lstStyle>
          <a:p>
            <a:pPr>
              <a:defRPr/>
            </a:pPr>
            <a:fld id="{B38A7AFF-7CF4-4E76-BC9E-A50BE475BD21}" type="datetime1">
              <a:rPr lang="el-GR"/>
              <a:pPr>
                <a:defRPr/>
              </a:pPr>
              <a:t>7/9/2017</a:t>
            </a:fld>
            <a:r>
              <a:rPr lang="el-GR"/>
              <a:t>18-20 </a:t>
            </a:r>
            <a:r>
              <a:rPr lang="en-US"/>
              <a:t>October</a:t>
            </a:r>
            <a:r>
              <a:rPr lang="el-GR"/>
              <a:t> 2007</a:t>
            </a:r>
            <a:endParaRPr lang="en-GB"/>
          </a:p>
        </p:txBody>
      </p:sp>
      <p:sp>
        <p:nvSpPr>
          <p:cNvPr id="5" name="Θέση υποσέλιδου 27"/>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4"/>
          <p:cNvSpPr>
            <a:spLocks noGrp="1"/>
          </p:cNvSpPr>
          <p:nvPr>
            <p:ph type="sldNum" sz="quarter" idx="12"/>
          </p:nvPr>
        </p:nvSpPr>
        <p:spPr/>
        <p:txBody>
          <a:bodyPr/>
          <a:lstStyle>
            <a:lvl1pPr>
              <a:defRPr/>
            </a:lvl1pPr>
          </a:lstStyle>
          <a:p>
            <a:pPr>
              <a:defRPr/>
            </a:pPr>
            <a:fld id="{A72BADFC-A14B-478E-B40E-06B66EC5FBC5}" type="slidenum">
              <a:rPr lang="en-GB"/>
              <a:pPr>
                <a:defRPr/>
              </a:pPr>
              <a:t>‹#›</a:t>
            </a:fld>
            <a:endParaRPr lang="en-GB"/>
          </a:p>
        </p:txBody>
      </p:sp>
    </p:spTree>
    <p:extLst>
      <p:ext uri="{BB962C8B-B14F-4D97-AF65-F5344CB8AC3E}">
        <p14:creationId xmlns:p14="http://schemas.microsoft.com/office/powerpoint/2010/main" val="17840229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lvl1pPr>
          </a:lstStyle>
          <a:p>
            <a:pPr>
              <a:defRPr/>
            </a:pPr>
            <a:fld id="{9C4AEBA2-6807-4367-99B3-BB10A137BCFF}"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lvl1pPr>
          </a:lstStyle>
          <a:p>
            <a:pPr>
              <a:defRPr/>
            </a:pPr>
            <a:fld id="{78D1C600-CE18-4EC1-AD8D-25DA513382E6}" type="slidenum">
              <a:rPr lang="en-GB"/>
              <a:pPr>
                <a:defRPr/>
              </a:pPr>
              <a:t>‹#›</a:t>
            </a:fld>
            <a:endParaRPr lang="en-GB"/>
          </a:p>
        </p:txBody>
      </p:sp>
    </p:spTree>
    <p:extLst>
      <p:ext uri="{BB962C8B-B14F-4D97-AF65-F5344CB8AC3E}">
        <p14:creationId xmlns:p14="http://schemas.microsoft.com/office/powerpoint/2010/main" val="3234558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4" name="Ορθογώνιο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Ορθογώνιο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Ορθογώνιο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Τίτλος 7"/>
          <p:cNvSpPr>
            <a:spLocks noGrp="1"/>
          </p:cNvSpPr>
          <p:nvPr>
            <p:ph type="ctrTitle"/>
          </p:nvPr>
        </p:nvSpPr>
        <p:spPr>
          <a:xfrm>
            <a:off x="2362200" y="4038600"/>
            <a:ext cx="6477000" cy="1828800"/>
          </a:xfrm>
        </p:spPr>
        <p:txBody>
          <a:bodyPr anchor="b"/>
          <a:lstStyle>
            <a:lvl1pPr>
              <a:defRPr cap="all" baseline="0"/>
            </a:lvl1pPr>
          </a:lstStyle>
          <a:p>
            <a:r>
              <a:rPr lang="el-GR" smtClean="0"/>
              <a:t>Στυλ κύριου τίτλου</a:t>
            </a:r>
            <a:endParaRPr lang="en-US"/>
          </a:p>
        </p:txBody>
      </p:sp>
      <p:sp>
        <p:nvSpPr>
          <p:cNvPr id="9" name="Υπότιτλος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7" name="Θέση ημερομηνίας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l-GR" altLang="el-GR"/>
          </a:p>
        </p:txBody>
      </p:sp>
      <p:sp>
        <p:nvSpPr>
          <p:cNvPr id="10" name="Θέση υποσέλιδου 16"/>
          <p:cNvSpPr>
            <a:spLocks noGrp="1"/>
          </p:cNvSpPr>
          <p:nvPr>
            <p:ph type="ftr" sz="quarter" idx="11"/>
          </p:nvPr>
        </p:nvSpPr>
        <p:spPr>
          <a:xfrm>
            <a:off x="2085975" y="236538"/>
            <a:ext cx="5867400" cy="365125"/>
          </a:xfrm>
        </p:spPr>
        <p:txBody>
          <a:bodyPr/>
          <a:lstStyle>
            <a:lvl1pPr algn="r">
              <a:defRPr>
                <a:solidFill>
                  <a:srgbClr val="FFFFFF"/>
                </a:solidFill>
              </a:defRPr>
            </a:lvl1pPr>
          </a:lstStyle>
          <a:p>
            <a:pPr>
              <a:defRPr/>
            </a:pPr>
            <a:endParaRPr lang="el-GR" altLang="el-GR"/>
          </a:p>
        </p:txBody>
      </p:sp>
      <p:sp>
        <p:nvSpPr>
          <p:cNvPr id="11" name="Θέση αριθμού διαφάνειας 28"/>
          <p:cNvSpPr>
            <a:spLocks noGrp="1"/>
          </p:cNvSpPr>
          <p:nvPr>
            <p:ph type="sldNum" sz="quarter" idx="12"/>
          </p:nvPr>
        </p:nvSpPr>
        <p:spPr>
          <a:xfrm>
            <a:off x="8001000" y="228600"/>
            <a:ext cx="838200" cy="381000"/>
          </a:xfrm>
        </p:spPr>
        <p:txBody>
          <a:bodyPr/>
          <a:lstStyle>
            <a:lvl1pPr>
              <a:defRPr>
                <a:solidFill>
                  <a:srgbClr val="FFFFFF"/>
                </a:solidFill>
              </a:defRPr>
            </a:lvl1pPr>
          </a:lstStyle>
          <a:p>
            <a:pPr>
              <a:defRPr/>
            </a:pPr>
            <a:fld id="{06B9F636-DE2F-4C8B-BE85-57DA52031B73}" type="slidenum">
              <a:rPr lang="el-GR" altLang="el-GR"/>
              <a:pPr>
                <a:defRPr/>
              </a:pPr>
              <a:t>‹#›</a:t>
            </a:fld>
            <a:endParaRPr lang="el-GR" altLang="el-GR"/>
          </a:p>
        </p:txBody>
      </p:sp>
    </p:spTree>
    <p:extLst>
      <p:ext uri="{BB962C8B-B14F-4D97-AF65-F5344CB8AC3E}">
        <p14:creationId xmlns:p14="http://schemas.microsoft.com/office/powerpoint/2010/main" val="1480675435"/>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612648" y="228600"/>
            <a:ext cx="8153400" cy="990600"/>
          </a:xfrm>
        </p:spPr>
        <p:txBody>
          <a:bodyPr/>
          <a:lstStyle/>
          <a:p>
            <a:r>
              <a:rPr lang="el-GR" smtClean="0"/>
              <a:t>Στυλ κύριου τίτλου</a:t>
            </a:r>
            <a:endParaRPr lang="en-US"/>
          </a:p>
        </p:txBody>
      </p:sp>
      <p:sp>
        <p:nvSpPr>
          <p:cNvPr id="8" name="Θέση περιεχομένου 7"/>
          <p:cNvSpPr>
            <a:spLocks noGrp="1"/>
          </p:cNvSpPr>
          <p:nvPr>
            <p:ph sz="quarter" idx="1"/>
          </p:nvPr>
        </p:nvSpPr>
        <p:spPr>
          <a:xfrm>
            <a:off x="612648" y="1600200"/>
            <a:ext cx="8153400" cy="4495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5" name="Θέση υποσέλιδου 4"/>
          <p:cNvSpPr>
            <a:spLocks noGrp="1"/>
          </p:cNvSpPr>
          <p:nvPr>
            <p:ph type="ftr" sz="quarter" idx="11"/>
          </p:nvPr>
        </p:nvSpPr>
        <p:spPr/>
        <p:txBody>
          <a:bodyPr/>
          <a:lstStyle>
            <a:lvl1pPr>
              <a:defRPr>
                <a:solidFill>
                  <a:srgbClr val="FFFFFF"/>
                </a:solidFill>
              </a:defRPr>
            </a:lvl1pPr>
          </a:lstStyle>
          <a:p>
            <a:pPr>
              <a:defRPr/>
            </a:pPr>
            <a:endParaRPr lang="el-GR" altLang="el-GR"/>
          </a:p>
        </p:txBody>
      </p:sp>
      <p:sp>
        <p:nvSpPr>
          <p:cNvPr id="6" name="Θέση αριθμού διαφάνειας 5"/>
          <p:cNvSpPr>
            <a:spLocks noGrp="1"/>
          </p:cNvSpPr>
          <p:nvPr>
            <p:ph type="sldNum" sz="quarter" idx="12"/>
          </p:nvPr>
        </p:nvSpPr>
        <p:spPr/>
        <p:txBody>
          <a:bodyPr/>
          <a:lstStyle>
            <a:lvl1pPr>
              <a:defRPr>
                <a:solidFill>
                  <a:srgbClr val="FFFFFF"/>
                </a:solidFill>
              </a:defRPr>
            </a:lvl1pPr>
          </a:lstStyle>
          <a:p>
            <a:pPr>
              <a:defRPr/>
            </a:pPr>
            <a:fld id="{4B9D4574-1A6C-42D0-B0BF-F226C0107223}" type="slidenum">
              <a:rPr lang="el-GR" altLang="el-GR"/>
              <a:pPr>
                <a:defRPr/>
              </a:pPr>
              <a:t>‹#›</a:t>
            </a:fld>
            <a:endParaRPr lang="el-GR" altLang="el-GR"/>
          </a:p>
        </p:txBody>
      </p:sp>
    </p:spTree>
    <p:extLst>
      <p:ext uri="{BB962C8B-B14F-4D97-AF65-F5344CB8AC3E}">
        <p14:creationId xmlns:p14="http://schemas.microsoft.com/office/powerpoint/2010/main" val="62111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lvl1pPr>
          </a:lstStyle>
          <a:p>
            <a:pPr>
              <a:defRPr/>
            </a:pPr>
            <a:fld id="{ECFB7AC5-9AE4-4259-ABC0-2DDA2B0991C5}"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lvl1pPr>
          </a:lstStyle>
          <a:p>
            <a:pPr>
              <a:defRPr/>
            </a:pPr>
            <a:fld id="{9E570923-A32E-4207-82A2-7402E10D5D27}" type="slidenum">
              <a:rPr lang="en-GB"/>
              <a:pPr>
                <a:defRPr/>
              </a:pPr>
              <a:t>‹#›</a:t>
            </a:fld>
            <a:endParaRPr lang="en-GB"/>
          </a:p>
        </p:txBody>
      </p:sp>
    </p:spTree>
    <p:extLst>
      <p:ext uri="{BB962C8B-B14F-4D97-AF65-F5344CB8AC3E}">
        <p14:creationId xmlns:p14="http://schemas.microsoft.com/office/powerpoint/2010/main" val="1220733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Ορθογώνιο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Ορθογώνιο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Ορθογώνιο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Θέση κειμένου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2" name="Τίτλος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smtClean="0"/>
              <a:t>Στυλ κύριου τίτλου</a:t>
            </a:r>
            <a:endParaRPr lang="en-US"/>
          </a:p>
        </p:txBody>
      </p:sp>
      <p:sp>
        <p:nvSpPr>
          <p:cNvPr id="7" name="Θέση ημερομηνίας 11"/>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8" name="Θέση αριθμού διαφάνειας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02D336B7-928D-4BC2-8276-03802E905F82}" type="slidenum">
              <a:rPr lang="el-GR" altLang="el-GR"/>
              <a:pPr>
                <a:defRPr/>
              </a:pPr>
              <a:t>‹#›</a:t>
            </a:fld>
            <a:endParaRPr lang="el-GR" altLang="el-GR"/>
          </a:p>
        </p:txBody>
      </p:sp>
      <p:sp>
        <p:nvSpPr>
          <p:cNvPr id="9" name="Θέση υποσέλιδου 13"/>
          <p:cNvSpPr>
            <a:spLocks noGrp="1"/>
          </p:cNvSpPr>
          <p:nvPr>
            <p:ph type="ftr" sz="quarter" idx="12"/>
          </p:nvPr>
        </p:nvSpPr>
        <p:spPr/>
        <p:txBody>
          <a:bodyPr/>
          <a:lstStyle>
            <a:lvl1pPr>
              <a:defRPr>
                <a:solidFill>
                  <a:srgbClr val="FFFFFF"/>
                </a:solidFill>
              </a:defRPr>
            </a:lvl1pPr>
          </a:lstStyle>
          <a:p>
            <a:pPr>
              <a:defRPr/>
            </a:pPr>
            <a:endParaRPr lang="el-GR" altLang="el-GR"/>
          </a:p>
        </p:txBody>
      </p:sp>
    </p:spTree>
    <p:extLst>
      <p:ext uri="{BB962C8B-B14F-4D97-AF65-F5344CB8AC3E}">
        <p14:creationId xmlns:p14="http://schemas.microsoft.com/office/powerpoint/2010/main" val="340758268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9" name="Θέση περιεχομένου 8"/>
          <p:cNvSpPr>
            <a:spLocks noGrp="1"/>
          </p:cNvSpPr>
          <p:nvPr>
            <p:ph sz="quarter" idx="1"/>
          </p:nvPr>
        </p:nvSpPr>
        <p:spPr>
          <a:xfrm>
            <a:off x="609600" y="1589567"/>
            <a:ext cx="3886200" cy="45720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Θέση περιεχομένου 10"/>
          <p:cNvSpPr>
            <a:spLocks noGrp="1"/>
          </p:cNvSpPr>
          <p:nvPr>
            <p:ph sz="quarter" idx="2"/>
          </p:nvPr>
        </p:nvSpPr>
        <p:spPr>
          <a:xfrm>
            <a:off x="4844901" y="1589567"/>
            <a:ext cx="3886200" cy="45720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7"/>
          <p:cNvSpPr>
            <a:spLocks noGrp="1"/>
          </p:cNvSpPr>
          <p:nvPr>
            <p:ph type="dt" sz="half" idx="10"/>
          </p:nvPr>
        </p:nvSpPr>
        <p:spPr/>
        <p:txBody>
          <a:bodyPr rtlCol="0"/>
          <a:lstStyle>
            <a:lvl1pPr>
              <a:defRPr>
                <a:solidFill>
                  <a:srgbClr val="FFFFFF"/>
                </a:solidFill>
              </a:defRPr>
            </a:lvl1pPr>
          </a:lstStyle>
          <a:p>
            <a:pPr>
              <a:defRPr/>
            </a:pPr>
            <a:endParaRPr lang="el-GR" altLang="el-GR"/>
          </a:p>
        </p:txBody>
      </p:sp>
      <p:sp>
        <p:nvSpPr>
          <p:cNvPr id="6" name="Θέση αριθμού διαφάνειας 9"/>
          <p:cNvSpPr>
            <a:spLocks noGrp="1"/>
          </p:cNvSpPr>
          <p:nvPr>
            <p:ph type="sldNum" sz="quarter" idx="11"/>
          </p:nvPr>
        </p:nvSpPr>
        <p:spPr/>
        <p:txBody>
          <a:bodyPr rtlCol="0"/>
          <a:lstStyle>
            <a:lvl1pPr>
              <a:defRPr/>
            </a:lvl1pPr>
          </a:lstStyle>
          <a:p>
            <a:pPr>
              <a:defRPr/>
            </a:pPr>
            <a:fld id="{8F242D23-B8C5-465D-B744-29665FA2C25B}" type="slidenum">
              <a:rPr lang="el-GR" altLang="el-GR"/>
              <a:pPr>
                <a:defRPr/>
              </a:pPr>
              <a:t>‹#›</a:t>
            </a:fld>
            <a:endParaRPr lang="el-GR" altLang="el-GR"/>
          </a:p>
        </p:txBody>
      </p:sp>
      <p:sp>
        <p:nvSpPr>
          <p:cNvPr id="7" name="Θέση υποσέλιδου 11"/>
          <p:cNvSpPr>
            <a:spLocks noGrp="1"/>
          </p:cNvSpPr>
          <p:nvPr>
            <p:ph type="ftr" sz="quarter" idx="12"/>
          </p:nvPr>
        </p:nvSpPr>
        <p:spPr/>
        <p:txBody>
          <a:bodyPr rtlCol="0"/>
          <a:lstStyle>
            <a:lvl1pPr>
              <a:defRPr>
                <a:solidFill>
                  <a:srgbClr val="FFFFFF"/>
                </a:solidFill>
              </a:defRPr>
            </a:lvl1pPr>
          </a:lstStyle>
          <a:p>
            <a:pPr>
              <a:defRPr/>
            </a:pPr>
            <a:endParaRPr lang="el-GR" altLang="el-GR"/>
          </a:p>
        </p:txBody>
      </p:sp>
    </p:spTree>
    <p:extLst>
      <p:ext uri="{BB962C8B-B14F-4D97-AF65-F5344CB8AC3E}">
        <p14:creationId xmlns:p14="http://schemas.microsoft.com/office/powerpoint/2010/main" val="1240981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533400" y="273050"/>
            <a:ext cx="8153400" cy="869950"/>
          </a:xfrm>
        </p:spPr>
        <p:txBody>
          <a:bodyPr/>
          <a:lstStyle>
            <a:lvl1pPr>
              <a:defRPr/>
            </a:lvl1pPr>
          </a:lstStyle>
          <a:p>
            <a:r>
              <a:rPr lang="el-GR" smtClean="0"/>
              <a:t>Στυλ κύριου τίτλου</a:t>
            </a:r>
            <a:endParaRPr lang="en-US"/>
          </a:p>
        </p:txBody>
      </p:sp>
      <p:sp>
        <p:nvSpPr>
          <p:cNvPr id="11" name="Θέση περιεχομένου 10"/>
          <p:cNvSpPr>
            <a:spLocks noGrp="1"/>
          </p:cNvSpPr>
          <p:nvPr>
            <p:ph sz="quarter" idx="2"/>
          </p:nvPr>
        </p:nvSpPr>
        <p:spPr>
          <a:xfrm>
            <a:off x="609600" y="2438400"/>
            <a:ext cx="3886200" cy="3581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quarter" idx="4"/>
          </p:nvPr>
        </p:nvSpPr>
        <p:spPr>
          <a:xfrm>
            <a:off x="4800600" y="2438400"/>
            <a:ext cx="3886200" cy="35814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6" name="Θέση κειμένου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smtClean="0"/>
              <a:t>Στυλ υποδείγματος κειμένου</a:t>
            </a:r>
          </a:p>
        </p:txBody>
      </p:sp>
      <p:sp>
        <p:nvSpPr>
          <p:cNvPr id="15" name="Θέση κειμένου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smtClean="0"/>
              <a:t>Στυλ υποδείγματος κειμένου</a:t>
            </a:r>
          </a:p>
        </p:txBody>
      </p:sp>
      <p:sp>
        <p:nvSpPr>
          <p:cNvPr id="7" name="Θέση ημερομηνίας 9"/>
          <p:cNvSpPr>
            <a:spLocks noGrp="1"/>
          </p:cNvSpPr>
          <p:nvPr>
            <p:ph type="dt" sz="half" idx="10"/>
          </p:nvPr>
        </p:nvSpPr>
        <p:spPr/>
        <p:txBody>
          <a:bodyPr rtlCol="0"/>
          <a:lstStyle>
            <a:lvl1pPr>
              <a:defRPr>
                <a:solidFill>
                  <a:srgbClr val="FFFFFF"/>
                </a:solidFill>
              </a:defRPr>
            </a:lvl1pPr>
          </a:lstStyle>
          <a:p>
            <a:pPr>
              <a:defRPr/>
            </a:pPr>
            <a:endParaRPr lang="el-GR" altLang="el-GR"/>
          </a:p>
        </p:txBody>
      </p:sp>
      <p:sp>
        <p:nvSpPr>
          <p:cNvPr id="8" name="Θέση αριθμού διαφάνειας 11"/>
          <p:cNvSpPr>
            <a:spLocks noGrp="1"/>
          </p:cNvSpPr>
          <p:nvPr>
            <p:ph type="sldNum" sz="quarter" idx="11"/>
          </p:nvPr>
        </p:nvSpPr>
        <p:spPr/>
        <p:txBody>
          <a:bodyPr rtlCol="0"/>
          <a:lstStyle>
            <a:lvl1pPr>
              <a:defRPr/>
            </a:lvl1pPr>
          </a:lstStyle>
          <a:p>
            <a:pPr>
              <a:defRPr/>
            </a:pPr>
            <a:fld id="{2BEC9E4E-B75D-4729-B999-A080ED3AABD5}" type="slidenum">
              <a:rPr lang="el-GR" altLang="el-GR"/>
              <a:pPr>
                <a:defRPr/>
              </a:pPr>
              <a:t>‹#›</a:t>
            </a:fld>
            <a:endParaRPr lang="el-GR" altLang="el-GR"/>
          </a:p>
        </p:txBody>
      </p:sp>
      <p:sp>
        <p:nvSpPr>
          <p:cNvPr id="9" name="Θέση υποσέλιδου 13"/>
          <p:cNvSpPr>
            <a:spLocks noGrp="1"/>
          </p:cNvSpPr>
          <p:nvPr>
            <p:ph type="ftr" sz="quarter" idx="12"/>
          </p:nvPr>
        </p:nvSpPr>
        <p:spPr/>
        <p:txBody>
          <a:bodyPr rtlCol="0"/>
          <a:lstStyle>
            <a:lvl1pPr>
              <a:defRPr>
                <a:solidFill>
                  <a:srgbClr val="FFFFFF"/>
                </a:solidFill>
              </a:defRPr>
            </a:lvl1pPr>
          </a:lstStyle>
          <a:p>
            <a:pPr>
              <a:defRPr/>
            </a:pPr>
            <a:endParaRPr lang="el-GR" altLang="el-GR"/>
          </a:p>
        </p:txBody>
      </p:sp>
    </p:spTree>
    <p:extLst>
      <p:ext uri="{BB962C8B-B14F-4D97-AF65-F5344CB8AC3E}">
        <p14:creationId xmlns:p14="http://schemas.microsoft.com/office/powerpoint/2010/main" val="3264785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ημερομηνίας 2"/>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4" name="Θέση υποσέλιδου 3"/>
          <p:cNvSpPr>
            <a:spLocks noGrp="1"/>
          </p:cNvSpPr>
          <p:nvPr>
            <p:ph type="ftr" sz="quarter" idx="11"/>
          </p:nvPr>
        </p:nvSpPr>
        <p:spPr/>
        <p:txBody>
          <a:bodyPr/>
          <a:lstStyle>
            <a:lvl1pPr>
              <a:defRPr>
                <a:solidFill>
                  <a:srgbClr val="FFFFFF"/>
                </a:solidFill>
              </a:defRPr>
            </a:lvl1pPr>
          </a:lstStyle>
          <a:p>
            <a:pPr>
              <a:defRPr/>
            </a:pPr>
            <a:endParaRPr lang="el-GR" altLang="el-GR"/>
          </a:p>
        </p:txBody>
      </p:sp>
      <p:sp>
        <p:nvSpPr>
          <p:cNvPr id="5" name="Θέση αριθμού διαφάνειας 4"/>
          <p:cNvSpPr>
            <a:spLocks noGrp="1"/>
          </p:cNvSpPr>
          <p:nvPr>
            <p:ph type="sldNum" sz="quarter" idx="12"/>
          </p:nvPr>
        </p:nvSpPr>
        <p:spPr/>
        <p:txBody>
          <a:bodyPr/>
          <a:lstStyle>
            <a:lvl1pPr>
              <a:defRPr>
                <a:solidFill>
                  <a:srgbClr val="FFFFFF"/>
                </a:solidFill>
              </a:defRPr>
            </a:lvl1pPr>
          </a:lstStyle>
          <a:p>
            <a:pPr>
              <a:defRPr/>
            </a:pPr>
            <a:fld id="{677A19A9-CCEE-4DCF-A3CE-5479AC6DD5F3}" type="slidenum">
              <a:rPr lang="el-GR" altLang="el-GR"/>
              <a:pPr>
                <a:defRPr/>
              </a:pPr>
              <a:t>‹#›</a:t>
            </a:fld>
            <a:endParaRPr lang="el-GR" altLang="el-GR"/>
          </a:p>
        </p:txBody>
      </p:sp>
    </p:spTree>
    <p:extLst>
      <p:ext uri="{BB962C8B-B14F-4D97-AF65-F5344CB8AC3E}">
        <p14:creationId xmlns:p14="http://schemas.microsoft.com/office/powerpoint/2010/main" val="2892390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3" name="Θέση υποσέλιδου 2"/>
          <p:cNvSpPr>
            <a:spLocks noGrp="1"/>
          </p:cNvSpPr>
          <p:nvPr>
            <p:ph type="ftr" sz="quarter" idx="11"/>
          </p:nvPr>
        </p:nvSpPr>
        <p:spPr/>
        <p:txBody>
          <a:bodyPr/>
          <a:lstStyle>
            <a:lvl1pPr>
              <a:defRPr>
                <a:solidFill>
                  <a:srgbClr val="FFFFFF"/>
                </a:solidFill>
              </a:defRPr>
            </a:lvl1pPr>
          </a:lstStyle>
          <a:p>
            <a:pPr>
              <a:defRPr/>
            </a:pPr>
            <a:endParaRPr lang="el-GR" altLang="el-GR"/>
          </a:p>
        </p:txBody>
      </p:sp>
      <p:sp>
        <p:nvSpPr>
          <p:cNvPr id="4" name="Θέση αριθμού διαφάνειας 3"/>
          <p:cNvSpPr>
            <a:spLocks noGrp="1"/>
          </p:cNvSpPr>
          <p:nvPr>
            <p:ph type="sldNum" sz="quarter" idx="12"/>
          </p:nvPr>
        </p:nvSpPr>
        <p:spPr>
          <a:xfrm>
            <a:off x="0" y="6248400"/>
            <a:ext cx="533400" cy="381000"/>
          </a:xfrm>
        </p:spPr>
        <p:txBody>
          <a:bodyPr/>
          <a:lstStyle>
            <a:lvl1pPr>
              <a:defRPr>
                <a:solidFill>
                  <a:srgbClr val="FFFFFF"/>
                </a:solidFill>
              </a:defRPr>
            </a:lvl1pPr>
          </a:lstStyle>
          <a:p>
            <a:pPr>
              <a:defRPr/>
            </a:pPr>
            <a:fld id="{CD80BB5B-A509-4662-8170-B47FFB65A257}" type="slidenum">
              <a:rPr lang="el-GR" altLang="el-GR"/>
              <a:pPr>
                <a:defRPr/>
              </a:pPr>
              <a:t>‹#›</a:t>
            </a:fld>
            <a:endParaRPr lang="el-GR" altLang="el-GR"/>
          </a:p>
        </p:txBody>
      </p:sp>
    </p:spTree>
    <p:extLst>
      <p:ext uri="{BB962C8B-B14F-4D97-AF65-F5344CB8AC3E}">
        <p14:creationId xmlns:p14="http://schemas.microsoft.com/office/powerpoint/2010/main" val="148694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3050"/>
            <a:ext cx="8077200" cy="869950"/>
          </a:xfrm>
        </p:spPr>
        <p:txBody>
          <a:bodyPr/>
          <a:lstStyle>
            <a:lvl1pPr algn="l">
              <a:buNone/>
              <a:defRPr sz="4400" b="0"/>
            </a:lvl1pPr>
          </a:lstStyle>
          <a:p>
            <a:r>
              <a:rPr lang="el-GR" smtClean="0"/>
              <a:t>Στυλ κύριου τίτλου</a:t>
            </a:r>
            <a:endParaRPr lang="en-US"/>
          </a:p>
        </p:txBody>
      </p:sp>
      <p:sp>
        <p:nvSpPr>
          <p:cNvPr id="3" name="Θέση κειμένου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9" name="Θέση περιεχομένου 8"/>
          <p:cNvSpPr>
            <a:spLocks noGrp="1"/>
          </p:cNvSpPr>
          <p:nvPr>
            <p:ph sz="quarter" idx="1"/>
          </p:nvPr>
        </p:nvSpPr>
        <p:spPr>
          <a:xfrm>
            <a:off x="2362200" y="1752600"/>
            <a:ext cx="6400800" cy="44196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6" name="Θέση υποσέλιδου 5"/>
          <p:cNvSpPr>
            <a:spLocks noGrp="1"/>
          </p:cNvSpPr>
          <p:nvPr>
            <p:ph type="ftr" sz="quarter" idx="11"/>
          </p:nvPr>
        </p:nvSpPr>
        <p:spPr/>
        <p:txBody>
          <a:bodyPr/>
          <a:lstStyle>
            <a:lvl1pPr>
              <a:defRPr>
                <a:solidFill>
                  <a:srgbClr val="FFFFFF"/>
                </a:solidFill>
              </a:defRPr>
            </a:lvl1pPr>
          </a:lstStyle>
          <a:p>
            <a:pPr>
              <a:defRPr/>
            </a:pPr>
            <a:endParaRPr lang="el-GR" altLang="el-GR"/>
          </a:p>
        </p:txBody>
      </p:sp>
      <p:sp>
        <p:nvSpPr>
          <p:cNvPr id="7" name="Θέση αριθμού διαφάνειας 6"/>
          <p:cNvSpPr>
            <a:spLocks noGrp="1"/>
          </p:cNvSpPr>
          <p:nvPr>
            <p:ph type="sldNum" sz="quarter" idx="12"/>
          </p:nvPr>
        </p:nvSpPr>
        <p:spPr/>
        <p:txBody>
          <a:bodyPr/>
          <a:lstStyle>
            <a:lvl1pPr>
              <a:defRPr>
                <a:solidFill>
                  <a:srgbClr val="FFFFFF"/>
                </a:solidFill>
              </a:defRPr>
            </a:lvl1pPr>
          </a:lstStyle>
          <a:p>
            <a:pPr>
              <a:defRPr/>
            </a:pPr>
            <a:fld id="{2ADF6B4A-C8BD-4C62-8804-A44C490892C0}" type="slidenum">
              <a:rPr lang="el-GR" altLang="el-GR"/>
              <a:pPr>
                <a:defRPr/>
              </a:pPr>
              <a:t>‹#›</a:t>
            </a:fld>
            <a:endParaRPr lang="el-GR" altLang="el-GR"/>
          </a:p>
        </p:txBody>
      </p:sp>
    </p:spTree>
    <p:extLst>
      <p:ext uri="{BB962C8B-B14F-4D97-AF65-F5344CB8AC3E}">
        <p14:creationId xmlns:p14="http://schemas.microsoft.com/office/powerpoint/2010/main" val="4225897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Ορθογώνιο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Ορθογώνιο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Ορθογώνιο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Ορθογώνιο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Θέση κειμένου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smtClean="0"/>
              <a:t>Στυλ υποδείγματος κειμένου</a:t>
            </a:r>
          </a:p>
        </p:txBody>
      </p:sp>
      <p:sp>
        <p:nvSpPr>
          <p:cNvPr id="2" name="Τίτλος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smtClean="0"/>
              <a:t>Στυλ κύριου τίτλου</a:t>
            </a:r>
            <a:endParaRPr lang="en-US"/>
          </a:p>
        </p:txBody>
      </p:sp>
      <p:sp>
        <p:nvSpPr>
          <p:cNvPr id="3" name="Θέση εικόνας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9" name="Θέση ημερομηνίας 11"/>
          <p:cNvSpPr>
            <a:spLocks noGrp="1"/>
          </p:cNvSpPr>
          <p:nvPr>
            <p:ph type="dt" sz="half" idx="10"/>
          </p:nvPr>
        </p:nvSpPr>
        <p:spPr>
          <a:xfrm>
            <a:off x="6248400" y="6248400"/>
            <a:ext cx="2667000" cy="365125"/>
          </a:xfrm>
        </p:spPr>
        <p:txBody>
          <a:bodyPr rtlCol="0"/>
          <a:lstStyle>
            <a:lvl1pPr>
              <a:defRPr>
                <a:solidFill>
                  <a:srgbClr val="FFFFFF"/>
                </a:solidFill>
              </a:defRPr>
            </a:lvl1pPr>
          </a:lstStyle>
          <a:p>
            <a:pPr>
              <a:defRPr/>
            </a:pPr>
            <a:endParaRPr lang="el-GR" altLang="el-GR"/>
          </a:p>
        </p:txBody>
      </p:sp>
      <p:sp>
        <p:nvSpPr>
          <p:cNvPr id="10" name="Θέση αριθμού διαφάνειας 12"/>
          <p:cNvSpPr>
            <a:spLocks noGrp="1"/>
          </p:cNvSpPr>
          <p:nvPr>
            <p:ph type="sldNum" sz="quarter" idx="11"/>
          </p:nvPr>
        </p:nvSpPr>
        <p:spPr>
          <a:xfrm>
            <a:off x="0" y="4667250"/>
            <a:ext cx="1447800" cy="663575"/>
          </a:xfrm>
        </p:spPr>
        <p:txBody>
          <a:bodyPr rtlCol="0"/>
          <a:lstStyle>
            <a:lvl1pPr>
              <a:defRPr sz="2800"/>
            </a:lvl1pPr>
          </a:lstStyle>
          <a:p>
            <a:pPr>
              <a:defRPr/>
            </a:pPr>
            <a:fld id="{FF9EE159-9067-437B-AE1F-9F0995541D3F}" type="slidenum">
              <a:rPr lang="el-GR" altLang="el-GR"/>
              <a:pPr>
                <a:defRPr/>
              </a:pPr>
              <a:t>‹#›</a:t>
            </a:fld>
            <a:endParaRPr lang="el-GR" altLang="el-GR"/>
          </a:p>
        </p:txBody>
      </p:sp>
      <p:sp>
        <p:nvSpPr>
          <p:cNvPr id="11" name="Θέση υποσέλιδου 13"/>
          <p:cNvSpPr>
            <a:spLocks noGrp="1"/>
          </p:cNvSpPr>
          <p:nvPr>
            <p:ph type="ftr" sz="quarter" idx="12"/>
          </p:nvPr>
        </p:nvSpPr>
        <p:spPr>
          <a:xfrm>
            <a:off x="1600200" y="6248400"/>
            <a:ext cx="4572000" cy="365125"/>
          </a:xfrm>
        </p:spPr>
        <p:txBody>
          <a:bodyPr rtlCol="0"/>
          <a:lstStyle>
            <a:lvl1pPr>
              <a:defRPr>
                <a:solidFill>
                  <a:srgbClr val="FFFFFF"/>
                </a:solidFill>
              </a:defRPr>
            </a:lvl1pPr>
          </a:lstStyle>
          <a:p>
            <a:pPr>
              <a:defRPr/>
            </a:pPr>
            <a:endParaRPr lang="el-GR" altLang="el-GR"/>
          </a:p>
        </p:txBody>
      </p:sp>
    </p:spTree>
    <p:extLst>
      <p:ext uri="{BB962C8B-B14F-4D97-AF65-F5344CB8AC3E}">
        <p14:creationId xmlns:p14="http://schemas.microsoft.com/office/powerpoint/2010/main" val="2684154080"/>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srgbClr val="FFFFFF"/>
                </a:solidFill>
              </a:defRPr>
            </a:lvl1pPr>
          </a:lstStyle>
          <a:p>
            <a:pPr>
              <a:defRPr/>
            </a:pPr>
            <a:endParaRPr lang="el-GR" altLang="el-GR"/>
          </a:p>
        </p:txBody>
      </p:sp>
      <p:sp>
        <p:nvSpPr>
          <p:cNvPr id="5" name="Θέση υποσέλιδου 4"/>
          <p:cNvSpPr>
            <a:spLocks noGrp="1"/>
          </p:cNvSpPr>
          <p:nvPr>
            <p:ph type="ftr" sz="quarter" idx="11"/>
          </p:nvPr>
        </p:nvSpPr>
        <p:spPr/>
        <p:txBody>
          <a:bodyPr/>
          <a:lstStyle>
            <a:lvl1pPr>
              <a:defRPr>
                <a:solidFill>
                  <a:srgbClr val="FFFFFF"/>
                </a:solidFill>
              </a:defRPr>
            </a:lvl1pPr>
          </a:lstStyle>
          <a:p>
            <a:pPr>
              <a:defRPr/>
            </a:pPr>
            <a:endParaRPr lang="el-GR" altLang="el-GR"/>
          </a:p>
        </p:txBody>
      </p:sp>
      <p:sp>
        <p:nvSpPr>
          <p:cNvPr id="6" name="Θέση αριθμού διαφάνειας 5"/>
          <p:cNvSpPr>
            <a:spLocks noGrp="1"/>
          </p:cNvSpPr>
          <p:nvPr>
            <p:ph type="sldNum" sz="quarter" idx="12"/>
          </p:nvPr>
        </p:nvSpPr>
        <p:spPr/>
        <p:txBody>
          <a:bodyPr/>
          <a:lstStyle>
            <a:lvl1pPr>
              <a:defRPr/>
            </a:lvl1pPr>
          </a:lstStyle>
          <a:p>
            <a:pPr>
              <a:defRPr/>
            </a:pPr>
            <a:fld id="{B40B3B25-0F63-49E9-BBA3-DEE10A29BDB7}" type="slidenum">
              <a:rPr lang="el-GR" altLang="el-GR"/>
              <a:pPr>
                <a:defRPr/>
              </a:pPr>
              <a:t>‹#›</a:t>
            </a:fld>
            <a:endParaRPr lang="el-GR" altLang="el-GR"/>
          </a:p>
        </p:txBody>
      </p:sp>
    </p:spTree>
    <p:extLst>
      <p:ext uri="{BB962C8B-B14F-4D97-AF65-F5344CB8AC3E}">
        <p14:creationId xmlns:p14="http://schemas.microsoft.com/office/powerpoint/2010/main" val="1492523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Ορθογώνιο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Ορθογώνιο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Ορθογώνιο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Κατακόρυφος τίτλος 1"/>
          <p:cNvSpPr>
            <a:spLocks noGrp="1"/>
          </p:cNvSpPr>
          <p:nvPr>
            <p:ph type="title" orient="vert"/>
          </p:nvPr>
        </p:nvSpPr>
        <p:spPr>
          <a:xfrm>
            <a:off x="6553200" y="609600"/>
            <a:ext cx="2057400" cy="5516563"/>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609600"/>
            <a:ext cx="5562600" cy="5516564"/>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3"/>
          <p:cNvSpPr>
            <a:spLocks noGrp="1"/>
          </p:cNvSpPr>
          <p:nvPr>
            <p:ph type="dt" sz="half" idx="10"/>
          </p:nvPr>
        </p:nvSpPr>
        <p:spPr>
          <a:xfrm>
            <a:off x="6553200" y="6248400"/>
            <a:ext cx="2209800" cy="365125"/>
          </a:xfrm>
        </p:spPr>
        <p:txBody>
          <a:bodyPr/>
          <a:lstStyle>
            <a:lvl1pPr>
              <a:defRPr>
                <a:solidFill>
                  <a:srgbClr val="FFFFFF"/>
                </a:solidFill>
              </a:defRPr>
            </a:lvl1pPr>
          </a:lstStyle>
          <a:p>
            <a:pPr>
              <a:defRPr/>
            </a:pPr>
            <a:endParaRPr lang="el-GR" altLang="el-GR"/>
          </a:p>
        </p:txBody>
      </p:sp>
      <p:sp>
        <p:nvSpPr>
          <p:cNvPr id="8" name="Θέση υποσέλιδου 4"/>
          <p:cNvSpPr>
            <a:spLocks noGrp="1"/>
          </p:cNvSpPr>
          <p:nvPr>
            <p:ph type="ftr" sz="quarter" idx="11"/>
          </p:nvPr>
        </p:nvSpPr>
        <p:spPr>
          <a:xfrm>
            <a:off x="457200" y="6248400"/>
            <a:ext cx="5573713" cy="365125"/>
          </a:xfrm>
        </p:spPr>
        <p:txBody>
          <a:bodyPr/>
          <a:lstStyle>
            <a:lvl1pPr>
              <a:defRPr>
                <a:solidFill>
                  <a:srgbClr val="FFFFFF"/>
                </a:solidFill>
              </a:defRPr>
            </a:lvl1pPr>
          </a:lstStyle>
          <a:p>
            <a:pPr>
              <a:defRPr/>
            </a:pPr>
            <a:endParaRPr lang="el-GR" altLang="el-GR"/>
          </a:p>
        </p:txBody>
      </p:sp>
      <p:sp>
        <p:nvSpPr>
          <p:cNvPr id="9" name="Θέση αριθμού διαφάνειας 5"/>
          <p:cNvSpPr>
            <a:spLocks noGrp="1"/>
          </p:cNvSpPr>
          <p:nvPr>
            <p:ph type="sldNum" sz="quarter" idx="12"/>
          </p:nvPr>
        </p:nvSpPr>
        <p:spPr>
          <a:xfrm rot="5400000">
            <a:off x="5989638" y="144462"/>
            <a:ext cx="533400" cy="244475"/>
          </a:xfrm>
        </p:spPr>
        <p:txBody>
          <a:bodyPr/>
          <a:lstStyle>
            <a:lvl1pPr>
              <a:defRPr/>
            </a:lvl1pPr>
          </a:lstStyle>
          <a:p>
            <a:pPr>
              <a:defRPr/>
            </a:pPr>
            <a:fld id="{7DA1401E-8D04-4056-A63E-C02BE87788A0}" type="slidenum">
              <a:rPr lang="el-GR" altLang="el-GR"/>
              <a:pPr>
                <a:defRPr/>
              </a:pPr>
              <a:t>‹#›</a:t>
            </a:fld>
            <a:endParaRPr lang="el-GR" altLang="el-GR"/>
          </a:p>
        </p:txBody>
      </p:sp>
    </p:spTree>
    <p:extLst>
      <p:ext uri="{BB962C8B-B14F-4D97-AF65-F5344CB8AC3E}">
        <p14:creationId xmlns:p14="http://schemas.microsoft.com/office/powerpoint/2010/main" val="281780583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ctrTitle"/>
          </p:nvPr>
        </p:nvSpPr>
        <p:spPr>
          <a:xfrm>
            <a:off x="381000" y="4853411"/>
            <a:ext cx="8458200" cy="1222375"/>
          </a:xfrm>
        </p:spPr>
        <p:txBody>
          <a:bodyPr anchor="t"/>
          <a:lstStyle/>
          <a:p>
            <a:r>
              <a:rPr lang="el-GR" smtClean="0"/>
              <a:t>Στυλ κύριου τίτλου</a:t>
            </a:r>
            <a:endParaRPr lang="en-US"/>
          </a:p>
        </p:txBody>
      </p:sp>
      <p:sp>
        <p:nvSpPr>
          <p:cNvPr id="9" name="Υπότιτλο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Στυλ κύριου υπότιτλου</a:t>
            </a:r>
            <a:endParaRPr lang="en-US"/>
          </a:p>
        </p:txBody>
      </p:sp>
      <p:sp>
        <p:nvSpPr>
          <p:cNvPr id="5" name="Θέση ημερομηνίας 15"/>
          <p:cNvSpPr>
            <a:spLocks noGrp="1"/>
          </p:cNvSpPr>
          <p:nvPr>
            <p:ph type="dt" sz="half" idx="10"/>
          </p:nvPr>
        </p:nvSpPr>
        <p:spPr/>
        <p:txBody>
          <a:bodyPr/>
          <a:lstStyle>
            <a:lvl1pPr>
              <a:defRPr>
                <a:solidFill>
                  <a:prstClr val="black">
                    <a:tint val="95000"/>
                  </a:prstClr>
                </a:solidFill>
              </a:defRPr>
            </a:lvl1pPr>
          </a:lstStyle>
          <a:p>
            <a:pPr>
              <a:defRPr/>
            </a:pPr>
            <a:fld id="{D17983E1-127F-446F-9EF0-39A6D457A353}" type="datetime1">
              <a:rPr lang="el-GR"/>
              <a:pPr>
                <a:defRPr/>
              </a:pPr>
              <a:t>7/9/2017</a:t>
            </a:fld>
            <a:r>
              <a:rPr lang="el-GR"/>
              <a:t>18-20 </a:t>
            </a:r>
            <a:r>
              <a:rPr lang="en-US"/>
              <a:t>October</a:t>
            </a:r>
            <a:r>
              <a:rPr lang="el-GR"/>
              <a:t> 2007</a:t>
            </a:r>
            <a:endParaRPr lang="en-GB"/>
          </a:p>
        </p:txBody>
      </p:sp>
      <p:sp>
        <p:nvSpPr>
          <p:cNvPr id="6" name="Θέση υποσέλιδου 1"/>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14"/>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87283D1F-2D16-4A8E-9943-569E44B06EC9}" type="slidenum">
              <a:rPr lang="en-GB"/>
              <a:pPr>
                <a:defRPr/>
              </a:pPr>
              <a:t>‹#›</a:t>
            </a:fld>
            <a:endParaRPr lang="en-GB"/>
          </a:p>
        </p:txBody>
      </p:sp>
    </p:spTree>
    <p:extLst>
      <p:ext uri="{BB962C8B-B14F-4D97-AF65-F5344CB8AC3E}">
        <p14:creationId xmlns:p14="http://schemas.microsoft.com/office/powerpoint/2010/main" val="398339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lvl1pPr>
          </a:lstStyle>
          <a:p>
            <a:pPr>
              <a:defRPr/>
            </a:pPr>
            <a:fld id="{64E15EC6-0254-4B29-A94D-88D2CF92CF6E}"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lvl1pPr>
          </a:lstStyle>
          <a:p>
            <a:pPr>
              <a:defRPr/>
            </a:pPr>
            <a:fld id="{E60DA08F-E630-4455-B995-65C9EFA3A5E9}" type="slidenum">
              <a:rPr lang="en-GB"/>
              <a:pPr>
                <a:defRPr/>
              </a:pPr>
              <a:t>‹#›</a:t>
            </a:fld>
            <a:endParaRPr lang="en-GB"/>
          </a:p>
        </p:txBody>
      </p:sp>
    </p:spTree>
    <p:extLst>
      <p:ext uri="{BB962C8B-B14F-4D97-AF65-F5344CB8AC3E}">
        <p14:creationId xmlns:p14="http://schemas.microsoft.com/office/powerpoint/2010/main" val="1606619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2" name="Τίτλος 21"/>
          <p:cNvSpPr>
            <a:spLocks noGrp="1"/>
          </p:cNvSpPr>
          <p:nvPr>
            <p:ph type="title"/>
          </p:nvPr>
        </p:nvSpPr>
        <p:spPr/>
        <p:txBody>
          <a:bodyPr/>
          <a:lstStyle/>
          <a:p>
            <a:r>
              <a:rPr lang="el-GR" smtClean="0"/>
              <a:t>Στυλ κύριου τίτλου</a:t>
            </a:r>
            <a:endParaRPr lang="en-US"/>
          </a:p>
        </p:txBody>
      </p:sp>
      <p:sp>
        <p:nvSpPr>
          <p:cNvPr id="27" name="Θέση περιεχομένου 26"/>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DB772A59-B1BB-4322-B419-BE64CDBAA07B}" type="datetime1">
              <a:rPr lang="el-GR"/>
              <a:pPr>
                <a:defRPr/>
              </a:pPr>
              <a:t>7/9/2017</a:t>
            </a:fld>
            <a:r>
              <a:rPr lang="el-GR"/>
              <a:t>18-20 </a:t>
            </a:r>
            <a:r>
              <a:rPr lang="en-US"/>
              <a:t>October</a:t>
            </a:r>
            <a:r>
              <a:rPr lang="el-GR"/>
              <a:t> 2007</a:t>
            </a:r>
            <a:endParaRPr lang="en-GB"/>
          </a:p>
        </p:txBody>
      </p:sp>
      <p:sp>
        <p:nvSpPr>
          <p:cNvPr id="5" name="Θέση υποσέλιδου 18"/>
          <p:cNvSpPr>
            <a:spLocks noGrp="1"/>
          </p:cNvSpPr>
          <p:nvPr>
            <p:ph type="ftr" sz="quarter" idx="11"/>
          </p:nvPr>
        </p:nvSpPr>
        <p:spPr>
          <a:xfrm>
            <a:off x="3581400" y="76200"/>
            <a:ext cx="2895600" cy="288925"/>
          </a:xfrm>
        </p:spPr>
        <p:txBody>
          <a:bodyPr/>
          <a:lstStyle>
            <a:lvl1pPr>
              <a:defRPr>
                <a:solidFill>
                  <a:prstClr val="black">
                    <a:tint val="95000"/>
                  </a:prstClr>
                </a:solidFill>
              </a:defRPr>
            </a:lvl1pPr>
          </a:lstStyle>
          <a:p>
            <a:pPr>
              <a:defRPr/>
            </a:pPr>
            <a:endParaRPr lang="en-GB"/>
          </a:p>
        </p:txBody>
      </p:sp>
      <p:sp>
        <p:nvSpPr>
          <p:cNvPr id="6" name="Θέση αριθμού διαφάνειας 15"/>
          <p:cNvSpPr>
            <a:spLocks noGrp="1"/>
          </p:cNvSpPr>
          <p:nvPr>
            <p:ph type="sldNum" sz="quarter" idx="12"/>
          </p:nvPr>
        </p:nvSpPr>
        <p:spPr>
          <a:xfrm>
            <a:off x="8229600" y="6473825"/>
            <a:ext cx="758825" cy="247650"/>
          </a:xfrm>
        </p:spPr>
        <p:txBody>
          <a:bodyPr/>
          <a:lstStyle>
            <a:lvl1pPr>
              <a:defRPr>
                <a:solidFill>
                  <a:prstClr val="black">
                    <a:tint val="95000"/>
                  </a:prstClr>
                </a:solidFill>
              </a:defRPr>
            </a:lvl1pPr>
          </a:lstStyle>
          <a:p>
            <a:pPr>
              <a:defRPr/>
            </a:pPr>
            <a:fld id="{C9D45FDD-EC5F-4D28-9A67-1C4BCE9BBE84}" type="slidenum">
              <a:rPr lang="en-GB"/>
              <a:pPr>
                <a:defRPr/>
              </a:pPr>
              <a:t>‹#›</a:t>
            </a:fld>
            <a:endParaRPr lang="en-GB"/>
          </a:p>
        </p:txBody>
      </p:sp>
    </p:spTree>
    <p:extLst>
      <p:ext uri="{BB962C8B-B14F-4D97-AF65-F5344CB8AC3E}">
        <p14:creationId xmlns:p14="http://schemas.microsoft.com/office/powerpoint/2010/main" val="2445442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Ευθεία γραμμή σύνδεσης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6" name="Θέση κειμένου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Στυλ υποδείγματος κειμένου</a:t>
            </a:r>
          </a:p>
        </p:txBody>
      </p:sp>
      <p:sp>
        <p:nvSpPr>
          <p:cNvPr id="8" name="Τίτλος 7"/>
          <p:cNvSpPr>
            <a:spLocks noGrp="1"/>
          </p:cNvSpPr>
          <p:nvPr>
            <p:ph type="title"/>
          </p:nvPr>
        </p:nvSpPr>
        <p:spPr>
          <a:xfrm>
            <a:off x="180475" y="2947085"/>
            <a:ext cx="8686800" cy="1184825"/>
          </a:xfrm>
        </p:spPr>
        <p:txBody>
          <a:bodyPr rtlCol="0" anchor="t"/>
          <a:lstStyle>
            <a:lvl1pPr algn="r">
              <a:defRPr/>
            </a:lvl1pPr>
          </a:lstStyle>
          <a:p>
            <a:r>
              <a:rPr lang="el-GR" smtClean="0"/>
              <a:t>Στυλ κύριου τίτλου</a:t>
            </a:r>
            <a:endParaRPr lang="en-US"/>
          </a:p>
        </p:txBody>
      </p:sp>
      <p:sp>
        <p:nvSpPr>
          <p:cNvPr id="5" name="Θέση ημερομηνίας 18"/>
          <p:cNvSpPr>
            <a:spLocks noGrp="1"/>
          </p:cNvSpPr>
          <p:nvPr>
            <p:ph type="dt" sz="half" idx="10"/>
          </p:nvPr>
        </p:nvSpPr>
        <p:spPr/>
        <p:txBody>
          <a:bodyPr/>
          <a:lstStyle>
            <a:lvl1pPr>
              <a:defRPr>
                <a:solidFill>
                  <a:prstClr val="black">
                    <a:tint val="95000"/>
                  </a:prstClr>
                </a:solidFill>
              </a:defRPr>
            </a:lvl1pPr>
          </a:lstStyle>
          <a:p>
            <a:pPr>
              <a:defRPr/>
            </a:pPr>
            <a:fld id="{B17DE462-B461-40D3-A9E1-D6817422C04F}" type="datetime1">
              <a:rPr lang="el-GR"/>
              <a:pPr>
                <a:defRPr/>
              </a:pPr>
              <a:t>7/9/2017</a:t>
            </a:fld>
            <a:r>
              <a:rPr lang="el-GR"/>
              <a:t>18-20 </a:t>
            </a:r>
            <a:r>
              <a:rPr lang="en-US"/>
              <a:t>October</a:t>
            </a:r>
            <a:r>
              <a:rPr lang="el-GR"/>
              <a:t> 2007</a:t>
            </a:r>
            <a:endParaRPr lang="en-GB"/>
          </a:p>
        </p:txBody>
      </p:sp>
      <p:sp>
        <p:nvSpPr>
          <p:cNvPr id="7" name="Θέση υποσέλιδου 1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9" name="Θέση αριθμού διαφάνειας 15"/>
          <p:cNvSpPr>
            <a:spLocks noGrp="1"/>
          </p:cNvSpPr>
          <p:nvPr>
            <p:ph type="sldNum" sz="quarter" idx="12"/>
          </p:nvPr>
        </p:nvSpPr>
        <p:spPr/>
        <p:txBody>
          <a:bodyPr/>
          <a:lstStyle>
            <a:lvl1pPr>
              <a:defRPr>
                <a:solidFill>
                  <a:prstClr val="black">
                    <a:tint val="95000"/>
                  </a:prstClr>
                </a:solidFill>
              </a:defRPr>
            </a:lvl1pPr>
          </a:lstStyle>
          <a:p>
            <a:pPr>
              <a:defRPr/>
            </a:pPr>
            <a:fld id="{04424F4D-E2F2-4CA9-89F1-955CA7B1394C}" type="slidenum">
              <a:rPr lang="en-GB"/>
              <a:pPr>
                <a:defRPr/>
              </a:pPr>
              <a:t>‹#›</a:t>
            </a:fld>
            <a:endParaRPr lang="en-GB"/>
          </a:p>
        </p:txBody>
      </p:sp>
    </p:spTree>
    <p:extLst>
      <p:ext uri="{BB962C8B-B14F-4D97-AF65-F5344CB8AC3E}">
        <p14:creationId xmlns:p14="http://schemas.microsoft.com/office/powerpoint/2010/main" val="47003375"/>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Τίτλος 1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14" name="Θέση περιεχομένου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Θέση περιεχομένου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20"/>
          <p:cNvSpPr>
            <a:spLocks noGrp="1"/>
          </p:cNvSpPr>
          <p:nvPr>
            <p:ph type="dt" sz="half" idx="10"/>
          </p:nvPr>
        </p:nvSpPr>
        <p:spPr/>
        <p:txBody>
          <a:bodyPr/>
          <a:lstStyle>
            <a:lvl1pPr>
              <a:defRPr>
                <a:solidFill>
                  <a:prstClr val="black">
                    <a:tint val="95000"/>
                  </a:prstClr>
                </a:solidFill>
              </a:defRPr>
            </a:lvl1pPr>
          </a:lstStyle>
          <a:p>
            <a:pPr>
              <a:defRPr/>
            </a:pPr>
            <a:fld id="{783409F8-0C11-4B9E-BCD9-83B464E5B16F}" type="datetime1">
              <a:rPr lang="el-GR"/>
              <a:pPr>
                <a:defRPr/>
              </a:pPr>
              <a:t>7/9/2017</a:t>
            </a:fld>
            <a:r>
              <a:rPr lang="el-GR"/>
              <a:t>18-20 </a:t>
            </a:r>
            <a:r>
              <a:rPr lang="en-US"/>
              <a:t>October</a:t>
            </a:r>
            <a:r>
              <a:rPr lang="el-GR"/>
              <a:t> 2007</a:t>
            </a:r>
            <a:endParaRPr lang="en-GB"/>
          </a:p>
        </p:txBody>
      </p:sp>
      <p:sp>
        <p:nvSpPr>
          <p:cNvPr id="6" name="Θέση υποσέλιδου 9"/>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8766457C-439A-40D4-AAF4-A1EC0DEA2BCA}" type="slidenum">
              <a:rPr lang="en-GB"/>
              <a:pPr>
                <a:defRPr/>
              </a:pPr>
              <a:t>‹#›</a:t>
            </a:fld>
            <a:endParaRPr lang="en-GB"/>
          </a:p>
        </p:txBody>
      </p:sp>
    </p:spTree>
    <p:extLst>
      <p:ext uri="{BB962C8B-B14F-4D97-AF65-F5344CB8AC3E}">
        <p14:creationId xmlns:p14="http://schemas.microsoft.com/office/powerpoint/2010/main" val="709165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9" name="Τίτλος 28"/>
          <p:cNvSpPr>
            <a:spLocks noGrp="1"/>
          </p:cNvSpPr>
          <p:nvPr>
            <p:ph type="title"/>
          </p:nvPr>
        </p:nvSpPr>
        <p:spPr>
          <a:xfrm>
            <a:off x="304800" y="5410200"/>
            <a:ext cx="8610600" cy="882650"/>
          </a:xfrm>
        </p:spPr>
        <p:txBody>
          <a:bodyPr/>
          <a:lstStyle>
            <a:lvl1pPr>
              <a:defRPr/>
            </a:lvl1pPr>
          </a:lstStyle>
          <a:p>
            <a:r>
              <a:rPr lang="el-GR" smtClean="0"/>
              <a:t>Στυλ κύριου τίτλου</a:t>
            </a:r>
            <a:endParaRPr lang="en-US"/>
          </a:p>
        </p:txBody>
      </p:sp>
      <p:sp>
        <p:nvSpPr>
          <p:cNvPr id="13" name="Θέση κειμένου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25" name="Θέση κειμένου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l-GR" smtClean="0"/>
              <a:t>Στυλ υποδείγματος κειμένου</a:t>
            </a:r>
          </a:p>
        </p:txBody>
      </p:sp>
      <p:sp>
        <p:nvSpPr>
          <p:cNvPr id="4" name="Θέση περιεχομένου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8" name="Θέση περιεχομένου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ημερομηνίας 9"/>
          <p:cNvSpPr>
            <a:spLocks noGrp="1"/>
          </p:cNvSpPr>
          <p:nvPr>
            <p:ph type="dt" sz="half" idx="10"/>
          </p:nvPr>
        </p:nvSpPr>
        <p:spPr/>
        <p:txBody>
          <a:bodyPr/>
          <a:lstStyle>
            <a:lvl1pPr>
              <a:defRPr>
                <a:solidFill>
                  <a:prstClr val="black">
                    <a:tint val="95000"/>
                  </a:prstClr>
                </a:solidFill>
              </a:defRPr>
            </a:lvl1pPr>
          </a:lstStyle>
          <a:p>
            <a:pPr>
              <a:defRPr/>
            </a:pPr>
            <a:fld id="{745E057F-C7C4-4835-8D58-51BAC04C5848}" type="datetime1">
              <a:rPr lang="el-GR"/>
              <a:pPr>
                <a:defRPr/>
              </a:pPr>
              <a:t>7/9/2017</a:t>
            </a:fld>
            <a:r>
              <a:rPr lang="el-GR"/>
              <a:t>18-20 </a:t>
            </a:r>
            <a:r>
              <a:rPr lang="en-US"/>
              <a:t>October</a:t>
            </a:r>
            <a:r>
              <a:rPr lang="el-GR"/>
              <a:t> 2007</a:t>
            </a:r>
            <a:endParaRPr lang="en-GB"/>
          </a:p>
        </p:txBody>
      </p:sp>
      <p:sp>
        <p:nvSpPr>
          <p:cNvPr id="9" name="Θέση υποσέλιδου 5"/>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10" name="Θέση αριθμού διαφάνειας 6"/>
          <p:cNvSpPr>
            <a:spLocks noGrp="1"/>
          </p:cNvSpPr>
          <p:nvPr>
            <p:ph type="sldNum" sz="quarter" idx="12"/>
          </p:nvPr>
        </p:nvSpPr>
        <p:spPr>
          <a:xfrm>
            <a:off x="8229600" y="6477000"/>
            <a:ext cx="762000" cy="247650"/>
          </a:xfrm>
        </p:spPr>
        <p:txBody>
          <a:bodyPr/>
          <a:lstStyle>
            <a:lvl1pPr>
              <a:defRPr>
                <a:solidFill>
                  <a:prstClr val="black">
                    <a:tint val="95000"/>
                  </a:prstClr>
                </a:solidFill>
              </a:defRPr>
            </a:lvl1pPr>
          </a:lstStyle>
          <a:p>
            <a:pPr>
              <a:defRPr/>
            </a:pPr>
            <a:fld id="{005E8F69-E709-4223-B706-2733BF5CB0D7}" type="slidenum">
              <a:rPr lang="en-GB"/>
              <a:pPr>
                <a:defRPr/>
              </a:pPr>
              <a:t>‹#›</a:t>
            </a:fld>
            <a:endParaRPr lang="en-GB"/>
          </a:p>
        </p:txBody>
      </p:sp>
    </p:spTree>
    <p:extLst>
      <p:ext uri="{BB962C8B-B14F-4D97-AF65-F5344CB8AC3E}">
        <p14:creationId xmlns:p14="http://schemas.microsoft.com/office/powerpoint/2010/main" val="42271041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Τίτλος 29"/>
          <p:cNvSpPr>
            <a:spLocks noGrp="1"/>
          </p:cNvSpPr>
          <p:nvPr>
            <p:ph type="title"/>
          </p:nvPr>
        </p:nvSpPr>
        <p:spPr>
          <a:xfrm>
            <a:off x="301752" y="457200"/>
            <a:ext cx="8686800" cy="841248"/>
          </a:xfrm>
        </p:spPr>
        <p:txBody>
          <a:bodyPr/>
          <a:lstStyle/>
          <a:p>
            <a:r>
              <a:rPr lang="el-GR" smtClean="0"/>
              <a:t>Στυλ κύριου τίτλου</a:t>
            </a:r>
            <a:endParaRPr lang="en-US"/>
          </a:p>
        </p:txBody>
      </p:sp>
      <p:sp>
        <p:nvSpPr>
          <p:cNvPr id="3" name="Θέση ημερομηνίας 11"/>
          <p:cNvSpPr>
            <a:spLocks noGrp="1"/>
          </p:cNvSpPr>
          <p:nvPr>
            <p:ph type="dt" sz="half" idx="10"/>
          </p:nvPr>
        </p:nvSpPr>
        <p:spPr/>
        <p:txBody>
          <a:bodyPr/>
          <a:lstStyle>
            <a:lvl1pPr>
              <a:defRPr>
                <a:solidFill>
                  <a:prstClr val="black">
                    <a:tint val="95000"/>
                  </a:prstClr>
                </a:solidFill>
              </a:defRPr>
            </a:lvl1pPr>
          </a:lstStyle>
          <a:p>
            <a:pPr>
              <a:defRPr/>
            </a:pPr>
            <a:fld id="{09312132-8066-4165-BA5C-DA90ACF5A6C1}" type="datetime1">
              <a:rPr lang="el-GR"/>
              <a:pPr>
                <a:defRPr/>
              </a:pPr>
              <a:t>7/9/2017</a:t>
            </a:fld>
            <a:r>
              <a:rPr lang="el-GR"/>
              <a:t>18-20 </a:t>
            </a:r>
            <a:r>
              <a:rPr lang="en-US"/>
              <a:t>October</a:t>
            </a:r>
            <a:r>
              <a:rPr lang="el-GR"/>
              <a:t> 2007</a:t>
            </a:r>
            <a:endParaRPr lang="en-GB"/>
          </a:p>
        </p:txBody>
      </p:sp>
      <p:sp>
        <p:nvSpPr>
          <p:cNvPr id="4" name="Θέση υποσέλιδου 20"/>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5"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5F4BD490-06C0-450E-A296-1A41ABD5E717}" type="slidenum">
              <a:rPr lang="en-GB"/>
              <a:pPr>
                <a:defRPr/>
              </a:pPr>
              <a:t>‹#›</a:t>
            </a:fld>
            <a:endParaRPr lang="en-GB"/>
          </a:p>
        </p:txBody>
      </p:sp>
    </p:spTree>
    <p:extLst>
      <p:ext uri="{BB962C8B-B14F-4D97-AF65-F5344CB8AC3E}">
        <p14:creationId xmlns:p14="http://schemas.microsoft.com/office/powerpoint/2010/main" val="12988249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Θέση ημερομηνίας 2"/>
          <p:cNvSpPr>
            <a:spLocks noGrp="1"/>
          </p:cNvSpPr>
          <p:nvPr>
            <p:ph type="dt" sz="half" idx="10"/>
          </p:nvPr>
        </p:nvSpPr>
        <p:spPr/>
        <p:txBody>
          <a:bodyPr/>
          <a:lstStyle>
            <a:lvl1pPr>
              <a:defRPr>
                <a:solidFill>
                  <a:prstClr val="black">
                    <a:tint val="95000"/>
                  </a:prstClr>
                </a:solidFill>
              </a:defRPr>
            </a:lvl1pPr>
          </a:lstStyle>
          <a:p>
            <a:pPr>
              <a:defRPr/>
            </a:pPr>
            <a:fld id="{CC982F10-5B59-410F-81B0-0DBCAE0050EE}" type="datetime1">
              <a:rPr lang="el-GR"/>
              <a:pPr>
                <a:defRPr/>
              </a:pPr>
              <a:t>7/9/2017</a:t>
            </a:fld>
            <a:r>
              <a:rPr lang="el-GR"/>
              <a:t>18-20 </a:t>
            </a:r>
            <a:r>
              <a:rPr lang="en-US"/>
              <a:t>October</a:t>
            </a:r>
            <a:r>
              <a:rPr lang="el-GR"/>
              <a:t> 2007</a:t>
            </a:r>
            <a:endParaRPr lang="en-GB"/>
          </a:p>
        </p:txBody>
      </p:sp>
      <p:sp>
        <p:nvSpPr>
          <p:cNvPr id="3" name="Θέση υποσέλιδου 23"/>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4"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29B5179D-1DB9-432B-8CAB-AEBF192EE66C}" type="slidenum">
              <a:rPr lang="en-GB"/>
              <a:pPr>
                <a:defRPr/>
              </a:pPr>
              <a:t>‹#›</a:t>
            </a:fld>
            <a:endParaRPr lang="en-GB"/>
          </a:p>
        </p:txBody>
      </p:sp>
    </p:spTree>
    <p:extLst>
      <p:ext uri="{BB962C8B-B14F-4D97-AF65-F5344CB8AC3E}">
        <p14:creationId xmlns:p14="http://schemas.microsoft.com/office/powerpoint/2010/main" val="1505378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Ευθεία γραμμή σύνδεσης 4"/>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Τίτλος 11"/>
          <p:cNvSpPr>
            <a:spLocks noGrp="1"/>
          </p:cNvSpPr>
          <p:nvPr>
            <p:ph type="title"/>
          </p:nvPr>
        </p:nvSpPr>
        <p:spPr>
          <a:xfrm>
            <a:off x="457200" y="5486400"/>
            <a:ext cx="8458200" cy="520700"/>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l-GR" smtClean="0"/>
              <a:t>Στυλ υποδείγματος κειμένου</a:t>
            </a:r>
          </a:p>
        </p:txBody>
      </p:sp>
      <p:sp>
        <p:nvSpPr>
          <p:cNvPr id="14" name="Θέση περιεχομένου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ημερομηνίας 24"/>
          <p:cNvSpPr>
            <a:spLocks noGrp="1"/>
          </p:cNvSpPr>
          <p:nvPr>
            <p:ph type="dt" sz="half" idx="10"/>
          </p:nvPr>
        </p:nvSpPr>
        <p:spPr/>
        <p:txBody>
          <a:bodyPr/>
          <a:lstStyle>
            <a:lvl1pPr>
              <a:defRPr>
                <a:solidFill>
                  <a:prstClr val="black">
                    <a:tint val="95000"/>
                  </a:prstClr>
                </a:solidFill>
              </a:defRPr>
            </a:lvl1pPr>
          </a:lstStyle>
          <a:p>
            <a:pPr>
              <a:defRPr/>
            </a:pPr>
            <a:fld id="{0CFD34F4-A728-4765-98B6-DB6042535A0E}" type="datetime1">
              <a:rPr lang="el-GR"/>
              <a:pPr>
                <a:defRPr/>
              </a:pPr>
              <a:t>7/9/2017</a:t>
            </a:fld>
            <a:r>
              <a:rPr lang="el-GR"/>
              <a:t>18-20 </a:t>
            </a:r>
            <a:r>
              <a:rPr lang="en-US"/>
              <a:t>October</a:t>
            </a:r>
            <a:r>
              <a:rPr lang="el-GR"/>
              <a:t> 2007</a:t>
            </a:r>
            <a:endParaRPr lang="en-GB"/>
          </a:p>
        </p:txBody>
      </p:sp>
      <p:sp>
        <p:nvSpPr>
          <p:cNvPr id="7" name="Θέση υποσέλιδου 28"/>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8" name="Θέση αριθμού διαφάνειας 6"/>
          <p:cNvSpPr>
            <a:spLocks noGrp="1"/>
          </p:cNvSpPr>
          <p:nvPr>
            <p:ph type="sldNum" sz="quarter" idx="12"/>
          </p:nvPr>
        </p:nvSpPr>
        <p:spPr/>
        <p:txBody>
          <a:bodyPr/>
          <a:lstStyle>
            <a:lvl1pPr>
              <a:defRPr>
                <a:solidFill>
                  <a:prstClr val="black">
                    <a:tint val="95000"/>
                  </a:prstClr>
                </a:solidFill>
              </a:defRPr>
            </a:lvl1pPr>
          </a:lstStyle>
          <a:p>
            <a:pPr>
              <a:defRPr/>
            </a:pPr>
            <a:fld id="{A6434ADE-EAAD-4A35-8830-4B8DEDE7208F}" type="slidenum">
              <a:rPr lang="en-GB"/>
              <a:pPr>
                <a:defRPr/>
              </a:pPr>
              <a:t>‹#›</a:t>
            </a:fld>
            <a:endParaRPr lang="en-GB"/>
          </a:p>
        </p:txBody>
      </p:sp>
    </p:spTree>
    <p:extLst>
      <p:ext uri="{BB962C8B-B14F-4D97-AF65-F5344CB8AC3E}">
        <p14:creationId xmlns:p14="http://schemas.microsoft.com/office/powerpoint/2010/main" val="28532853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Θέση εικόνας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17" name="Τίτλος 16"/>
          <p:cNvSpPr>
            <a:spLocks noGrp="1"/>
          </p:cNvSpPr>
          <p:nvPr>
            <p:ph type="title"/>
          </p:nvPr>
        </p:nvSpPr>
        <p:spPr>
          <a:xfrm>
            <a:off x="381000" y="4993760"/>
            <a:ext cx="5867400" cy="522288"/>
          </a:xfrm>
        </p:spPr>
        <p:txBody>
          <a:bodyPr/>
          <a:lstStyle>
            <a:lvl1pPr algn="l">
              <a:buNone/>
              <a:defRPr sz="2000" b="1"/>
            </a:lvl1pPr>
          </a:lstStyle>
          <a:p>
            <a:r>
              <a:rPr lang="el-GR" smtClean="0"/>
              <a:t>Στυλ κύριου τίτλου</a:t>
            </a:r>
            <a:endParaRPr lang="en-US"/>
          </a:p>
        </p:txBody>
      </p:sp>
      <p:sp>
        <p:nvSpPr>
          <p:cNvPr id="26" name="Θέση κειμένου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l-GR" smtClean="0"/>
              <a:t>Στυλ υποδείγματος κειμένου</a:t>
            </a:r>
          </a:p>
        </p:txBody>
      </p:sp>
      <p:sp>
        <p:nvSpPr>
          <p:cNvPr id="5" name="Θέση ημερομηνίας 6"/>
          <p:cNvSpPr>
            <a:spLocks noGrp="1"/>
          </p:cNvSpPr>
          <p:nvPr>
            <p:ph type="dt" sz="half" idx="10"/>
          </p:nvPr>
        </p:nvSpPr>
        <p:spPr/>
        <p:txBody>
          <a:bodyPr/>
          <a:lstStyle>
            <a:lvl1pPr>
              <a:defRPr>
                <a:solidFill>
                  <a:prstClr val="black">
                    <a:tint val="95000"/>
                  </a:prstClr>
                </a:solidFill>
              </a:defRPr>
            </a:lvl1pPr>
          </a:lstStyle>
          <a:p>
            <a:pPr>
              <a:defRPr/>
            </a:pPr>
            <a:fld id="{912D5F07-5BF1-41BA-B1F5-624E02E933B8}" type="datetime1">
              <a:rPr lang="el-GR"/>
              <a:pPr>
                <a:defRPr/>
              </a:pPr>
              <a:t>7/9/2017</a:t>
            </a:fld>
            <a:r>
              <a:rPr lang="el-GR"/>
              <a:t>18-20 </a:t>
            </a:r>
            <a:r>
              <a:rPr lang="en-US"/>
              <a:t>October</a:t>
            </a:r>
            <a:r>
              <a:rPr lang="el-GR"/>
              <a:t> 2007</a:t>
            </a:r>
            <a:endParaRPr lang="en-GB"/>
          </a:p>
        </p:txBody>
      </p:sp>
      <p:sp>
        <p:nvSpPr>
          <p:cNvPr id="6"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7" name="Θέση αριθμού διαφάνειας 30"/>
          <p:cNvSpPr>
            <a:spLocks noGrp="1"/>
          </p:cNvSpPr>
          <p:nvPr>
            <p:ph type="sldNum" sz="quarter" idx="12"/>
          </p:nvPr>
        </p:nvSpPr>
        <p:spPr/>
        <p:txBody>
          <a:bodyPr/>
          <a:lstStyle>
            <a:lvl1pPr>
              <a:defRPr>
                <a:solidFill>
                  <a:prstClr val="black">
                    <a:tint val="95000"/>
                  </a:prstClr>
                </a:solidFill>
              </a:defRPr>
            </a:lvl1pPr>
          </a:lstStyle>
          <a:p>
            <a:pPr>
              <a:defRPr/>
            </a:pPr>
            <a:fld id="{97C86C22-35A7-4133-AC08-5E6E017F00CB}" type="slidenum">
              <a:rPr lang="en-GB"/>
              <a:pPr>
                <a:defRPr/>
              </a:pPr>
              <a:t>‹#›</a:t>
            </a:fld>
            <a:endParaRPr lang="en-GB"/>
          </a:p>
        </p:txBody>
      </p:sp>
    </p:spTree>
    <p:extLst>
      <p:ext uri="{BB962C8B-B14F-4D97-AF65-F5344CB8AC3E}">
        <p14:creationId xmlns:p14="http://schemas.microsoft.com/office/powerpoint/2010/main" val="8857851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CFEF1F63-B525-4E51-9859-F81CE6D0EC92}"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23BF49A8-F3A9-453E-901E-641F7CA31456}" type="slidenum">
              <a:rPr lang="en-GB"/>
              <a:pPr>
                <a:defRPr/>
              </a:pPr>
              <a:t>‹#›</a:t>
            </a:fld>
            <a:endParaRPr lang="en-GB"/>
          </a:p>
        </p:txBody>
      </p:sp>
    </p:spTree>
    <p:extLst>
      <p:ext uri="{BB962C8B-B14F-4D97-AF65-F5344CB8AC3E}">
        <p14:creationId xmlns:p14="http://schemas.microsoft.com/office/powerpoint/2010/main" val="19859857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858000" y="549276"/>
            <a:ext cx="1828800" cy="5851525"/>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457200" y="549276"/>
            <a:ext cx="62484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p:txBody>
          <a:bodyPr/>
          <a:lstStyle>
            <a:lvl1pPr>
              <a:defRPr>
                <a:solidFill>
                  <a:prstClr val="black">
                    <a:tint val="95000"/>
                  </a:prstClr>
                </a:solidFill>
              </a:defRPr>
            </a:lvl1pPr>
          </a:lstStyle>
          <a:p>
            <a:pPr>
              <a:defRPr/>
            </a:pPr>
            <a:fld id="{A9E8EC57-7F83-462D-87E2-FF39AB74D95A}" type="datetime1">
              <a:rPr lang="el-GR"/>
              <a:pPr>
                <a:defRPr/>
              </a:pPr>
              <a:t>7/9/2017</a:t>
            </a:fld>
            <a:r>
              <a:rPr lang="el-GR"/>
              <a:t>18-20 </a:t>
            </a:r>
            <a:r>
              <a:rPr lang="en-US"/>
              <a:t>October</a:t>
            </a:r>
            <a:r>
              <a:rPr lang="el-GR"/>
              <a:t> 2007</a:t>
            </a:r>
            <a:endParaRPr lang="en-GB"/>
          </a:p>
        </p:txBody>
      </p:sp>
      <p:sp>
        <p:nvSpPr>
          <p:cNvPr id="5" name="Θέση υποσέλιδου 4"/>
          <p:cNvSpPr>
            <a:spLocks noGrp="1"/>
          </p:cNvSpPr>
          <p:nvPr>
            <p:ph type="ftr" sz="quarter" idx="11"/>
          </p:nvPr>
        </p:nvSpPr>
        <p:spPr/>
        <p:txBody>
          <a:bodyPr/>
          <a:lstStyle>
            <a:lvl1pPr>
              <a:defRPr>
                <a:solidFill>
                  <a:prstClr val="black">
                    <a:tint val="95000"/>
                  </a:prstClr>
                </a:solidFill>
              </a:defRPr>
            </a:lvl1pPr>
          </a:lstStyle>
          <a:p>
            <a:pPr>
              <a:defRPr/>
            </a:pPr>
            <a:endParaRPr lang="en-GB"/>
          </a:p>
        </p:txBody>
      </p:sp>
      <p:sp>
        <p:nvSpPr>
          <p:cNvPr id="6" name="Θέση αριθμού διαφάνειας 5"/>
          <p:cNvSpPr>
            <a:spLocks noGrp="1"/>
          </p:cNvSpPr>
          <p:nvPr>
            <p:ph type="sldNum" sz="quarter" idx="12"/>
          </p:nvPr>
        </p:nvSpPr>
        <p:spPr/>
        <p:txBody>
          <a:bodyPr/>
          <a:lstStyle>
            <a:lvl1pPr>
              <a:defRPr>
                <a:solidFill>
                  <a:prstClr val="black">
                    <a:tint val="95000"/>
                  </a:prstClr>
                </a:solidFill>
              </a:defRPr>
            </a:lvl1pPr>
          </a:lstStyle>
          <a:p>
            <a:pPr>
              <a:defRPr/>
            </a:pPr>
            <a:fld id="{5F675989-3036-4076-8F9A-465D9819B8CC}" type="slidenum">
              <a:rPr lang="en-GB"/>
              <a:pPr>
                <a:defRPr/>
              </a:pPr>
              <a:t>‹#›</a:t>
            </a:fld>
            <a:endParaRPr lang="en-GB"/>
          </a:p>
        </p:txBody>
      </p:sp>
    </p:spTree>
    <p:extLst>
      <p:ext uri="{BB962C8B-B14F-4D97-AF65-F5344CB8AC3E}">
        <p14:creationId xmlns:p14="http://schemas.microsoft.com/office/powerpoint/2010/main" val="360310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3.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3.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3.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029"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49E8DC-4119-4B62-B7C0-E1574D5DE636}"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2280D958-2FB7-434F-A7F8-B9C54CAE30F5}"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cs typeface="+mn-cs"/>
              </a:rPr>
              <a:t>Margarita Karavasili</a:t>
            </a:r>
            <a:endParaRPr lang="en-AU" sz="2400">
              <a:effectLst>
                <a:outerShdw blurRad="38100" dist="38100" dir="2700000" algn="tl">
                  <a:srgbClr val="000000"/>
                </a:outerShdw>
              </a:effectLst>
              <a:latin typeface="Verdana" pitchFamily="34" charset="0"/>
              <a:cs typeface="+mn-cs"/>
            </a:endParaRPr>
          </a:p>
        </p:txBody>
      </p:sp>
    </p:spTree>
  </p:cSld>
  <p:clrMap bg1="lt1" tx1="dk1" bg2="lt2" tx2="dk2" accent1="accent1" accent2="accent2" accent3="accent3" accent4="accent4" accent5="accent5" accent6="accent6" hlink="hlink" folHlink="folHlink"/>
  <p:sldLayoutIdLst>
    <p:sldLayoutId id="2147486546" r:id="rId1"/>
    <p:sldLayoutId id="2147486547" r:id="rId2"/>
    <p:sldLayoutId id="2147486548" r:id="rId3"/>
    <p:sldLayoutId id="2147486510" r:id="rId4"/>
    <p:sldLayoutId id="2147486549" r:id="rId5"/>
    <p:sldLayoutId id="2147486511" r:id="rId6"/>
    <p:sldLayoutId id="2147486550" r:id="rId7"/>
    <p:sldLayoutId id="2147486551" r:id="rId8"/>
    <p:sldLayoutId id="2147486552" r:id="rId9"/>
    <p:sldLayoutId id="2147486512" r:id="rId10"/>
    <p:sldLayoutId id="2147486553"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4341"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D28CD516-FE55-4159-B4CD-E4F4CD5678CB}"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AF5BA794-5CBE-4A08-8401-DF4010B08A58}"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6662" r:id="rId1"/>
    <p:sldLayoutId id="2147486663" r:id="rId2"/>
    <p:sldLayoutId id="2147486664" r:id="rId3"/>
    <p:sldLayoutId id="2147486537" r:id="rId4"/>
    <p:sldLayoutId id="2147486665" r:id="rId5"/>
    <p:sldLayoutId id="2147486538" r:id="rId6"/>
    <p:sldLayoutId id="2147486666" r:id="rId7"/>
    <p:sldLayoutId id="2147486667" r:id="rId8"/>
    <p:sldLayoutId id="2147486668" r:id="rId9"/>
    <p:sldLayoutId id="2147486539" r:id="rId10"/>
    <p:sldLayoutId id="2147486669"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7413"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BCD367D8-A332-4803-899E-9D27B94EE39F}"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1EEC54A5-23EC-4A99-8937-FC6A61BB6674}"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cs typeface="Arial" pitchFamily="34" charset="0"/>
              </a:rPr>
              <a:t>Margarita Karavasili</a:t>
            </a:r>
            <a:endParaRPr lang="en-AU" sz="2400">
              <a:solidFill>
                <a:prstClr val="black"/>
              </a:solidFill>
              <a:effectLst>
                <a:outerShdw blurRad="38100" dist="38100" dir="2700000" algn="tl">
                  <a:srgbClr val="000000"/>
                </a:outerShdw>
              </a:effectLst>
              <a:latin typeface="Verdana"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6689" r:id="rId1"/>
    <p:sldLayoutId id="2147486690" r:id="rId2"/>
    <p:sldLayoutId id="2147486691" r:id="rId3"/>
    <p:sldLayoutId id="2147486692" r:id="rId4"/>
    <p:sldLayoutId id="2147486693" r:id="rId5"/>
    <p:sldLayoutId id="2147486694" r:id="rId6"/>
    <p:sldLayoutId id="2147486695" r:id="rId7"/>
    <p:sldLayoutId id="2147486696" r:id="rId8"/>
    <p:sldLayoutId id="2147486697" r:id="rId9"/>
    <p:sldLayoutId id="2147486698" r:id="rId10"/>
    <p:sldLayoutId id="2147486699"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4101"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D33AB8F0-278A-4765-9F0C-D33E5F8FC128}"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44FCBEB1-E28C-49FA-8F6A-717441A2E2F9}"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771055654"/>
      </p:ext>
    </p:extLst>
  </p:cSld>
  <p:clrMap bg1="lt1" tx1="dk1" bg2="lt2" tx2="dk2" accent1="accent1" accent2="accent2" accent3="accent3" accent4="accent4" accent5="accent5" accent6="accent6" hlink="hlink" folHlink="folHlink"/>
  <p:sldLayoutIdLst>
    <p:sldLayoutId id="2147486755" r:id="rId1"/>
    <p:sldLayoutId id="2147486756" r:id="rId2"/>
    <p:sldLayoutId id="2147486757" r:id="rId3"/>
    <p:sldLayoutId id="2147486758" r:id="rId4"/>
    <p:sldLayoutId id="2147486759" r:id="rId5"/>
    <p:sldLayoutId id="2147486760" r:id="rId6"/>
    <p:sldLayoutId id="2147486761" r:id="rId7"/>
    <p:sldLayoutId id="2147486762" r:id="rId8"/>
    <p:sldLayoutId id="2147486763" r:id="rId9"/>
    <p:sldLayoutId id="2147486764" r:id="rId10"/>
    <p:sldLayoutId id="2147486765"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029"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49E8DC-4119-4B62-B7C0-E1574D5DE636}"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2280D958-2FB7-434F-A7F8-B9C54CAE30F5}"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397031354"/>
      </p:ext>
    </p:extLst>
  </p:cSld>
  <p:clrMap bg1="lt1" tx1="dk1" bg2="lt2" tx2="dk2" accent1="accent1" accent2="accent2" accent3="accent3" accent4="accent4" accent5="accent5" accent6="accent6" hlink="hlink" folHlink="folHlink"/>
  <p:sldLayoutIdLst>
    <p:sldLayoutId id="2147486779" r:id="rId1"/>
    <p:sldLayoutId id="2147486780" r:id="rId2"/>
    <p:sldLayoutId id="2147486781" r:id="rId3"/>
    <p:sldLayoutId id="2147486782" r:id="rId4"/>
    <p:sldLayoutId id="2147486783" r:id="rId5"/>
    <p:sldLayoutId id="2147486784" r:id="rId6"/>
    <p:sldLayoutId id="2147486785" r:id="rId7"/>
    <p:sldLayoutId id="2147486786" r:id="rId8"/>
    <p:sldLayoutId id="2147486787" r:id="rId9"/>
    <p:sldLayoutId id="2147486788" r:id="rId10"/>
    <p:sldLayoutId id="2147486789"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3077"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BD33BD-B9E4-4036-8FDB-B6541686ECAE}"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3FFCA59A-B965-49A3-9463-F56F092AA03C}"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cs typeface="Arial" pitchFamily="34" charset="0"/>
              </a:rPr>
              <a:t>Margarita Karavasili</a:t>
            </a:r>
            <a:endParaRPr lang="en-AU" sz="2400">
              <a:solidFill>
                <a:prstClr val="black"/>
              </a:solidFill>
              <a:effectLst>
                <a:outerShdw blurRad="38100" dist="38100" dir="2700000" algn="tl">
                  <a:srgbClr val="000000"/>
                </a:outerShdw>
              </a:effectLst>
              <a:latin typeface="Verdana" pitchFamily="34" charset="0"/>
              <a:cs typeface="Arial" pitchFamily="34" charset="0"/>
            </a:endParaRPr>
          </a:p>
        </p:txBody>
      </p:sp>
    </p:spTree>
    <p:extLst>
      <p:ext uri="{BB962C8B-B14F-4D97-AF65-F5344CB8AC3E}">
        <p14:creationId xmlns:p14="http://schemas.microsoft.com/office/powerpoint/2010/main" val="1916521780"/>
      </p:ext>
    </p:extLst>
  </p:cSld>
  <p:clrMap bg1="lt1" tx1="dk1" bg2="lt2" tx2="dk2" accent1="accent1" accent2="accent2" accent3="accent3" accent4="accent4" accent5="accent5" accent6="accent6" hlink="hlink" folHlink="folHlink"/>
  <p:sldLayoutIdLst>
    <p:sldLayoutId id="2147486791" r:id="rId1"/>
    <p:sldLayoutId id="2147486792" r:id="rId2"/>
    <p:sldLayoutId id="2147486793" r:id="rId3"/>
    <p:sldLayoutId id="2147486794" r:id="rId4"/>
    <p:sldLayoutId id="2147486795" r:id="rId5"/>
    <p:sldLayoutId id="2147486796" r:id="rId6"/>
    <p:sldLayoutId id="2147486797" r:id="rId7"/>
    <p:sldLayoutId id="2147486798" r:id="rId8"/>
    <p:sldLayoutId id="2147486799" r:id="rId9"/>
    <p:sldLayoutId id="2147486800" r:id="rId10"/>
    <p:sldLayoutId id="2147486801"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029"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49E8DC-4119-4B62-B7C0-E1574D5DE636}"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2280D958-2FB7-434F-A7F8-B9C54CAE30F5}"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1681444518"/>
      </p:ext>
    </p:extLst>
  </p:cSld>
  <p:clrMap bg1="lt1" tx1="dk1" bg2="lt2" tx2="dk2" accent1="accent1" accent2="accent2" accent3="accent3" accent4="accent4" accent5="accent5" accent6="accent6" hlink="hlink" folHlink="folHlink"/>
  <p:sldLayoutIdLst>
    <p:sldLayoutId id="2147486803" r:id="rId1"/>
    <p:sldLayoutId id="2147486804" r:id="rId2"/>
    <p:sldLayoutId id="2147486805" r:id="rId3"/>
    <p:sldLayoutId id="2147486806" r:id="rId4"/>
    <p:sldLayoutId id="2147486807" r:id="rId5"/>
    <p:sldLayoutId id="2147486808" r:id="rId6"/>
    <p:sldLayoutId id="2147486809" r:id="rId7"/>
    <p:sldLayoutId id="2147486810" r:id="rId8"/>
    <p:sldLayoutId id="2147486811" r:id="rId9"/>
    <p:sldLayoutId id="2147486812" r:id="rId10"/>
    <p:sldLayoutId id="2147486813"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fontAlgn="auto">
              <a:spcBef>
                <a:spcPts val="0"/>
              </a:spcBef>
              <a:spcAft>
                <a:spcPts val="0"/>
              </a:spcAft>
            </a:pPr>
            <a:fld id="{84152861-3996-4C8D-92C6-8177AFA85BBE}" type="datetimeFigureOut">
              <a:rPr lang="el-GR" b="0" smtClean="0">
                <a:latin typeface="Century Gothic"/>
                <a:cs typeface="+mn-cs"/>
              </a:rPr>
              <a:pPr fontAlgn="auto">
                <a:spcBef>
                  <a:spcPts val="0"/>
                </a:spcBef>
                <a:spcAft>
                  <a:spcPts val="0"/>
                </a:spcAft>
              </a:pPr>
              <a:t>7/9/2017</a:t>
            </a:fld>
            <a:endParaRPr lang="el-GR" b="0">
              <a:latin typeface="Century Gothic"/>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endParaRPr lang="el-GR" b="0">
              <a:solidFill>
                <a:srgbClr val="94C600"/>
              </a:solidFill>
              <a:latin typeface="Century Gothic"/>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fontAlgn="auto">
              <a:spcBef>
                <a:spcPts val="0"/>
              </a:spcBef>
              <a:spcAft>
                <a:spcPts val="0"/>
              </a:spcAft>
            </a:pPr>
            <a:fld id="{BE056DCE-8E11-4503-94EA-211F12F1B7CE}" type="slidenum">
              <a:rPr lang="el-GR" b="0" smtClean="0">
                <a:latin typeface="Century Gothic"/>
                <a:cs typeface="+mn-cs"/>
              </a:rPr>
              <a:pPr fontAlgn="auto">
                <a:spcBef>
                  <a:spcPts val="0"/>
                </a:spcBef>
                <a:spcAft>
                  <a:spcPts val="0"/>
                </a:spcAft>
              </a:pPr>
              <a:t>‹#›</a:t>
            </a:fld>
            <a:endParaRPr lang="el-GR" b="0">
              <a:latin typeface="Century Gothic"/>
              <a:cs typeface="+mn-cs"/>
            </a:endParaRPr>
          </a:p>
        </p:txBody>
      </p:sp>
    </p:spTree>
    <p:extLst>
      <p:ext uri="{BB962C8B-B14F-4D97-AF65-F5344CB8AC3E}">
        <p14:creationId xmlns:p14="http://schemas.microsoft.com/office/powerpoint/2010/main" val="2370026824"/>
      </p:ext>
    </p:extLst>
  </p:cSld>
  <p:clrMap bg1="lt1" tx1="dk1" bg2="lt2" tx2="dk2" accent1="accent1" accent2="accent2" accent3="accent3" accent4="accent4" accent5="accent5" accent6="accent6" hlink="hlink" folHlink="folHlink"/>
  <p:sldLayoutIdLst>
    <p:sldLayoutId id="2147486827" r:id="rId1"/>
    <p:sldLayoutId id="2147486828" r:id="rId2"/>
    <p:sldLayoutId id="2147486829" r:id="rId3"/>
    <p:sldLayoutId id="2147486830" r:id="rId4"/>
    <p:sldLayoutId id="2147486831" r:id="rId5"/>
    <p:sldLayoutId id="2147486832" r:id="rId6"/>
    <p:sldLayoutId id="2147486833" r:id="rId7"/>
    <p:sldLayoutId id="2147486834" r:id="rId8"/>
    <p:sldLayoutId id="2147486835" r:id="rId9"/>
    <p:sldLayoutId id="2147486836" r:id="rId10"/>
    <p:sldLayoutId id="214748683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029"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49E8DC-4119-4B62-B7C0-E1574D5DE636}"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2280D958-2FB7-434F-A7F8-B9C54CAE30F5}"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extLst>
      <p:ext uri="{BB962C8B-B14F-4D97-AF65-F5344CB8AC3E}">
        <p14:creationId xmlns:p14="http://schemas.microsoft.com/office/powerpoint/2010/main" val="4229201601"/>
      </p:ext>
    </p:extLst>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2053"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90A73572-4ADD-4F97-8165-6EB7766B2E5A}" type="datetime1">
              <a:rPr lang="el-GR">
                <a:solidFill>
                  <a:srgbClr val="F0A22E">
                    <a:shade val="75000"/>
                  </a:srgbClr>
                </a:solidFill>
              </a:rPr>
              <a:pPr>
                <a:defRPr/>
              </a:pPr>
              <a:t>7/9/2017</a:t>
            </a:fld>
            <a:r>
              <a:rPr lang="el-GR">
                <a:solidFill>
                  <a:srgbClr val="F0A22E">
                    <a:shade val="75000"/>
                  </a:srgbClr>
                </a:solidFill>
              </a:rPr>
              <a:t>18-20 </a:t>
            </a:r>
            <a:r>
              <a:rPr lang="en-US">
                <a:solidFill>
                  <a:srgbClr val="F0A22E">
                    <a:shade val="75000"/>
                  </a:srgbClr>
                </a:solidFill>
              </a:rPr>
              <a:t>October</a:t>
            </a:r>
            <a:r>
              <a:rPr lang="el-GR">
                <a:solidFill>
                  <a:srgbClr val="F0A22E">
                    <a:shade val="75000"/>
                  </a:srgbClr>
                </a:solidFill>
              </a:rPr>
              <a:t> 2007</a:t>
            </a:r>
            <a:endParaRPr lang="en-GB">
              <a:solidFill>
                <a:srgbClr val="F0A22E">
                  <a:shade val="75000"/>
                </a:srgbClr>
              </a:solidFill>
            </a:endParaRPr>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solidFill>
                <a:srgbClr val="F0A22E">
                  <a:shade val="75000"/>
                </a:srgbClr>
              </a:solidFill>
            </a:endParaRPr>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0FC51B14-0330-44F1-B8C7-44E5CDD1AF4C}" type="slidenum">
              <a:rPr lang="en-GB">
                <a:solidFill>
                  <a:srgbClr val="F0A22E">
                    <a:shade val="75000"/>
                  </a:srgbClr>
                </a:solidFill>
              </a:rPr>
              <a:pPr>
                <a:defRPr/>
              </a:pPr>
              <a:t>‹#›</a:t>
            </a:fld>
            <a:endParaRPr lang="en-GB">
              <a:solidFill>
                <a:srgbClr val="F0A22E">
                  <a:shade val="75000"/>
                </a:srgbClr>
              </a:solidFill>
            </a:endParaRPr>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Tree>
    <p:extLst>
      <p:ext uri="{BB962C8B-B14F-4D97-AF65-F5344CB8AC3E}">
        <p14:creationId xmlns:p14="http://schemas.microsoft.com/office/powerpoint/2010/main" val="493750508"/>
      </p:ext>
    </p:extLst>
  </p:cSld>
  <p:clrMap bg1="lt1" tx1="dk1" bg2="lt2" tx2="dk2" accent1="accent1" accent2="accent2" accent3="accent3" accent4="accent4" accent5="accent5" accent6="accent6" hlink="hlink" folHlink="folHlink"/>
  <p:sldLayoutIdLst>
    <p:sldLayoutId id="2147486851" r:id="rId1"/>
    <p:sldLayoutId id="2147486852" r:id="rId2"/>
    <p:sldLayoutId id="2147486853" r:id="rId3"/>
    <p:sldLayoutId id="2147486854" r:id="rId4"/>
    <p:sldLayoutId id="2147486855" r:id="rId5"/>
    <p:sldLayoutId id="2147486856" r:id="rId6"/>
    <p:sldLayoutId id="2147486857" r:id="rId7"/>
    <p:sldLayoutId id="2147486858" r:id="rId8"/>
    <p:sldLayoutId id="2147486859" r:id="rId9"/>
    <p:sldLayoutId id="2147486860" r:id="rId10"/>
    <p:sldLayoutId id="2147486861"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1800" b="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fontAlgn="auto">
              <a:spcBef>
                <a:spcPts val="0"/>
              </a:spcBef>
              <a:spcAft>
                <a:spcPts val="0"/>
              </a:spcAft>
            </a:pPr>
            <a:fld id="{84152861-3996-4C8D-92C6-8177AFA85BBE}" type="datetimeFigureOut">
              <a:rPr lang="el-GR" b="0" smtClean="0">
                <a:latin typeface="Century Gothic"/>
              </a:rPr>
              <a:pPr fontAlgn="auto">
                <a:spcBef>
                  <a:spcPts val="0"/>
                </a:spcBef>
                <a:spcAft>
                  <a:spcPts val="0"/>
                </a:spcAft>
              </a:pPr>
              <a:t>7/9/2017</a:t>
            </a:fld>
            <a:endParaRPr lang="el-GR" b="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fontAlgn="auto">
              <a:spcBef>
                <a:spcPts val="0"/>
              </a:spcBef>
              <a:spcAft>
                <a:spcPts val="0"/>
              </a:spcAft>
            </a:pPr>
            <a:endParaRPr lang="el-GR" b="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fontAlgn="auto">
              <a:spcBef>
                <a:spcPts val="0"/>
              </a:spcBef>
              <a:spcAft>
                <a:spcPts val="0"/>
              </a:spcAft>
            </a:pPr>
            <a:fld id="{BE056DCE-8E11-4503-94EA-211F12F1B7CE}" type="slidenum">
              <a:rPr lang="el-GR" b="0" smtClean="0">
                <a:latin typeface="Century Gothic"/>
              </a:rPr>
              <a:pPr fontAlgn="auto">
                <a:spcBef>
                  <a:spcPts val="0"/>
                </a:spcBef>
                <a:spcAft>
                  <a:spcPts val="0"/>
                </a:spcAft>
              </a:pPr>
              <a:t>‹#›</a:t>
            </a:fld>
            <a:endParaRPr lang="el-GR" b="0">
              <a:latin typeface="Century Gothic"/>
            </a:endParaRPr>
          </a:p>
        </p:txBody>
      </p:sp>
    </p:spTree>
    <p:extLst>
      <p:ext uri="{BB962C8B-B14F-4D97-AF65-F5344CB8AC3E}">
        <p14:creationId xmlns:p14="http://schemas.microsoft.com/office/powerpoint/2010/main" val="3792475311"/>
      </p:ext>
    </p:extLst>
  </p:cSld>
  <p:clrMap bg1="lt1" tx1="dk1" bg2="lt2" tx2="dk2" accent1="accent1" accent2="accent2" accent3="accent3" accent4="accent4" accent5="accent5" accent6="accent6" hlink="hlink" folHlink="folHlink"/>
  <p:sldLayoutIdLst>
    <p:sldLayoutId id="2147486863" r:id="rId1"/>
    <p:sldLayoutId id="2147486864" r:id="rId2"/>
    <p:sldLayoutId id="2147486865" r:id="rId3"/>
    <p:sldLayoutId id="2147486866" r:id="rId4"/>
    <p:sldLayoutId id="2147486867" r:id="rId5"/>
    <p:sldLayoutId id="2147486868" r:id="rId6"/>
    <p:sldLayoutId id="2147486869" r:id="rId7"/>
    <p:sldLayoutId id="2147486870" r:id="rId8"/>
    <p:sldLayoutId id="2147486871" r:id="rId9"/>
    <p:sldLayoutId id="2147486872" r:id="rId10"/>
    <p:sldLayoutId id="214748687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2053"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90A73572-4ADD-4F97-8165-6EB7766B2E5A}"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0FC51B14-0330-44F1-B8C7-44E5CDD1AF4C}"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Tree>
  </p:cSld>
  <p:clrMap bg1="lt1" tx1="dk1" bg2="lt2" tx2="dk2" accent1="accent1" accent2="accent2" accent3="accent3" accent4="accent4" accent5="accent5" accent6="accent6" hlink="hlink" folHlink="folHlink"/>
  <p:sldLayoutIdLst>
    <p:sldLayoutId id="2147486554" r:id="rId1"/>
    <p:sldLayoutId id="2147486555" r:id="rId2"/>
    <p:sldLayoutId id="2147486556" r:id="rId3"/>
    <p:sldLayoutId id="2147486513" r:id="rId4"/>
    <p:sldLayoutId id="2147486557" r:id="rId5"/>
    <p:sldLayoutId id="2147486514" r:id="rId6"/>
    <p:sldLayoutId id="2147486558" r:id="rId7"/>
    <p:sldLayoutId id="2147486559" r:id="rId8"/>
    <p:sldLayoutId id="2147486560" r:id="rId9"/>
    <p:sldLayoutId id="2147486515" r:id="rId10"/>
    <p:sldLayoutId id="2147486561"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3077"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B0BD33BD-B9E4-4036-8FDB-B6541686ECAE}"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3FFCA59A-B965-49A3-9463-F56F092AA03C}"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cs typeface="Arial" pitchFamily="34" charset="0"/>
              </a:rPr>
              <a:t>Margarita Karavasili</a:t>
            </a:r>
            <a:endParaRPr lang="en-AU" sz="2400">
              <a:solidFill>
                <a:prstClr val="black"/>
              </a:solidFill>
              <a:effectLst>
                <a:outerShdw blurRad="38100" dist="38100" dir="2700000" algn="tl">
                  <a:srgbClr val="000000"/>
                </a:outerShdw>
              </a:effectLst>
              <a:latin typeface="Verdana"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4101"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cs typeface="Arial" pitchFamily="34" charset="0"/>
              </a:defRPr>
            </a:lvl1pPr>
          </a:lstStyle>
          <a:p>
            <a:pPr>
              <a:defRPr/>
            </a:pPr>
            <a:fld id="{D33AB8F0-278A-4765-9F0C-D33E5F8FC128}"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cs typeface="Arial" pitchFamily="34" charset="0"/>
              </a:defRPr>
            </a:lvl1pPr>
          </a:lstStyle>
          <a:p>
            <a:pPr>
              <a:defRPr/>
            </a:pPr>
            <a:fld id="{44FCBEB1-E28C-49FA-8F6A-717441A2E2F9}"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16" r:id="rId4"/>
    <p:sldLayoutId id="2147486576" r:id="rId5"/>
    <p:sldLayoutId id="2147486517" r:id="rId6"/>
    <p:sldLayoutId id="2147486577" r:id="rId7"/>
    <p:sldLayoutId id="2147486578" r:id="rId8"/>
    <p:sldLayoutId id="2147486579" r:id="rId9"/>
    <p:sldLayoutId id="2147486518" r:id="rId10"/>
    <p:sldLayoutId id="2147486580"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5125"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7B83A138-30AE-493D-BE81-96E6CE4FAA51}"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57D2F48B-3576-4E09-9342-12A49E696DE3}"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6581" r:id="rId1"/>
    <p:sldLayoutId id="2147486582" r:id="rId2"/>
    <p:sldLayoutId id="2147486583" r:id="rId3"/>
    <p:sldLayoutId id="2147486519" r:id="rId4"/>
    <p:sldLayoutId id="2147486584" r:id="rId5"/>
    <p:sldLayoutId id="2147486520" r:id="rId6"/>
    <p:sldLayoutId id="2147486585" r:id="rId7"/>
    <p:sldLayoutId id="2147486586" r:id="rId8"/>
    <p:sldLayoutId id="2147486587" r:id="rId9"/>
    <p:sldLayoutId id="2147486521" r:id="rId10"/>
    <p:sldLayoutId id="2147486588"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6149"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4BD03D1B-49A4-4155-8579-C17527F1799B}"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59AA5052-DCC8-4DF4-995D-A0E370538B3E}"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22" r:id="rId4"/>
    <p:sldLayoutId id="2147486592" r:id="rId5"/>
    <p:sldLayoutId id="2147486523" r:id="rId6"/>
    <p:sldLayoutId id="2147486593" r:id="rId7"/>
    <p:sldLayoutId id="2147486594" r:id="rId8"/>
    <p:sldLayoutId id="2147486595" r:id="rId9"/>
    <p:sldLayoutId id="2147486524" r:id="rId10"/>
    <p:sldLayoutId id="2147486596"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8197"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FB009992-D570-40BF-AC00-28382D623A5B}"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1AFC6A0A-AA8A-4344-A9BF-A01119B04E28}"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rPr>
              <a:t>Margarita Karavasili</a:t>
            </a:r>
            <a:endParaRPr lang="en-AU" sz="2400">
              <a:solidFill>
                <a:prstClr val="black"/>
              </a:solidFill>
              <a:effectLst>
                <a:outerShdw blurRad="38100" dist="38100" dir="2700000" algn="tl">
                  <a:srgbClr val="000000"/>
                </a:outerShdw>
              </a:effectLst>
              <a:latin typeface="Verdana" pitchFamily="34" charset="0"/>
            </a:endParaRPr>
          </a:p>
        </p:txBody>
      </p:sp>
    </p:spTree>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528" r:id="rId4"/>
    <p:sldLayoutId id="2147486608" r:id="rId5"/>
    <p:sldLayoutId id="2147486529" r:id="rId6"/>
    <p:sldLayoutId id="2147486609" r:id="rId7"/>
    <p:sldLayoutId id="2147486610" r:id="rId8"/>
    <p:sldLayoutId id="2147486611" r:id="rId9"/>
    <p:sldLayoutId id="2147486530" r:id="rId10"/>
    <p:sldLayoutId id="2147486612"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Θέση τίτλου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1267" name="Θέση κειμένου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4" name="Θέση ημερομηνίας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rgbClr val="775F55"/>
                </a:solidFill>
              </a:defRPr>
            </a:lvl1pPr>
          </a:lstStyle>
          <a:p>
            <a:pPr>
              <a:defRPr/>
            </a:pPr>
            <a:fld id="{EBE5E7DD-57ED-4DF9-8B5E-8E6D0EFCD825}" type="datetime1">
              <a:rPr lang="el-GR"/>
              <a:pPr>
                <a:defRPr/>
              </a:pPr>
              <a:t>7/9/2017</a:t>
            </a:fld>
            <a:r>
              <a:rPr lang="el-GR"/>
              <a:t>18-20 </a:t>
            </a:r>
            <a:r>
              <a:rPr lang="en-US"/>
              <a:t>October</a:t>
            </a:r>
            <a:r>
              <a:rPr lang="el-GR"/>
              <a:t> 2007</a:t>
            </a:r>
            <a:endParaRPr lang="en-GB"/>
          </a:p>
        </p:txBody>
      </p:sp>
      <p:sp>
        <p:nvSpPr>
          <p:cNvPr id="3" name="Θέση υποσέλιδου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rgbClr val="775F55"/>
                </a:solidFill>
              </a:defRPr>
            </a:lvl1pPr>
          </a:lstStyle>
          <a:p>
            <a:pPr>
              <a:defRPr/>
            </a:pPr>
            <a:endParaRPr lang="en-GB"/>
          </a:p>
        </p:txBody>
      </p:sp>
      <p:sp>
        <p:nvSpPr>
          <p:cNvPr id="7" name="Ορθογώνιο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Ορθογώνιο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Ορθογώνιο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Θέση αριθμού διαφάνειας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D037807-91C5-4942-85C6-930529B3253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632"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Ευθεία γραμμή σύνδεσης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317" name="Θέση κειμένου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1" name="Θέση ημερομηνίας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rgbClr val="F0A22E">
                    <a:shade val="75000"/>
                  </a:srgbClr>
                </a:solidFill>
                <a:cs typeface="Arial" pitchFamily="34" charset="0"/>
              </a:defRPr>
            </a:lvl1pPr>
          </a:lstStyle>
          <a:p>
            <a:pPr>
              <a:defRPr/>
            </a:pPr>
            <a:fld id="{156CCFA0-9218-4122-98E2-FD6B9FE0F45A}" type="datetime1">
              <a:rPr lang="el-GR"/>
              <a:pPr>
                <a:defRPr/>
              </a:pPr>
              <a:t>7/9/2017</a:t>
            </a:fld>
            <a:r>
              <a:rPr lang="el-GR"/>
              <a:t>18-20 </a:t>
            </a:r>
            <a:r>
              <a:rPr lang="en-US"/>
              <a:t>October</a:t>
            </a:r>
            <a:r>
              <a:rPr lang="el-GR"/>
              <a:t> 2007</a:t>
            </a:r>
            <a:endParaRPr lang="en-GB"/>
          </a:p>
        </p:txBody>
      </p:sp>
      <p:sp>
        <p:nvSpPr>
          <p:cNvPr id="28" name="Θέση υποσέλιδου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endParaRPr lang="en-GB"/>
          </a:p>
        </p:txBody>
      </p:sp>
      <p:sp>
        <p:nvSpPr>
          <p:cNvPr id="5" name="Θέση αριθμού διαφάνειας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rgbClr val="F0A22E">
                    <a:shade val="75000"/>
                  </a:srgbClr>
                </a:solidFill>
                <a:cs typeface="Arial" pitchFamily="34" charset="0"/>
              </a:defRPr>
            </a:lvl1pPr>
          </a:lstStyle>
          <a:p>
            <a:pPr>
              <a:defRPr/>
            </a:pPr>
            <a:fld id="{86BA837A-67D9-4859-990E-CB761A172B0E}" type="slidenum">
              <a:rPr lang="en-GB"/>
              <a:pPr>
                <a:defRPr/>
              </a:pPr>
              <a:t>‹#›</a:t>
            </a:fld>
            <a:endParaRPr lang="en-GB"/>
          </a:p>
        </p:txBody>
      </p:sp>
      <p:sp>
        <p:nvSpPr>
          <p:cNvPr id="10" name="Θέση τίτλου 9"/>
          <p:cNvSpPr>
            <a:spLocks noGrp="1"/>
          </p:cNvSpPr>
          <p:nvPr>
            <p:ph type="title"/>
          </p:nvPr>
        </p:nvSpPr>
        <p:spPr>
          <a:xfrm>
            <a:off x="304800" y="457200"/>
            <a:ext cx="8686800" cy="838200"/>
          </a:xfrm>
          <a:prstGeom prst="rect">
            <a:avLst/>
          </a:prstGeom>
        </p:spPr>
        <p:txBody>
          <a:bodyPr vert="horz" anchor="ctr">
            <a:normAutofit/>
          </a:bodyPr>
          <a:lstStyle/>
          <a:p>
            <a:r>
              <a:rPr lang="el-GR" smtClean="0"/>
              <a:t>Στυλ κύριου τίτλου</a:t>
            </a:r>
            <a:endParaRPr lang="en-US"/>
          </a:p>
        </p:txBody>
      </p:sp>
      <p:sp>
        <p:nvSpPr>
          <p:cNvPr id="9" name="Ευθεία γραμμή σύνδεσης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Ευθεία γραμμή σύνδεσης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Text Box 7"/>
          <p:cNvSpPr txBox="1">
            <a:spLocks noChangeArrowheads="1"/>
          </p:cNvSpPr>
          <p:nvPr userDrawn="1"/>
        </p:nvSpPr>
        <p:spPr bwMode="auto">
          <a:xfrm>
            <a:off x="6096000" y="6477000"/>
            <a:ext cx="3048000" cy="214313"/>
          </a:xfrm>
          <a:prstGeom prst="rect">
            <a:avLst/>
          </a:prstGeom>
          <a:noFill/>
          <a:ln w="12700" cap="sq">
            <a:noFill/>
            <a:miter lim="800000"/>
            <a:headEnd type="none" w="sm" len="sm"/>
            <a:tailEnd type="none" w="sm" len="sm"/>
          </a:ln>
          <a:effectLst/>
        </p:spPr>
        <p:txBody>
          <a:bodyPr>
            <a:spAutoFit/>
          </a:bodyPr>
          <a:lstStyle/>
          <a:p>
            <a:pPr algn="ctr" eaLnBrk="0" hangingPunct="0">
              <a:defRPr/>
            </a:pPr>
            <a:r>
              <a:rPr lang="en-US" sz="800">
                <a:solidFill>
                  <a:srgbClr val="33CC33"/>
                </a:solidFill>
                <a:effectLst>
                  <a:outerShdw blurRad="38100" dist="38100" dir="2700000" algn="tl">
                    <a:srgbClr val="000000"/>
                  </a:outerShdw>
                </a:effectLst>
                <a:latin typeface="Verdana" pitchFamily="34" charset="0"/>
                <a:cs typeface="Arial" pitchFamily="34" charset="0"/>
              </a:rPr>
              <a:t>Margarita Karavasili</a:t>
            </a:r>
            <a:endParaRPr lang="en-AU" sz="2400">
              <a:solidFill>
                <a:prstClr val="black"/>
              </a:solidFill>
              <a:effectLst>
                <a:outerShdw blurRad="38100" dist="38100" dir="2700000" algn="tl">
                  <a:srgbClr val="000000"/>
                </a:outerShdw>
              </a:effectLst>
              <a:latin typeface="Verdana"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6651" r:id="rId1"/>
    <p:sldLayoutId id="2147486652" r:id="rId2"/>
    <p:sldLayoutId id="2147486653" r:id="rId3"/>
    <p:sldLayoutId id="2147486654" r:id="rId4"/>
    <p:sldLayoutId id="2147486655" r:id="rId5"/>
    <p:sldLayoutId id="2147486656" r:id="rId6"/>
    <p:sldLayoutId id="2147486657" r:id="rId7"/>
    <p:sldLayoutId id="2147486658" r:id="rId8"/>
    <p:sldLayoutId id="2147486659" r:id="rId9"/>
    <p:sldLayoutId id="2147486660" r:id="rId10"/>
    <p:sldLayoutId id="2147486661" r:id="rId1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8.xml"/><Relationship Id="rId5" Type="http://schemas.openxmlformats.org/officeDocument/2006/relationships/image" Target="../media/image13.jp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4.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33.jpe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34.jpeg"/><Relationship Id="rId9" Type="http://schemas.microsoft.com/office/2007/relationships/diagramDrawing" Target="../diagrams/drawing2.xml"/><Relationship Id="rId14" Type="http://schemas.microsoft.com/office/2007/relationships/diagramDrawing" Target="../diagrams/drawing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3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diagramQuickStyle" Target="../diagrams/quickStyle7.xml"/><Relationship Id="rId3" Type="http://schemas.openxmlformats.org/officeDocument/2006/relationships/image" Target="../media/image37.jpeg"/><Relationship Id="rId7" Type="http://schemas.openxmlformats.org/officeDocument/2006/relationships/diagramLayout" Target="../diagrams/layout6.xml"/><Relationship Id="rId12" Type="http://schemas.openxmlformats.org/officeDocument/2006/relationships/diagramLayout" Target="../diagrams/layout7.xml"/><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diagramData" Target="../diagrams/data6.xml"/><Relationship Id="rId11" Type="http://schemas.openxmlformats.org/officeDocument/2006/relationships/diagramData" Target="../diagrams/data7.xml"/><Relationship Id="rId5" Type="http://schemas.openxmlformats.org/officeDocument/2006/relationships/image" Target="../media/image39.jpeg"/><Relationship Id="rId15" Type="http://schemas.microsoft.com/office/2007/relationships/diagramDrawing" Target="../diagrams/drawing7.xml"/><Relationship Id="rId10" Type="http://schemas.microsoft.com/office/2007/relationships/diagramDrawing" Target="../diagrams/drawing6.xml"/><Relationship Id="rId4" Type="http://schemas.openxmlformats.org/officeDocument/2006/relationships/image" Target="../media/image38.jpeg"/><Relationship Id="rId9" Type="http://schemas.openxmlformats.org/officeDocument/2006/relationships/diagramColors" Target="../diagrams/colors6.xml"/><Relationship Id="rId14" Type="http://schemas.openxmlformats.org/officeDocument/2006/relationships/diagramColors" Target="../diagrams/colors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image" Target="../media/image42.jpeg"/><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image" Target="../media/image41.jpeg"/><Relationship Id="rId1" Type="http://schemas.openxmlformats.org/officeDocument/2006/relationships/slideLayout" Target="../slideLayouts/slideLayout58.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44.jpe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43.jpe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5.jpeg"/><Relationship Id="rId1" Type="http://schemas.openxmlformats.org/officeDocument/2006/relationships/slideLayout" Target="../slideLayouts/slideLayout3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46.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microsoft.com/office/2007/relationships/hdphoto" Target="../media/hdphoto2.wdp"/><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63.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17" Type="http://schemas.openxmlformats.org/officeDocument/2006/relationships/image" Target="../media/image67.jpeg"/><Relationship Id="rId2" Type="http://schemas.openxmlformats.org/officeDocument/2006/relationships/image" Target="../media/image62.png"/><Relationship Id="rId16" Type="http://schemas.openxmlformats.org/officeDocument/2006/relationships/image" Target="../media/image66.jpeg"/><Relationship Id="rId1" Type="http://schemas.openxmlformats.org/officeDocument/2006/relationships/slideLayout" Target="../slideLayouts/slideLayout15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65.pn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image" Target="../media/image70.jpeg"/><Relationship Id="rId1" Type="http://schemas.openxmlformats.org/officeDocument/2006/relationships/slideLayout" Target="../slideLayouts/slideLayout97.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diagramLayout" Target="../diagrams/layout17.xml"/><Relationship Id="rId7" Type="http://schemas.openxmlformats.org/officeDocument/2006/relationships/image" Target="../media/image71.png"/><Relationship Id="rId2" Type="http://schemas.openxmlformats.org/officeDocument/2006/relationships/diagramData" Target="../diagrams/data17.xml"/><Relationship Id="rId1" Type="http://schemas.openxmlformats.org/officeDocument/2006/relationships/slideLayout" Target="../slideLayouts/slideLayout69.xml"/><Relationship Id="rId6" Type="http://schemas.microsoft.com/office/2007/relationships/diagramDrawing" Target="../diagrams/drawing17.xml"/><Relationship Id="rId5" Type="http://schemas.openxmlformats.org/officeDocument/2006/relationships/diagramColors" Target="../diagrams/colors17.xml"/><Relationship Id="rId10" Type="http://schemas.openxmlformats.org/officeDocument/2006/relationships/image" Target="../media/image75.png"/><Relationship Id="rId4" Type="http://schemas.openxmlformats.org/officeDocument/2006/relationships/diagramQuickStyle" Target="../diagrams/quickStyle17.xml"/><Relationship Id="rId9" Type="http://schemas.openxmlformats.org/officeDocument/2006/relationships/image" Target="../media/image74.jpe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91.xml"/><Relationship Id="rId6" Type="http://schemas.microsoft.com/office/2007/relationships/hdphoto" Target="../media/hdphoto5.wdp"/><Relationship Id="rId5" Type="http://schemas.openxmlformats.org/officeDocument/2006/relationships/image" Target="../media/image78.jpe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image" Target="../media/image83.jpeg"/><Relationship Id="rId1" Type="http://schemas.openxmlformats.org/officeDocument/2006/relationships/slideLayout" Target="../slideLayouts/slideLayout3.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12" Type="http://schemas.openxmlformats.org/officeDocument/2006/relationships/image" Target="../media/image84.jpeg"/><Relationship Id="rId2" Type="http://schemas.openxmlformats.org/officeDocument/2006/relationships/diagramData" Target="../diagrams/data20.xml"/><Relationship Id="rId1" Type="http://schemas.openxmlformats.org/officeDocument/2006/relationships/slideLayout" Target="../slideLayouts/slideLayout36.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image" Target="../media/image85.png"/><Relationship Id="rId1" Type="http://schemas.openxmlformats.org/officeDocument/2006/relationships/slideLayout" Target="../slideLayouts/slideLayout47.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86.JPG"/><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66.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image" Target="../media/image91.png"/><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43.xml.rels><?xml version="1.0" encoding="UTF-8" standalone="yes"?>
<Relationships xmlns="http://schemas.openxmlformats.org/package/2006/relationships"><Relationship Id="rId8" Type="http://schemas.openxmlformats.org/officeDocument/2006/relationships/image" Target="../media/image98.jpeg"/><Relationship Id="rId13" Type="http://schemas.microsoft.com/office/2007/relationships/diagramDrawing" Target="../diagrams/drawing27.xml"/><Relationship Id="rId18" Type="http://schemas.microsoft.com/office/2007/relationships/diagramDrawing" Target="../diagrams/drawing28.xml"/><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diagramColors" Target="../diagrams/colors27.xml"/><Relationship Id="rId17" Type="http://schemas.openxmlformats.org/officeDocument/2006/relationships/diagramColors" Target="../diagrams/colors28.xml"/><Relationship Id="rId2" Type="http://schemas.openxmlformats.org/officeDocument/2006/relationships/image" Target="../media/image92.jpeg"/><Relationship Id="rId16" Type="http://schemas.openxmlformats.org/officeDocument/2006/relationships/diagramQuickStyle" Target="../diagrams/quickStyle28.xml"/><Relationship Id="rId1" Type="http://schemas.openxmlformats.org/officeDocument/2006/relationships/slideLayout" Target="../slideLayouts/slideLayout3.xml"/><Relationship Id="rId6" Type="http://schemas.openxmlformats.org/officeDocument/2006/relationships/image" Target="../media/image96.jpeg"/><Relationship Id="rId11" Type="http://schemas.openxmlformats.org/officeDocument/2006/relationships/diagramQuickStyle" Target="../diagrams/quickStyle27.xml"/><Relationship Id="rId5" Type="http://schemas.openxmlformats.org/officeDocument/2006/relationships/image" Target="../media/image95.jpeg"/><Relationship Id="rId15" Type="http://schemas.openxmlformats.org/officeDocument/2006/relationships/diagramLayout" Target="../diagrams/layout28.xml"/><Relationship Id="rId10" Type="http://schemas.openxmlformats.org/officeDocument/2006/relationships/diagramLayout" Target="../diagrams/layout27.xml"/><Relationship Id="rId19" Type="http://schemas.openxmlformats.org/officeDocument/2006/relationships/image" Target="../media/image99.png"/><Relationship Id="rId4" Type="http://schemas.openxmlformats.org/officeDocument/2006/relationships/image" Target="../media/image94.jpeg"/><Relationship Id="rId9" Type="http://schemas.openxmlformats.org/officeDocument/2006/relationships/diagramData" Target="../diagrams/data27.xml"/><Relationship Id="rId14" Type="http://schemas.openxmlformats.org/officeDocument/2006/relationships/diagramData" Target="../diagrams/data28.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29.xml"/><Relationship Id="rId13" Type="http://schemas.openxmlformats.org/officeDocument/2006/relationships/diagramQuickStyle" Target="../diagrams/quickStyle30.xml"/><Relationship Id="rId3" Type="http://schemas.openxmlformats.org/officeDocument/2006/relationships/image" Target="../media/image101.jpeg"/><Relationship Id="rId7" Type="http://schemas.openxmlformats.org/officeDocument/2006/relationships/diagramLayout" Target="../diagrams/layout29.xml"/><Relationship Id="rId12" Type="http://schemas.openxmlformats.org/officeDocument/2006/relationships/diagramLayout" Target="../diagrams/layout30.xml"/><Relationship Id="rId2" Type="http://schemas.openxmlformats.org/officeDocument/2006/relationships/image" Target="../media/image100.jpeg"/><Relationship Id="rId1" Type="http://schemas.openxmlformats.org/officeDocument/2006/relationships/slideLayout" Target="../slideLayouts/slideLayout179.xml"/><Relationship Id="rId6" Type="http://schemas.openxmlformats.org/officeDocument/2006/relationships/diagramData" Target="../diagrams/data29.xml"/><Relationship Id="rId11" Type="http://schemas.openxmlformats.org/officeDocument/2006/relationships/diagramData" Target="../diagrams/data30.xml"/><Relationship Id="rId5" Type="http://schemas.openxmlformats.org/officeDocument/2006/relationships/image" Target="../media/image103.jpeg"/><Relationship Id="rId15" Type="http://schemas.microsoft.com/office/2007/relationships/diagramDrawing" Target="../diagrams/drawing30.xml"/><Relationship Id="rId10" Type="http://schemas.microsoft.com/office/2007/relationships/diagramDrawing" Target="../diagrams/drawing29.xml"/><Relationship Id="rId4" Type="http://schemas.openxmlformats.org/officeDocument/2006/relationships/image" Target="../media/image102.png"/><Relationship Id="rId9" Type="http://schemas.openxmlformats.org/officeDocument/2006/relationships/diagramColors" Target="../diagrams/colors29.xml"/><Relationship Id="rId14" Type="http://schemas.openxmlformats.org/officeDocument/2006/relationships/diagramColors" Target="../diagrams/colors30.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4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08.jpg"/><Relationship Id="rId5" Type="http://schemas.openxmlformats.org/officeDocument/2006/relationships/image" Target="../media/image111.png"/><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6.jpg"/><Relationship Id="rId1" Type="http://schemas.openxmlformats.org/officeDocument/2006/relationships/slideLayout" Target="../slideLayouts/slideLayout190.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8.jpeg"/><Relationship Id="rId7" Type="http://schemas.openxmlformats.org/officeDocument/2006/relationships/image" Target="../media/image117.png"/><Relationship Id="rId2" Type="http://schemas.openxmlformats.org/officeDocument/2006/relationships/image" Target="../media/image87.png"/><Relationship Id="rId1" Type="http://schemas.openxmlformats.org/officeDocument/2006/relationships/slideLayout" Target="../slideLayouts/slideLayout199.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89.png"/><Relationship Id="rId9" Type="http://schemas.openxmlformats.org/officeDocument/2006/relationships/image" Target="../media/image119.png"/></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32.xml"/><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34.xml"/><Relationship Id="rId13" Type="http://schemas.openxmlformats.org/officeDocument/2006/relationships/diagramLayout" Target="../diagrams/layout35.xml"/><Relationship Id="rId3" Type="http://schemas.openxmlformats.org/officeDocument/2006/relationships/diagramLayout" Target="../diagrams/layout33.xml"/><Relationship Id="rId7" Type="http://schemas.openxmlformats.org/officeDocument/2006/relationships/diagramData" Target="../diagrams/data34.xml"/><Relationship Id="rId12" Type="http://schemas.openxmlformats.org/officeDocument/2006/relationships/diagramData" Target="../diagrams/data35.xml"/><Relationship Id="rId2" Type="http://schemas.openxmlformats.org/officeDocument/2006/relationships/diagramData" Target="../diagrams/data33.xml"/><Relationship Id="rId16" Type="http://schemas.microsoft.com/office/2007/relationships/diagramDrawing" Target="../diagrams/drawing35.xml"/><Relationship Id="rId1" Type="http://schemas.openxmlformats.org/officeDocument/2006/relationships/slideLayout" Target="../slideLayouts/slideLayout14.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5" Type="http://schemas.openxmlformats.org/officeDocument/2006/relationships/diagramColors" Target="../diagrams/colors35.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 Id="rId14" Type="http://schemas.openxmlformats.org/officeDocument/2006/relationships/diagramQuickStyle" Target="../diagrams/quickStyle35.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image" Target="../media/image121.jpeg"/><Relationship Id="rId1" Type="http://schemas.openxmlformats.org/officeDocument/2006/relationships/slideLayout" Target="../slideLayouts/slideLayout14.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39.xml"/><Relationship Id="rId3" Type="http://schemas.openxmlformats.org/officeDocument/2006/relationships/diagramData" Target="../diagrams/data38.xml"/><Relationship Id="rId7" Type="http://schemas.microsoft.com/office/2007/relationships/diagramDrawing" Target="../diagrams/drawing38.xml"/><Relationship Id="rId12" Type="http://schemas.microsoft.com/office/2007/relationships/diagramDrawing" Target="../diagrams/drawing39.xml"/><Relationship Id="rId2" Type="http://schemas.openxmlformats.org/officeDocument/2006/relationships/image" Target="../media/image122.jpg"/><Relationship Id="rId1" Type="http://schemas.openxmlformats.org/officeDocument/2006/relationships/slideLayout" Target="../slideLayouts/slideLayout119.xml"/><Relationship Id="rId6" Type="http://schemas.openxmlformats.org/officeDocument/2006/relationships/diagramColors" Target="../diagrams/colors38.xml"/><Relationship Id="rId11" Type="http://schemas.openxmlformats.org/officeDocument/2006/relationships/diagramColors" Target="../diagrams/colors39.xml"/><Relationship Id="rId5" Type="http://schemas.openxmlformats.org/officeDocument/2006/relationships/diagramQuickStyle" Target="../diagrams/quickStyle38.xml"/><Relationship Id="rId10" Type="http://schemas.openxmlformats.org/officeDocument/2006/relationships/diagramQuickStyle" Target="../diagrams/quickStyle39.xml"/><Relationship Id="rId4" Type="http://schemas.openxmlformats.org/officeDocument/2006/relationships/diagramLayout" Target="../diagrams/layout38.xml"/><Relationship Id="rId9" Type="http://schemas.openxmlformats.org/officeDocument/2006/relationships/diagramLayout" Target="../diagrams/layout39.xml"/></Relationships>
</file>

<file path=ppt/slides/_rels/slide5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3.xml"/><Relationship Id="rId6" Type="http://schemas.openxmlformats.org/officeDocument/2006/relationships/image" Target="../media/image127.jpeg"/><Relationship Id="rId11" Type="http://schemas.openxmlformats.org/officeDocument/2006/relationships/image" Target="../media/image132.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image" Target="../media/image136.jpg"/><Relationship Id="rId4" Type="http://schemas.openxmlformats.org/officeDocument/2006/relationships/image" Target="../media/image135.jp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4.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Υπότιτλος 4"/>
          <p:cNvSpPr>
            <a:spLocks noGrp="1"/>
          </p:cNvSpPr>
          <p:nvPr>
            <p:ph type="subTitle" idx="1"/>
          </p:nvPr>
        </p:nvSpPr>
        <p:spPr>
          <a:xfrm>
            <a:off x="2343472" y="6172200"/>
            <a:ext cx="6705600" cy="685800"/>
          </a:xfrm>
        </p:spPr>
        <p:txBody>
          <a:bodyPr>
            <a:normAutofit fontScale="32500" lnSpcReduction="20000"/>
          </a:bodyPr>
          <a:lstStyle/>
          <a:p>
            <a:pPr lvl="0" eaLnBrk="1" fontAlgn="auto" hangingPunct="1">
              <a:spcBef>
                <a:spcPts val="0"/>
              </a:spcBef>
              <a:spcAft>
                <a:spcPts val="0"/>
              </a:spcAft>
              <a:buClrTx/>
              <a:buSzTx/>
            </a:pPr>
            <a:r>
              <a:rPr lang="el-GR" sz="5500" b="1" dirty="0">
                <a:solidFill>
                  <a:schemeClr val="bg2"/>
                </a:solidFill>
                <a:latin typeface="Arial Narrow" panose="020B0606020202030204" pitchFamily="34" charset="0"/>
                <a:cs typeface="Arial" charset="0"/>
              </a:rPr>
              <a:t>Μαργαρίτα Καραβασίλη</a:t>
            </a:r>
          </a:p>
          <a:p>
            <a:pPr lvl="0" eaLnBrk="1" fontAlgn="auto" hangingPunct="1">
              <a:spcBef>
                <a:spcPts val="0"/>
              </a:spcBef>
              <a:spcAft>
                <a:spcPts val="0"/>
              </a:spcAft>
              <a:buClrTx/>
              <a:buSzTx/>
            </a:pPr>
            <a: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Αρχιτέκτων </a:t>
            </a:r>
            <a:r>
              <a:rPr lang="el-GR" sz="3000" dirty="0" err="1">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d.p.l.g</a:t>
            </a:r>
            <a: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 </a:t>
            </a:r>
            <a:r>
              <a:rPr lang="el-GR" sz="3000" dirty="0" err="1">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Χωροτάκττης</a:t>
            </a:r>
            <a: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 –Πολεοδόμος </a:t>
            </a:r>
          </a:p>
          <a:p>
            <a:pPr lvl="0" eaLnBrk="1" fontAlgn="auto" hangingPunct="1">
              <a:spcBef>
                <a:spcPts val="0"/>
              </a:spcBef>
              <a:spcAft>
                <a:spcPts val="0"/>
              </a:spcAft>
              <a:buClrTx/>
              <a:buSzTx/>
            </a:pPr>
            <a: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τ. Ειδική Γραμματέας Επιθεώρησης Περιβάλλοντος και Ενέργειας,</a:t>
            </a:r>
            <a:r>
              <a:rPr lang="en-US"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 Y</a:t>
            </a:r>
            <a: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ΠΕΚΑ</a:t>
            </a:r>
            <a:br>
              <a:rPr lang="el-GR" sz="3000"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br>
            <a:r>
              <a:rPr lang="el-GR" sz="3000" b="1"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Πρόεδρος </a:t>
            </a:r>
            <a:r>
              <a:rPr lang="fr-FR" sz="3000" b="1" dirty="0">
                <a:solidFill>
                  <a:schemeClr val="bg2"/>
                </a:solidFill>
                <a:effectLst>
                  <a:outerShdw blurRad="38100" dist="38100" dir="2700000" algn="tl">
                    <a:srgbClr val="000000">
                      <a:alpha val="43137"/>
                    </a:srgbClr>
                  </a:outerShdw>
                </a:effectLst>
                <a:latin typeface="Arial Narrow" panose="020B0606020202030204" pitchFamily="34" charset="0"/>
                <a:cs typeface="Arial" charset="0"/>
              </a:rPr>
              <a:t>CISD</a:t>
            </a:r>
          </a:p>
          <a:p>
            <a:endParaRPr lang="el-GR" dirty="0"/>
          </a:p>
        </p:txBody>
      </p:sp>
      <p:pic>
        <p:nvPicPr>
          <p:cNvPr id="1026" name="Picture_x0020_1" descr="Description: Poster Conference ELD THEMIS_8-10 September 2017_sh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6632"/>
            <a:ext cx="4077357" cy="578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Ορθογώνιο 5"/>
          <p:cNvSpPr/>
          <p:nvPr/>
        </p:nvSpPr>
        <p:spPr>
          <a:xfrm>
            <a:off x="179512" y="4328621"/>
            <a:ext cx="4608512" cy="1569660"/>
          </a:xfrm>
          <a:prstGeom prst="rect">
            <a:avLst/>
          </a:prstGeom>
        </p:spPr>
        <p:txBody>
          <a:bodyPr wrap="square">
            <a:spAutoFit/>
          </a:bodyPr>
          <a:lstStyle/>
          <a:p>
            <a:pPr lvl="0" fontAlgn="auto">
              <a:spcBef>
                <a:spcPts val="0"/>
              </a:spcBef>
              <a:spcAft>
                <a:spcPts val="0"/>
              </a:spcAft>
            </a:pPr>
            <a:r>
              <a:rPr lang="el-GR" sz="2400" dirty="0" smtClean="0">
                <a:solidFill>
                  <a:srgbClr val="FF9900"/>
                </a:solidFill>
                <a:effectLst>
                  <a:outerShdw blurRad="38100" dist="38100" dir="2700000" algn="tl">
                    <a:srgbClr val="000000">
                      <a:alpha val="43137"/>
                    </a:srgbClr>
                  </a:outerShdw>
                </a:effectLst>
                <a:latin typeface="Arial Narrow" panose="020B0606020202030204" pitchFamily="34" charset="0"/>
              </a:rPr>
              <a:t>«Οικονομική </a:t>
            </a:r>
            <a:r>
              <a:rPr lang="el-GR" sz="2400" dirty="0">
                <a:solidFill>
                  <a:srgbClr val="FF9900"/>
                </a:solidFill>
                <a:effectLst>
                  <a:outerShdw blurRad="38100" dist="38100" dir="2700000" algn="tl">
                    <a:srgbClr val="000000">
                      <a:alpha val="43137"/>
                    </a:srgbClr>
                  </a:outerShdw>
                </a:effectLst>
                <a:latin typeface="Arial Narrow" panose="020B0606020202030204" pitchFamily="34" charset="0"/>
              </a:rPr>
              <a:t>αποτίμηση των μέτρων αποκατάστασης περιβαλλοντικής ζημίας: εμπόδια, δυνατότητες και </a:t>
            </a:r>
            <a:r>
              <a:rPr lang="el-GR" sz="2400" dirty="0" smtClean="0">
                <a:solidFill>
                  <a:srgbClr val="FF9900"/>
                </a:solidFill>
                <a:effectLst>
                  <a:outerShdw blurRad="38100" dist="38100" dir="2700000" algn="tl">
                    <a:srgbClr val="000000">
                      <a:alpha val="43137"/>
                    </a:srgbClr>
                  </a:outerShdw>
                </a:effectLst>
                <a:latin typeface="Arial Narrow" panose="020B0606020202030204" pitchFamily="34" charset="0"/>
              </a:rPr>
              <a:t>οφέλη»</a:t>
            </a:r>
            <a:endParaRPr lang="el-GR" sz="2400" dirty="0">
              <a:solidFill>
                <a:srgbClr val="FF9900"/>
              </a:solidFill>
              <a:effectLst>
                <a:outerShdw blurRad="38100" dist="38100" dir="2700000" algn="tl">
                  <a:srgbClr val="000000">
                    <a:alpha val="43137"/>
                  </a:srgbClr>
                </a:outerShdw>
              </a:effectLst>
              <a:latin typeface="Arial Narrow" panose="020B060602020203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6057713"/>
            <a:ext cx="1382961" cy="68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51705"/>
            <a:ext cx="2866810" cy="2186361"/>
          </a:xfrm>
          <a:prstGeom prst="rect">
            <a:avLst/>
          </a:prstGeom>
        </p:spPr>
      </p:pic>
      <p:pic>
        <p:nvPicPr>
          <p:cNvPr id="9" name="Εικόνα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2420889"/>
            <a:ext cx="2866810" cy="1907732"/>
          </a:xfrm>
          <a:prstGeom prst="rect">
            <a:avLst/>
          </a:prstGeom>
        </p:spPr>
      </p:pic>
    </p:spTree>
    <p:extLst>
      <p:ext uri="{BB962C8B-B14F-4D97-AF65-F5344CB8AC3E}">
        <p14:creationId xmlns:p14="http://schemas.microsoft.com/office/powerpoint/2010/main" val="1341524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23528" y="5606008"/>
            <a:ext cx="8458200" cy="1219200"/>
          </a:xfrm>
        </p:spPr>
        <p:txBody>
          <a:bodyPr/>
          <a:lstStyle/>
          <a:p>
            <a:pPr algn="l">
              <a:spcAft>
                <a:spcPts val="600"/>
              </a:spcAft>
            </a:pPr>
            <a:r>
              <a:rPr lang="el-GR" b="1" dirty="0" smtClean="0">
                <a:solidFill>
                  <a:srgbClr val="FF9900"/>
                </a:solidFill>
                <a:effectLst>
                  <a:outerShdw blurRad="38100" dist="38100" dir="2700000" algn="tl">
                    <a:srgbClr val="000000">
                      <a:alpha val="43137"/>
                    </a:srgbClr>
                  </a:outerShdw>
                </a:effectLst>
                <a:latin typeface="Arial Narrow"/>
                <a:ea typeface="Calibri"/>
              </a:rPr>
              <a:t>Ωστόσο, ταυτόχρονα </a:t>
            </a:r>
            <a:r>
              <a:rPr lang="el-GR" b="1" dirty="0" smtClean="0">
                <a:solidFill>
                  <a:srgbClr val="FF9900"/>
                </a:solidFill>
                <a:effectLst>
                  <a:outerShdw blurRad="38100" dist="38100" dir="2700000" algn="tl">
                    <a:srgbClr val="000000">
                      <a:alpha val="43137"/>
                    </a:srgbClr>
                  </a:outerShdw>
                </a:effectLst>
                <a:latin typeface="Arial Narrow"/>
                <a:ea typeface="Calibri"/>
              </a:rPr>
              <a:t>έχουν ενσωματωθεί στην πρακτική βασικές έννοιες, που ισχυροποιούν την περιβαλλοντική ευθύνη, όπως:</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ταυτοποίηση </a:t>
            </a:r>
            <a:r>
              <a:rPr lang="el-GR" dirty="0">
                <a:solidFill>
                  <a:schemeClr val="tx1"/>
                </a:solidFill>
                <a:latin typeface="Arial Narrow"/>
                <a:ea typeface="Calibri"/>
              </a:rPr>
              <a:t>εκπομπής, γεγονότος ή </a:t>
            </a:r>
            <a:r>
              <a:rPr lang="el-GR" dirty="0" smtClean="0">
                <a:solidFill>
                  <a:schemeClr val="tx1"/>
                </a:solidFill>
                <a:latin typeface="Arial Narrow"/>
                <a:ea typeface="Calibri"/>
              </a:rPr>
              <a:t>ατυχήματος</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περιορισμός έκτασης ρύπανσης  </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αξιολόγηση &amp; εκτίμηση </a:t>
            </a:r>
            <a:r>
              <a:rPr lang="el-GR" dirty="0">
                <a:solidFill>
                  <a:schemeClr val="tx1"/>
                </a:solidFill>
                <a:latin typeface="Arial Narrow"/>
                <a:ea typeface="Calibri"/>
              </a:rPr>
              <a:t>περιβαλλοντικού </a:t>
            </a:r>
            <a:r>
              <a:rPr lang="el-GR" dirty="0" smtClean="0">
                <a:solidFill>
                  <a:schemeClr val="tx1"/>
                </a:solidFill>
                <a:latin typeface="Arial Narrow"/>
                <a:ea typeface="Calibri"/>
              </a:rPr>
              <a:t>κινδύνου</a:t>
            </a:r>
          </a:p>
          <a:p>
            <a:pPr marL="342900" indent="-342900" algn="l">
              <a:spcAft>
                <a:spcPts val="600"/>
              </a:spcAft>
              <a:buFont typeface="Wingdings" panose="05000000000000000000" pitchFamily="2" charset="2"/>
              <a:buChar char="v"/>
            </a:pPr>
            <a:r>
              <a:rPr lang="el-GR" dirty="0">
                <a:solidFill>
                  <a:schemeClr val="tx1"/>
                </a:solidFill>
                <a:latin typeface="Arial Narrow"/>
                <a:ea typeface="Calibri"/>
              </a:rPr>
              <a:t>μ</a:t>
            </a:r>
            <a:r>
              <a:rPr lang="el-GR" dirty="0" smtClean="0">
                <a:solidFill>
                  <a:schemeClr val="tx1"/>
                </a:solidFill>
                <a:latin typeface="Arial Narrow"/>
                <a:ea typeface="Calibri"/>
              </a:rPr>
              <a:t>έτρα αποκατάστασης</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επαναφορά </a:t>
            </a:r>
            <a:r>
              <a:rPr lang="el-GR" dirty="0">
                <a:solidFill>
                  <a:schemeClr val="tx1"/>
                </a:solidFill>
                <a:latin typeface="Arial Narrow"/>
                <a:ea typeface="Calibri"/>
              </a:rPr>
              <a:t>στην αρχική </a:t>
            </a:r>
            <a:r>
              <a:rPr lang="el-GR" dirty="0" smtClean="0">
                <a:solidFill>
                  <a:schemeClr val="tx1"/>
                </a:solidFill>
                <a:latin typeface="Arial Narrow"/>
                <a:ea typeface="Calibri"/>
              </a:rPr>
              <a:t>κατάσταση</a:t>
            </a:r>
          </a:p>
          <a:p>
            <a:pPr marL="342900" indent="-342900" algn="l">
              <a:spcAft>
                <a:spcPts val="600"/>
              </a:spcAft>
              <a:buFont typeface="Wingdings" panose="05000000000000000000" pitchFamily="2" charset="2"/>
              <a:buChar char="v"/>
            </a:pPr>
            <a:r>
              <a:rPr lang="el-GR" dirty="0">
                <a:solidFill>
                  <a:schemeClr val="tx1"/>
                </a:solidFill>
                <a:latin typeface="Arial Narrow"/>
                <a:ea typeface="Calibri"/>
              </a:rPr>
              <a:t>ο</a:t>
            </a:r>
            <a:r>
              <a:rPr lang="el-GR" dirty="0" smtClean="0">
                <a:solidFill>
                  <a:schemeClr val="tx1"/>
                </a:solidFill>
                <a:latin typeface="Arial Narrow"/>
                <a:ea typeface="Calibri"/>
              </a:rPr>
              <a:t>ικονομική αποτίμηση των μέτρων αποκατάστασης</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περιβαλλοντική </a:t>
            </a:r>
            <a:r>
              <a:rPr lang="el-GR" dirty="0">
                <a:solidFill>
                  <a:schemeClr val="tx1"/>
                </a:solidFill>
                <a:latin typeface="Arial Narrow"/>
                <a:ea typeface="Calibri"/>
              </a:rPr>
              <a:t>παρακολούθηση και </a:t>
            </a:r>
            <a:r>
              <a:rPr lang="el-GR" dirty="0" smtClean="0">
                <a:solidFill>
                  <a:schemeClr val="tx1"/>
                </a:solidFill>
                <a:latin typeface="Arial Narrow"/>
                <a:ea typeface="Calibri"/>
              </a:rPr>
              <a:t>συμμόρφωση</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εφαρμογή </a:t>
            </a:r>
            <a:r>
              <a:rPr lang="el-GR" dirty="0">
                <a:solidFill>
                  <a:schemeClr val="tx1"/>
                </a:solidFill>
                <a:latin typeface="Arial Narrow"/>
                <a:ea typeface="Calibri"/>
              </a:rPr>
              <a:t> αντιρρυπαντικών </a:t>
            </a:r>
            <a:r>
              <a:rPr lang="el-GR" dirty="0" smtClean="0">
                <a:solidFill>
                  <a:schemeClr val="tx1"/>
                </a:solidFill>
                <a:latin typeface="Arial Narrow"/>
                <a:ea typeface="Calibri"/>
              </a:rPr>
              <a:t>τεχνολογιών</a:t>
            </a:r>
          </a:p>
          <a:p>
            <a:pPr marL="342900" indent="-342900" algn="l">
              <a:spcAft>
                <a:spcPts val="600"/>
              </a:spcAft>
              <a:buFont typeface="Wingdings" panose="05000000000000000000" pitchFamily="2" charset="2"/>
              <a:buChar char="v"/>
            </a:pPr>
            <a:r>
              <a:rPr lang="el-GR" dirty="0" smtClean="0">
                <a:solidFill>
                  <a:schemeClr val="tx1"/>
                </a:solidFill>
                <a:latin typeface="Arial Narrow"/>
                <a:ea typeface="Calibri"/>
              </a:rPr>
              <a:t>πρόληψη </a:t>
            </a:r>
            <a:r>
              <a:rPr lang="el-GR" dirty="0">
                <a:solidFill>
                  <a:schemeClr val="tx1"/>
                </a:solidFill>
                <a:latin typeface="Arial Narrow"/>
                <a:ea typeface="Calibri"/>
              </a:rPr>
              <a:t>ρύπανσης, κλπ</a:t>
            </a:r>
            <a:r>
              <a:rPr lang="el-GR" dirty="0" smtClean="0">
                <a:solidFill>
                  <a:schemeClr val="tx1"/>
                </a:solidFill>
                <a:latin typeface="Arial Narrow"/>
                <a:ea typeface="Calibri"/>
              </a:rPr>
              <a:t>.</a:t>
            </a:r>
          </a:p>
          <a:p>
            <a:pPr algn="l">
              <a:spcAft>
                <a:spcPts val="600"/>
              </a:spcAft>
            </a:pPr>
            <a:endParaRPr lang="el-GR" dirty="0" smtClean="0">
              <a:solidFill>
                <a:schemeClr val="tx1"/>
              </a:solidFill>
              <a:latin typeface="Arial Narrow"/>
              <a:ea typeface="Calibri"/>
            </a:endParaRPr>
          </a:p>
          <a:p>
            <a:pPr algn="l">
              <a:spcAft>
                <a:spcPts val="600"/>
              </a:spcAft>
            </a:pPr>
            <a:r>
              <a:rPr lang="el-GR" b="1" dirty="0" smtClean="0">
                <a:solidFill>
                  <a:srgbClr val="FF9900"/>
                </a:solidFill>
                <a:latin typeface="Arial Narrow"/>
                <a:ea typeface="Calibri"/>
              </a:rPr>
              <a:t>Ενώ ισχυροποιείται και η </a:t>
            </a:r>
            <a:r>
              <a:rPr lang="el-GR" b="1" dirty="0">
                <a:solidFill>
                  <a:srgbClr val="FF9900"/>
                </a:solidFill>
                <a:latin typeface="Arial Narrow"/>
                <a:ea typeface="Calibri"/>
              </a:rPr>
              <a:t>ανάγκη χρηματοοικονομικών </a:t>
            </a:r>
            <a:endParaRPr lang="el-GR" b="1" dirty="0" smtClean="0">
              <a:solidFill>
                <a:srgbClr val="FF9900"/>
              </a:solidFill>
              <a:latin typeface="Arial Narrow"/>
              <a:ea typeface="Calibri"/>
            </a:endParaRPr>
          </a:p>
          <a:p>
            <a:pPr algn="l">
              <a:spcAft>
                <a:spcPts val="600"/>
              </a:spcAft>
            </a:pPr>
            <a:r>
              <a:rPr lang="el-GR" b="1" dirty="0" smtClean="0">
                <a:solidFill>
                  <a:srgbClr val="FF9900"/>
                </a:solidFill>
                <a:latin typeface="Arial Narrow"/>
                <a:ea typeface="Calibri"/>
              </a:rPr>
              <a:t>εγγυήσεων</a:t>
            </a:r>
            <a:r>
              <a:rPr lang="el-GR" b="1" dirty="0">
                <a:solidFill>
                  <a:srgbClr val="FF9900"/>
                </a:solidFill>
                <a:latin typeface="Arial Narrow"/>
                <a:ea typeface="Calibri"/>
              </a:rPr>
              <a:t>.</a:t>
            </a:r>
            <a:endParaRPr lang="el-GR" b="1" dirty="0">
              <a:solidFill>
                <a:srgbClr val="FF9900"/>
              </a:solidFill>
              <a:latin typeface="Times New Roman"/>
              <a:ea typeface="Calibri"/>
            </a:endParaRPr>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950" y="3717031"/>
            <a:ext cx="2278936" cy="1296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Εικόνα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950" y="980728"/>
            <a:ext cx="2028924" cy="15216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Εικόνα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556" y="5157192"/>
            <a:ext cx="2152330" cy="15567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6736951" y="2852936"/>
            <a:ext cx="2278936" cy="523220"/>
          </a:xfrm>
          <a:prstGeom prst="rect">
            <a:avLst/>
          </a:prstGeom>
          <a:solidFill>
            <a:srgbClr val="FF9900"/>
          </a:solidFill>
        </p:spPr>
        <p:txBody>
          <a:bodyPr wrap="square" rtlCol="0">
            <a:spAutoFit/>
          </a:bodyPr>
          <a:lstStyle/>
          <a:p>
            <a:r>
              <a:rPr lang="el-GR" dirty="0" smtClean="0">
                <a:effectLst>
                  <a:outerShdw blurRad="38100" dist="38100" dir="2700000" algn="tl">
                    <a:srgbClr val="000000">
                      <a:alpha val="43137"/>
                    </a:srgbClr>
                  </a:outerShdw>
                </a:effectLst>
                <a:latin typeface="Arial Narrow" panose="020B0606020202030204" pitchFamily="34" charset="0"/>
              </a:rPr>
              <a:t>Δυνατά σημεία</a:t>
            </a:r>
            <a:endParaRPr lang="el-GR" dirty="0">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338202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95536" y="332656"/>
            <a:ext cx="8424936" cy="2585323"/>
          </a:xfrm>
          <a:prstGeom prst="rect">
            <a:avLst/>
          </a:prstGeom>
        </p:spPr>
        <p:txBody>
          <a:bodyPr wrap="square">
            <a:spAutoFit/>
          </a:bodyPr>
          <a:lstStyle/>
          <a:p>
            <a:pPr lvl="0"/>
            <a:r>
              <a:rPr lang="el-GR" sz="1800" dirty="0">
                <a:latin typeface="Arial Narrow" panose="020B0606020202030204" pitchFamily="34" charset="0"/>
              </a:rPr>
              <a:t>Η Επιτροπή Περιβάλλοντος, Δημόσιας Υγείας και Ασφάλειας των Τροφίμων </a:t>
            </a:r>
            <a:r>
              <a:rPr lang="el-GR" sz="1800" dirty="0" smtClean="0">
                <a:latin typeface="Arial Narrow" panose="020B0606020202030204" pitchFamily="34" charset="0"/>
              </a:rPr>
              <a:t>κάλεσε πρόσφατα την </a:t>
            </a:r>
            <a:r>
              <a:rPr lang="el-GR" sz="1800" dirty="0" smtClean="0">
                <a:latin typeface="Arial Narrow" panose="020B0606020202030204" pitchFamily="34" charset="0"/>
              </a:rPr>
              <a:t>αρμόδια  </a:t>
            </a:r>
            <a:r>
              <a:rPr lang="el-GR" sz="1800" dirty="0">
                <a:latin typeface="Arial Narrow" panose="020B0606020202030204" pitchFamily="34" charset="0"/>
              </a:rPr>
              <a:t>Επιτροπή Νομικών </a:t>
            </a:r>
            <a:r>
              <a:rPr lang="el-GR" sz="1800" dirty="0" smtClean="0">
                <a:latin typeface="Arial Narrow" panose="020B0606020202030204" pitchFamily="34" charset="0"/>
              </a:rPr>
              <a:t>Θεμάτων να </a:t>
            </a:r>
            <a:r>
              <a:rPr lang="el-GR" sz="1800" dirty="0">
                <a:latin typeface="Arial Narrow" panose="020B0606020202030204" pitchFamily="34" charset="0"/>
              </a:rPr>
              <a:t>συμπεριλάβει στην πρόταση ψηφίσματός της </a:t>
            </a:r>
            <a:r>
              <a:rPr lang="el-GR" sz="1800" dirty="0" smtClean="0">
                <a:latin typeface="Arial Narrow" panose="020B0606020202030204" pitchFamily="34" charset="0"/>
              </a:rPr>
              <a:t> σημαντικές προτάσεις βελτίωσης της ΟΠΕ, ώστε να ισχυροποιηθεί και να είναι πιο ομοιογενής για τα Κ-Μ, τόσο όσον αφορά στο καθεστώς ευθύνης, όσο και στην θεσμοθέτηση υποχρεωτικού συστήματος χρηματοοικονομικής ασφάλειας καθώς αποδεδειγμένα υπάρχει τεράστιο έλλειμμα στην </a:t>
            </a:r>
            <a:r>
              <a:rPr lang="el-GR" sz="1800" dirty="0" smtClean="0">
                <a:solidFill>
                  <a:prstClr val="white"/>
                </a:solidFill>
                <a:latin typeface="Arial Narrow" panose="020B0606020202030204" pitchFamily="34" charset="0"/>
              </a:rPr>
              <a:t>πλήρη </a:t>
            </a:r>
            <a:r>
              <a:rPr lang="el-GR" sz="1800" dirty="0">
                <a:solidFill>
                  <a:prstClr val="white"/>
                </a:solidFill>
                <a:latin typeface="Arial Narrow" panose="020B0606020202030204" pitchFamily="34" charset="0"/>
              </a:rPr>
              <a:t>αποζημίωση για δαπάνες σε περίπτωση σοβαρού συμβάντος·</a:t>
            </a:r>
          </a:p>
          <a:p>
            <a:endParaRPr lang="el-GR" sz="1800" dirty="0" smtClean="0">
              <a:latin typeface="Arial Narrow" panose="020B0606020202030204" pitchFamily="34" charset="0"/>
            </a:endParaRPr>
          </a:p>
          <a:p>
            <a:r>
              <a:rPr lang="el-GR" sz="1800" dirty="0" smtClean="0">
                <a:latin typeface="Arial Narrow" panose="020B0606020202030204" pitchFamily="34" charset="0"/>
              </a:rPr>
              <a:t>Προτείνει, μεταξύ άλλων:</a:t>
            </a:r>
            <a:endParaRPr lang="el-GR" sz="1800" dirty="0">
              <a:latin typeface="Arial Narrow" panose="020B0606020202030204" pitchFamily="34" charset="0"/>
            </a:endParaRPr>
          </a:p>
        </p:txBody>
      </p:sp>
      <p:sp>
        <p:nvSpPr>
          <p:cNvPr id="5" name="Ορθογώνιο 4"/>
          <p:cNvSpPr/>
          <p:nvPr/>
        </p:nvSpPr>
        <p:spPr>
          <a:xfrm>
            <a:off x="427162" y="3429000"/>
            <a:ext cx="8424936" cy="1661993"/>
          </a:xfrm>
          <a:prstGeom prst="rect">
            <a:avLst/>
          </a:prstGeom>
        </p:spPr>
        <p:txBody>
          <a:bodyPr wrap="square">
            <a:spAutoFit/>
          </a:bodyPr>
          <a:lstStyle/>
          <a:p>
            <a:pPr marL="285750" indent="-285750">
              <a:buFont typeface="Wingdings" panose="05000000000000000000" pitchFamily="2" charset="2"/>
              <a:buChar char="v"/>
            </a:pPr>
            <a:r>
              <a:rPr lang="el-GR" sz="1800" dirty="0" smtClean="0">
                <a:solidFill>
                  <a:srgbClr val="FF9900"/>
                </a:solidFill>
              </a:rPr>
              <a:t>Αναθεώρηση της ΟΠΕ:</a:t>
            </a:r>
          </a:p>
          <a:p>
            <a:endParaRPr lang="el-GR" sz="1400" dirty="0"/>
          </a:p>
          <a:p>
            <a:pPr marL="285750" indent="-285750">
              <a:buFont typeface="Wingdings" panose="05000000000000000000" pitchFamily="2" charset="2"/>
              <a:buChar char="Ø"/>
            </a:pPr>
            <a:r>
              <a:rPr lang="el-GR" sz="1400" dirty="0"/>
              <a:t>Μ</a:t>
            </a:r>
            <a:r>
              <a:rPr lang="el-GR" sz="1400" dirty="0" smtClean="0"/>
              <a:t>εγαλύτερη </a:t>
            </a:r>
            <a:r>
              <a:rPr lang="el-GR" sz="1400" dirty="0"/>
              <a:t>σαφήνεια του ορισμού της ‘περιβαλλοντικής ζημίας’, στο άρθρο 2 παράγραφος 1, ιδίως όσον αφορά </a:t>
            </a:r>
            <a:r>
              <a:rPr lang="el-GR" sz="1400" dirty="0" smtClean="0"/>
              <a:t>στα </a:t>
            </a:r>
            <a:r>
              <a:rPr lang="el-GR" sz="1400" dirty="0"/>
              <a:t>κριτήρια που αφορούν τον προσδιορισμό των αρνητικών επιπτώσεων για τα προστατευόμενα είδη και τους οικοτόπους (παράρτημα Ι), και τους κινδύνους ζημίας των υδάτων και του εδάφους (άρθρο 2 παράγραφος 1</a:t>
            </a:r>
            <a:r>
              <a:rPr lang="el-GR" sz="1400" dirty="0" smtClean="0"/>
              <a:t>)</a:t>
            </a:r>
          </a:p>
          <a:p>
            <a:pPr marL="285750" indent="-285750">
              <a:buFont typeface="Wingdings" panose="05000000000000000000" pitchFamily="2" charset="2"/>
              <a:buChar char="Ø"/>
            </a:pPr>
            <a:r>
              <a:rPr lang="el-GR" sz="1400" dirty="0" smtClean="0"/>
              <a:t>επαναπροσδιορισμό </a:t>
            </a:r>
            <a:r>
              <a:rPr lang="el-GR" sz="1400" dirty="0"/>
              <a:t>τους προκειμένου να καλύπτουν όλες τις ζημίες στο περιβάλλον·</a:t>
            </a:r>
          </a:p>
        </p:txBody>
      </p:sp>
      <p:sp>
        <p:nvSpPr>
          <p:cNvPr id="6" name="Ορθογώνιο 5"/>
          <p:cNvSpPr/>
          <p:nvPr/>
        </p:nvSpPr>
        <p:spPr>
          <a:xfrm>
            <a:off x="427162" y="5445224"/>
            <a:ext cx="8424936" cy="800219"/>
          </a:xfrm>
          <a:prstGeom prst="rect">
            <a:avLst/>
          </a:prstGeom>
        </p:spPr>
        <p:txBody>
          <a:bodyPr wrap="square">
            <a:spAutoFit/>
          </a:bodyPr>
          <a:lstStyle/>
          <a:p>
            <a:pPr marL="285750" indent="-285750">
              <a:buFont typeface="Wingdings" panose="05000000000000000000" pitchFamily="2" charset="2"/>
              <a:buChar char="Ø"/>
            </a:pPr>
            <a:r>
              <a:rPr lang="el-GR" sz="1400" dirty="0"/>
              <a:t>Συμπερίληψη «οικοσυστημάτων» στους ορισμούς της «περιβαλλοντικής ζημίας» και των «φυσικών πόρων» του άρθρου 2·</a:t>
            </a:r>
          </a:p>
          <a:p>
            <a:endParaRPr lang="el-GR" sz="1800" dirty="0">
              <a:latin typeface="Arial Narrow" panose="020B0606020202030204" pitchFamily="34" charset="0"/>
            </a:endParaRPr>
          </a:p>
        </p:txBody>
      </p:sp>
    </p:spTree>
    <p:extLst>
      <p:ext uri="{BB962C8B-B14F-4D97-AF65-F5344CB8AC3E}">
        <p14:creationId xmlns:p14="http://schemas.microsoft.com/office/powerpoint/2010/main" val="3615178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p:txBody>
          <a:bodyPr/>
          <a:lstStyle/>
          <a:p>
            <a:pPr algn="l"/>
            <a:r>
              <a:rPr lang="el-GR" sz="1800" b="1" dirty="0">
                <a:solidFill>
                  <a:srgbClr val="FF9900"/>
                </a:solidFill>
                <a:latin typeface="BankGothic Lt BT" pitchFamily="34" charset="0"/>
                <a:cs typeface="Arial" charset="0"/>
              </a:rPr>
              <a:t>Διεύρυνση της αντικειμενικής ευθύνης </a:t>
            </a:r>
            <a:endParaRPr lang="el-GR" sz="1800" b="1" dirty="0" smtClean="0">
              <a:solidFill>
                <a:srgbClr val="FF9900"/>
              </a:solidFill>
              <a:latin typeface="BankGothic Lt BT" pitchFamily="34" charset="0"/>
              <a:cs typeface="Arial" charset="0"/>
            </a:endParaRPr>
          </a:p>
          <a:p>
            <a:pPr algn="l"/>
            <a:r>
              <a:rPr lang="el-GR" sz="1800" b="1" dirty="0" smtClean="0">
                <a:solidFill>
                  <a:schemeClr val="tx1"/>
                </a:solidFill>
                <a:latin typeface="Arial Narrow" panose="020B0606020202030204" pitchFamily="34" charset="0"/>
                <a:cs typeface="Arial" charset="0"/>
              </a:rPr>
              <a:t>για </a:t>
            </a:r>
            <a:r>
              <a:rPr lang="el-GR" sz="1800" b="1" dirty="0">
                <a:solidFill>
                  <a:schemeClr val="tx1"/>
                </a:solidFill>
                <a:latin typeface="Arial Narrow" panose="020B0606020202030204" pitchFamily="34" charset="0"/>
                <a:cs typeface="Arial" charset="0"/>
              </a:rPr>
              <a:t>ζημιά στη βιοποικιλότητα και το περιβάλλον, καθώς υπάρχουν δραστηριότητες με δυνητικές αρνητικές επιπτώσεις, όπως η μεταφορά επικίνδυνων ουσιών μέσω αγωγών, οι δραστηριότητες εξόρυξης και η εμφάνιση </a:t>
            </a:r>
            <a:r>
              <a:rPr lang="el-GR" sz="1800" b="1" dirty="0" err="1">
                <a:solidFill>
                  <a:schemeClr val="tx1"/>
                </a:solidFill>
                <a:latin typeface="Arial Narrow" panose="020B0606020202030204" pitchFamily="34" charset="0"/>
                <a:cs typeface="Arial" charset="0"/>
              </a:rPr>
              <a:t>χωροκατακτητικών</a:t>
            </a:r>
            <a:r>
              <a:rPr lang="el-GR" sz="1800" b="1" dirty="0">
                <a:solidFill>
                  <a:schemeClr val="tx1"/>
                </a:solidFill>
                <a:latin typeface="Arial Narrow" panose="020B0606020202030204" pitchFamily="34" charset="0"/>
                <a:cs typeface="Arial" charset="0"/>
              </a:rPr>
              <a:t> ξένων ειδών, που δεν καλύπτονται.  </a:t>
            </a:r>
          </a:p>
          <a:p>
            <a:pPr algn="l"/>
            <a:r>
              <a:rPr lang="el-GR" sz="1800" b="1" dirty="0">
                <a:solidFill>
                  <a:schemeClr val="tx1"/>
                </a:solidFill>
                <a:latin typeface="Arial Narrow" panose="020B0606020202030204" pitchFamily="34" charset="0"/>
                <a:cs typeface="Arial" charset="0"/>
              </a:rPr>
              <a:t>Ειδικά όσον αφορά στη ζημία για τη βιοποικιλότητα, οι δραστηριότητες που περιλαμβάνονται στο παράρτημα ΙΙΙ δεν καλύπτουν επαρκώς τους τομείς που θα μπορούσαν δυνητικά να οδηγήσουν σε ζημίες·</a:t>
            </a:r>
          </a:p>
        </p:txBody>
      </p:sp>
      <p:grpSp>
        <p:nvGrpSpPr>
          <p:cNvPr id="7" name="Ομάδα 6"/>
          <p:cNvGrpSpPr/>
          <p:nvPr/>
        </p:nvGrpSpPr>
        <p:grpSpPr>
          <a:xfrm>
            <a:off x="179512" y="3717636"/>
            <a:ext cx="8496944" cy="2052228"/>
            <a:chOff x="179512" y="3717636"/>
            <a:chExt cx="8496944" cy="2052228"/>
          </a:xfrm>
        </p:grpSpPr>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717636"/>
              <a:ext cx="2736304" cy="2052228"/>
            </a:xfrm>
            <a:prstGeom prst="rect">
              <a:avLst/>
            </a:prstGeom>
            <a:ln>
              <a:noFill/>
            </a:ln>
            <a:effectLst>
              <a:softEdge rad="112500"/>
            </a:effectLst>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3717636"/>
              <a:ext cx="2736304" cy="2052228"/>
            </a:xfrm>
            <a:prstGeom prst="rect">
              <a:avLst/>
            </a:prstGeom>
            <a:ln>
              <a:noFill/>
            </a:ln>
            <a:effectLst>
              <a:softEdge rad="112500"/>
            </a:effectLst>
          </p:spPr>
        </p:pic>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3717636"/>
              <a:ext cx="2736304" cy="2052228"/>
            </a:xfrm>
            <a:prstGeom prst="rect">
              <a:avLst/>
            </a:prstGeom>
            <a:ln>
              <a:noFill/>
            </a:ln>
            <a:effectLst>
              <a:softEdge rad="112500"/>
            </a:effectLst>
          </p:spPr>
        </p:pic>
      </p:grpSp>
      <p:sp>
        <p:nvSpPr>
          <p:cNvPr id="3" name="TextBox 2"/>
          <p:cNvSpPr txBox="1"/>
          <p:nvPr/>
        </p:nvSpPr>
        <p:spPr>
          <a:xfrm>
            <a:off x="350425" y="6093296"/>
            <a:ext cx="8155118" cy="369332"/>
          </a:xfrm>
          <a:prstGeom prst="rect">
            <a:avLst/>
          </a:prstGeom>
          <a:noFill/>
        </p:spPr>
        <p:txBody>
          <a:bodyPr wrap="none" rtlCol="0">
            <a:spAutoFit/>
          </a:bodyPr>
          <a:lstStyle/>
          <a:p>
            <a:r>
              <a:rPr lang="el-GR" sz="1800" dirty="0">
                <a:solidFill>
                  <a:srgbClr val="FF9900"/>
                </a:solidFill>
              </a:rPr>
              <a:t>Εναρμονισμένο, υποχρεωτικό σύστημα χρηματοοικονομικής ασφάλειας</a:t>
            </a:r>
            <a:endParaRPr lang="el-GR" sz="1800" dirty="0">
              <a:solidFill>
                <a:srgbClr val="FF9900"/>
              </a:solidFill>
            </a:endParaRPr>
          </a:p>
        </p:txBody>
      </p:sp>
    </p:spTree>
    <p:extLst>
      <p:ext uri="{BB962C8B-B14F-4D97-AF65-F5344CB8AC3E}">
        <p14:creationId xmlns:p14="http://schemas.microsoft.com/office/powerpoint/2010/main" val="3212511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4109746874"/>
              </p:ext>
            </p:extLst>
          </p:nvPr>
        </p:nvGraphicFramePr>
        <p:xfrm>
          <a:off x="323528" y="3573016"/>
          <a:ext cx="8640960"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43" name="Picture 4" descr="bark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154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44" name="Ομάδα 5"/>
          <p:cNvGrpSpPr>
            <a:grpSpLocks/>
          </p:cNvGrpSpPr>
          <p:nvPr/>
        </p:nvGrpSpPr>
        <p:grpSpPr bwMode="auto">
          <a:xfrm>
            <a:off x="3333750" y="1557338"/>
            <a:ext cx="2447925" cy="1660525"/>
            <a:chOff x="2742070" y="0"/>
            <a:chExt cx="2658531" cy="2276666"/>
          </a:xfrm>
        </p:grpSpPr>
        <p:sp>
          <p:nvSpPr>
            <p:cNvPr id="215045" name="Έλλειψη 6"/>
            <p:cNvSpPr>
              <a:spLocks noChangeArrowheads="1"/>
            </p:cNvSpPr>
            <p:nvPr/>
          </p:nvSpPr>
          <p:spPr bwMode="auto">
            <a:xfrm>
              <a:off x="2742070" y="0"/>
              <a:ext cx="2658531" cy="2276666"/>
            </a:xfrm>
            <a:prstGeom prst="ellipse">
              <a:avLst/>
            </a:prstGeom>
            <a:solidFill>
              <a:srgbClr val="F0A22E">
                <a:alpha val="50195"/>
              </a:srgbClr>
            </a:solidFill>
            <a:ln w="25400" algn="ctr">
              <a:solidFill>
                <a:srgbClr val="FFFFFF"/>
              </a:solidFill>
              <a:round/>
              <a:headEnd/>
              <a:tailEnd/>
            </a:ln>
          </p:spPr>
          <p:txBody>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endParaRPr lang="el-GR" altLang="el-GR" sz="2800">
                <a:solidFill>
                  <a:srgbClr val="000000"/>
                </a:solidFill>
                <a:latin typeface="BankGothic Lt BT" pitchFamily="34" charset="0"/>
              </a:endParaRPr>
            </a:p>
          </p:txBody>
        </p:sp>
        <p:sp>
          <p:nvSpPr>
            <p:cNvPr id="8" name="Έλλειψη 4"/>
            <p:cNvSpPr/>
            <p:nvPr/>
          </p:nvSpPr>
          <p:spPr>
            <a:xfrm>
              <a:off x="3131712" y="333011"/>
              <a:ext cx="1879247" cy="1610643"/>
            </a:xfrm>
            <a:prstGeom prst="rect">
              <a:avLst/>
            </a:prstGeom>
            <a:noFill/>
            <a:ln>
              <a:noFill/>
            </a:ln>
            <a:effectLst/>
          </p:spPr>
          <p:txBody>
            <a:bodyPr lIns="0" tIns="0" rIns="0" bIns="0" spcCol="1270" anchor="ctr"/>
            <a:lstStyle/>
            <a:p>
              <a:pPr algn="ctr" defTabSz="800100" fontAlgn="auto">
                <a:lnSpc>
                  <a:spcPct val="90000"/>
                </a:lnSpc>
                <a:spcAft>
                  <a:spcPct val="35000"/>
                </a:spcAft>
                <a:defRPr/>
              </a:pPr>
              <a:r>
                <a:rPr lang="el-GR" sz="2400" dirty="0">
                  <a:effectLst>
                    <a:outerShdw blurRad="38100" dist="38100" dir="2700000" algn="tl">
                      <a:srgbClr val="000000">
                        <a:alpha val="43137"/>
                      </a:srgbClr>
                    </a:outerShdw>
                  </a:effectLst>
                  <a:latin typeface="Arial Narrow" panose="020B0606020202030204" pitchFamily="34" charset="0"/>
                </a:rPr>
                <a:t>Που βρισκόμαστε στην Ελλάδα </a:t>
              </a:r>
            </a:p>
          </p:txBody>
        </p:sp>
      </p:grpSp>
      <p:sp>
        <p:nvSpPr>
          <p:cNvPr id="2" name="TextBox 1"/>
          <p:cNvSpPr txBox="1"/>
          <p:nvPr/>
        </p:nvSpPr>
        <p:spPr>
          <a:xfrm>
            <a:off x="899592" y="3699252"/>
            <a:ext cx="3199915" cy="646331"/>
          </a:xfrm>
          <a:prstGeom prst="rect">
            <a:avLst/>
          </a:prstGeom>
          <a:noFill/>
        </p:spPr>
        <p:txBody>
          <a:bodyPr wrap="none" rtlCol="0">
            <a:spAutoFit/>
          </a:bodyPr>
          <a:lstStyle/>
          <a:p>
            <a:r>
              <a:rPr lang="el-GR" sz="3600" dirty="0" smtClean="0">
                <a:latin typeface="Arial Narrow" panose="020B0606020202030204" pitchFamily="34" charset="0"/>
              </a:rPr>
              <a:t>Αδύνατα σημεία </a:t>
            </a:r>
            <a:endParaRPr lang="el-GR" sz="3600"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descr="54CAFUZ47BCAVADJRYCAUEGB2NCA2PHRFTCAUB9LE6CAZQKRLKCAG3Q4LQCAEFXAA9CA3CUIDBCARFE121CAANLVCYCA7MP3JWCACU6BRDCA5O9QGTCAG8XLN1CAMUAPZXCAP8VBOBCAVP32ICCAEPFEQ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71563"/>
            <a:ext cx="212248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7" descr="ψάρια στον Μαλλιακό.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0688" y="928688"/>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6" descr="getImag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928688"/>
            <a:ext cx="23336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Διάγραμμα 2"/>
          <p:cNvGraphicFramePr/>
          <p:nvPr>
            <p:extLst>
              <p:ext uri="{D42A27DB-BD31-4B8C-83A1-F6EECF244321}">
                <p14:modId xmlns:p14="http://schemas.microsoft.com/office/powerpoint/2010/main" val="2551548411"/>
              </p:ext>
            </p:extLst>
          </p:nvPr>
        </p:nvGraphicFramePr>
        <p:xfrm>
          <a:off x="741363" y="2714625"/>
          <a:ext cx="8021637" cy="3594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81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0ADA68D3-B461-4278-A4BF-1A430003AF04}"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14</a:t>
            </a:fld>
            <a:endParaRPr lang="el-GR" altLang="el-GR" sz="1200" smtClean="0">
              <a:solidFill>
                <a:srgbClr val="D38E27"/>
              </a:solidFill>
              <a:latin typeface="BankGothic Lt BT" pitchFamily="34" charset="0"/>
              <a:cs typeface="Arial" charset="0"/>
            </a:endParaRPr>
          </a:p>
        </p:txBody>
      </p:sp>
      <p:graphicFrame>
        <p:nvGraphicFramePr>
          <p:cNvPr id="2" name="Διάγραμμα 1"/>
          <p:cNvGraphicFramePr/>
          <p:nvPr/>
        </p:nvGraphicFramePr>
        <p:xfrm>
          <a:off x="749808" y="118872"/>
          <a:ext cx="8013192" cy="15956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034041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573299" y="5085184"/>
            <a:ext cx="8458200" cy="1219200"/>
          </a:xfrm>
        </p:spPr>
        <p:txBody>
          <a:bodyPr/>
          <a:lstStyle/>
          <a:p>
            <a:pPr algn="l">
              <a:spcAft>
                <a:spcPts val="600"/>
              </a:spcAft>
            </a:pPr>
            <a:r>
              <a:rPr lang="el-GR" sz="1800" b="1" dirty="0" smtClean="0">
                <a:solidFill>
                  <a:schemeClr val="tx1"/>
                </a:solidFill>
                <a:latin typeface="Arial Narrow"/>
                <a:ea typeface="Calibri"/>
              </a:rPr>
              <a:t>Έλλειψη επαρκούς </a:t>
            </a:r>
            <a:r>
              <a:rPr lang="el-GR" sz="1800" b="1" dirty="0">
                <a:solidFill>
                  <a:schemeClr val="tx1"/>
                </a:solidFill>
                <a:latin typeface="Arial Narrow"/>
                <a:ea typeface="Calibri"/>
              </a:rPr>
              <a:t>ολοκληρωμένης εμπειρίας και γενικά δόκιμης και αποδεκτής σχετικής μεθοδολογίας, αλλά και σημαντικών στοιχείων και δεδομένων αναφοράς ως προς την καταγραφή/ εκτίμηση των επιπέδων επικινδυνότητας, την επαναφορά στην αρχική κατάσταση, αλλά και για την αποτίμηση του οφέλους που προκύπτει από τη βελτίωση του περιβάλλοντος, ή αντιστρόφως.</a:t>
            </a:r>
            <a:endParaRPr lang="el-GR" sz="1800" b="1" dirty="0">
              <a:solidFill>
                <a:schemeClr val="tx1"/>
              </a:solidFill>
              <a:latin typeface="Times New Roman"/>
              <a:ea typeface="Calibri"/>
            </a:endParaRPr>
          </a:p>
          <a:p>
            <a:endParaRPr lang="el-GR" dirty="0"/>
          </a:p>
        </p:txBody>
      </p:sp>
      <p:grpSp>
        <p:nvGrpSpPr>
          <p:cNvPr id="4" name="Ομάδα 3"/>
          <p:cNvGrpSpPr/>
          <p:nvPr/>
        </p:nvGrpSpPr>
        <p:grpSpPr>
          <a:xfrm>
            <a:off x="683568" y="3645024"/>
            <a:ext cx="8237661" cy="504056"/>
            <a:chOff x="0" y="78909"/>
            <a:chExt cx="8021637" cy="1216800"/>
          </a:xfrm>
        </p:grpSpPr>
        <p:sp>
          <p:nvSpPr>
            <p:cNvPr id="5" name="Στρογγυλεμένο ορθογώνιο 4"/>
            <p:cNvSpPr/>
            <p:nvPr/>
          </p:nvSpPr>
          <p:spPr>
            <a:xfrm>
              <a:off x="0" y="78909"/>
              <a:ext cx="8021637"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Στρογγυλεμένο ορθογώνιο 4"/>
            <p:cNvSpPr/>
            <p:nvPr/>
          </p:nvSpPr>
          <p:spPr>
            <a:xfrm>
              <a:off x="59399" y="138308"/>
              <a:ext cx="7902839"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l-GR" sz="2800" b="1" kern="1200" dirty="0" smtClean="0">
                  <a:effectLst>
                    <a:outerShdw blurRad="38100" dist="38100" dir="2700000" algn="tl">
                      <a:srgbClr val="000000">
                        <a:alpha val="43137"/>
                      </a:srgbClr>
                    </a:outerShdw>
                  </a:effectLst>
                  <a:latin typeface="Arial Narrow" pitchFamily="34" charset="0"/>
                </a:rPr>
                <a:t>Αδύνατα σημεία</a:t>
              </a:r>
              <a:endParaRPr lang="el-GR" sz="2800" kern="1200" dirty="0">
                <a:effectLst>
                  <a:outerShdw blurRad="38100" dist="38100" dir="2700000" algn="tl">
                    <a:srgbClr val="000000">
                      <a:alpha val="43137"/>
                    </a:srgbClr>
                  </a:outerShdw>
                </a:effectLst>
                <a:latin typeface="Arial Narrow" pitchFamily="34" charset="0"/>
              </a:endParaRPr>
            </a:p>
          </p:txBody>
        </p:sp>
      </p:grpSp>
      <p:sp>
        <p:nvSpPr>
          <p:cNvPr id="7" name="Ορθογώνιο 6"/>
          <p:cNvSpPr/>
          <p:nvPr/>
        </p:nvSpPr>
        <p:spPr>
          <a:xfrm>
            <a:off x="611560" y="188640"/>
            <a:ext cx="8186560" cy="1477328"/>
          </a:xfrm>
          <a:prstGeom prst="rect">
            <a:avLst/>
          </a:prstGeom>
        </p:spPr>
        <p:txBody>
          <a:bodyPr wrap="square">
            <a:spAutoFit/>
          </a:bodyPr>
          <a:lstStyle/>
          <a:p>
            <a:pPr lvl="0" eaLnBrk="0" hangingPunct="0">
              <a:spcBef>
                <a:spcPct val="20000"/>
              </a:spcBef>
              <a:spcAft>
                <a:spcPts val="600"/>
              </a:spcAft>
              <a:buClr>
                <a:srgbClr val="F0A22E"/>
              </a:buClr>
              <a:buSzPct val="70000"/>
            </a:pPr>
            <a:r>
              <a:rPr lang="el-GR" sz="1800" i="1" dirty="0">
                <a:solidFill>
                  <a:prstClr val="white"/>
                </a:solidFill>
                <a:effectLst>
                  <a:outerShdw blurRad="38100" dist="38100" dir="2700000" algn="tl">
                    <a:srgbClr val="000000">
                      <a:alpha val="43137"/>
                    </a:srgbClr>
                  </a:outerShdw>
                </a:effectLst>
                <a:latin typeface="Arial Narrow"/>
                <a:ea typeface="Calibri"/>
                <a:cs typeface="+mn-cs"/>
              </a:rPr>
              <a:t>Η ανάλυση κόστους-οφέλους της βελτίωσης ή υποβάθμισης του περιβάλλοντος, προϋποθέτει χρηματική αποτίμηση όλων των σχετικών τύπων οφέλους και κόστους, δηλαδή των περιβαλλοντικών αγαθών και των υπηρεσιών, που δεν ανταλλάσσονται σε καμία αγορά και στην αποτίμηση των τύπων οφέλους που δεν εμφανίζονται στην αγορά και οι οποίοι συνδέονται με την αξία της παθητικής χρήσης ή της μη χρήσης. </a:t>
            </a:r>
            <a:endParaRPr lang="el-GR" sz="1800" i="1" dirty="0">
              <a:solidFill>
                <a:prstClr val="white"/>
              </a:solidFill>
              <a:effectLst>
                <a:outerShdw blurRad="38100" dist="38100" dir="2700000" algn="tl">
                  <a:srgbClr val="000000">
                    <a:alpha val="43137"/>
                  </a:srgbClr>
                </a:outerShdw>
              </a:effectLst>
              <a:latin typeface="Times New Roman"/>
              <a:ea typeface="Calibri"/>
              <a:cs typeface="+mn-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772816"/>
            <a:ext cx="9113837"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948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2795436704"/>
              </p:ext>
            </p:extLst>
          </p:nvPr>
        </p:nvGraphicFramePr>
        <p:xfrm>
          <a:off x="539552" y="1556792"/>
          <a:ext cx="4038216" cy="1797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Διάγραμμα 2"/>
          <p:cNvGraphicFramePr/>
          <p:nvPr>
            <p:extLst>
              <p:ext uri="{D42A27DB-BD31-4B8C-83A1-F6EECF244321}">
                <p14:modId xmlns:p14="http://schemas.microsoft.com/office/powerpoint/2010/main" val="2110780547"/>
              </p:ext>
            </p:extLst>
          </p:nvPr>
        </p:nvGraphicFramePr>
        <p:xfrm>
          <a:off x="3851920" y="357188"/>
          <a:ext cx="4896544" cy="60961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30036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5" descr="plasticrubbishR_468x46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13" y="785813"/>
            <a:ext cx="17145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39" name="Picture 9" descr="300px-Nrborderborderentrythreecolorsmay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785813"/>
            <a:ext cx="23812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8" descr="xavania20080820-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785813"/>
            <a:ext cx="150018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7" descr="ripan_li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785813"/>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Διάγραμμα 2"/>
          <p:cNvGraphicFramePr/>
          <p:nvPr>
            <p:extLst>
              <p:ext uri="{D42A27DB-BD31-4B8C-83A1-F6EECF244321}">
                <p14:modId xmlns:p14="http://schemas.microsoft.com/office/powerpoint/2010/main" val="2640695708"/>
              </p:ext>
            </p:extLst>
          </p:nvPr>
        </p:nvGraphicFramePr>
        <p:xfrm>
          <a:off x="785813" y="2852936"/>
          <a:ext cx="8021637" cy="37444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91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268861A6-8528-48DD-8379-EFDD49F0BE13}"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17</a:t>
            </a:fld>
            <a:endParaRPr lang="el-GR" altLang="el-GR" sz="1200" smtClean="0">
              <a:solidFill>
                <a:srgbClr val="D38E27"/>
              </a:solidFill>
              <a:latin typeface="BankGothic Lt BT" pitchFamily="34" charset="0"/>
              <a:cs typeface="Arial" charset="0"/>
            </a:endParaRPr>
          </a:p>
        </p:txBody>
      </p:sp>
      <p:graphicFrame>
        <p:nvGraphicFramePr>
          <p:cNvPr id="2" name="Διάγραμμα 1"/>
          <p:cNvGraphicFramePr/>
          <p:nvPr/>
        </p:nvGraphicFramePr>
        <p:xfrm>
          <a:off x="749808" y="118871"/>
          <a:ext cx="8013192" cy="155990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034501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εικόνας 5"/>
          <p:cNvPicPr>
            <a:picLocks noGrp="1" noChangeAspect="1"/>
          </p:cNvPicPr>
          <p:nvPr>
            <p:ph type="pic" idx="4294967295"/>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3904" r="13904"/>
          <a:stretch>
            <a:fillRect/>
          </a:stretch>
        </p:blipFill>
        <p:spPr>
          <a:xfrm>
            <a:off x="0" y="0"/>
            <a:ext cx="6892925" cy="6846888"/>
          </a:xfrm>
          <a:solidFill>
            <a:schemeClr val="bg1"/>
          </a:solidFill>
          <a:ln w="6350">
            <a:solidFill>
              <a:schemeClr val="accent1"/>
            </a:solidFill>
          </a:ln>
          <a:effectLst>
            <a:reflection blurRad="1000" stA="49000" endA="500" endPos="10000" dist="900" dir="5400000" sy="-90000" algn="bl" rotWithShape="0"/>
          </a:effectLst>
        </p:spPr>
      </p:pic>
      <p:graphicFrame>
        <p:nvGraphicFramePr>
          <p:cNvPr id="9" name="Διάγραμμα 8"/>
          <p:cNvGraphicFramePr/>
          <p:nvPr>
            <p:extLst>
              <p:ext uri="{D42A27DB-BD31-4B8C-83A1-F6EECF244321}">
                <p14:modId xmlns:p14="http://schemas.microsoft.com/office/powerpoint/2010/main" val="1057778443"/>
              </p:ext>
            </p:extLst>
          </p:nvPr>
        </p:nvGraphicFramePr>
        <p:xfrm>
          <a:off x="323528" y="1628800"/>
          <a:ext cx="5400600" cy="121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Διάγραμμα 6"/>
          <p:cNvGraphicFramePr/>
          <p:nvPr/>
        </p:nvGraphicFramePr>
        <p:xfrm>
          <a:off x="323528" y="2132856"/>
          <a:ext cx="8352927"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a:off x="7019925" y="260350"/>
            <a:ext cx="1873250" cy="2246313"/>
          </a:xfrm>
          <a:prstGeom prst="rect">
            <a:avLst/>
          </a:prstGeom>
          <a:noFill/>
        </p:spPr>
        <p:txBody>
          <a:bodyPr>
            <a:spAutoFit/>
          </a:bodyPr>
          <a:lstStyle/>
          <a:p>
            <a:pPr algn="r">
              <a:defRPr/>
            </a:pPr>
            <a:r>
              <a:rPr lang="el-GR" sz="2000" dirty="0">
                <a:effectLst>
                  <a:outerShdw blurRad="38100" dist="38100" dir="2700000" algn="tl">
                    <a:srgbClr val="000000">
                      <a:alpha val="43137"/>
                    </a:srgbClr>
                  </a:outerShdw>
                </a:effectLst>
                <a:latin typeface="Arial Narrow" panose="020B0606020202030204" pitchFamily="34" charset="0"/>
              </a:rPr>
              <a:t>Αύξηση και διάχυση ρύπανσης</a:t>
            </a:r>
          </a:p>
          <a:p>
            <a:pPr algn="r">
              <a:defRPr/>
            </a:pPr>
            <a:r>
              <a:rPr lang="el-GR" sz="2000" dirty="0">
                <a:effectLst>
                  <a:outerShdw blurRad="38100" dist="38100" dir="2700000" algn="tl">
                    <a:srgbClr val="000000">
                      <a:alpha val="43137"/>
                    </a:srgbClr>
                  </a:outerShdw>
                </a:effectLst>
                <a:latin typeface="Arial Narrow" panose="020B0606020202030204" pitchFamily="34" charset="0"/>
              </a:rPr>
              <a:t>από ανεξέλεγκτες παράνομες απορρίψεις </a:t>
            </a:r>
          </a:p>
        </p:txBody>
      </p:sp>
      <p:sp>
        <p:nvSpPr>
          <p:cNvPr id="3" name="TextBox 2"/>
          <p:cNvSpPr txBox="1"/>
          <p:nvPr/>
        </p:nvSpPr>
        <p:spPr>
          <a:xfrm>
            <a:off x="7019926" y="5445224"/>
            <a:ext cx="1873250" cy="1015663"/>
          </a:xfrm>
          <a:prstGeom prst="rect">
            <a:avLst/>
          </a:prstGeom>
          <a:noFill/>
        </p:spPr>
        <p:txBody>
          <a:bodyPr wrap="square" rtlCol="0">
            <a:spAutoFit/>
          </a:bodyPr>
          <a:lstStyle/>
          <a:p>
            <a:r>
              <a:rPr lang="el-GR" sz="2000" dirty="0" smtClean="0">
                <a:latin typeface="Arial Narrow" panose="020B0606020202030204" pitchFamily="34" charset="0"/>
              </a:rPr>
              <a:t>Ο ρυπαίνων δεν εντοπίζεται άρα δεν πληρώνει</a:t>
            </a:r>
            <a:endParaRPr lang="el-GR" sz="2000"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8" descr="ζζζ.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857250"/>
            <a:ext cx="207168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5" descr="33445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813" y="750888"/>
            <a:ext cx="1143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6" descr="anakyklws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857250"/>
            <a:ext cx="2297113"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7" descr="ydatinoi poro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857250"/>
            <a:ext cx="14081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Διάγραμμα 2"/>
          <p:cNvGraphicFramePr/>
          <p:nvPr>
            <p:extLst>
              <p:ext uri="{D42A27DB-BD31-4B8C-83A1-F6EECF244321}">
                <p14:modId xmlns:p14="http://schemas.microsoft.com/office/powerpoint/2010/main" val="2026375477"/>
              </p:ext>
            </p:extLst>
          </p:nvPr>
        </p:nvGraphicFramePr>
        <p:xfrm>
          <a:off x="741363" y="2786062"/>
          <a:ext cx="8021637" cy="35952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1709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4FFC2ED3-948F-4ED0-B00F-B480317C1025}"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19</a:t>
            </a:fld>
            <a:endParaRPr lang="el-GR" altLang="el-GR" sz="1200" smtClean="0">
              <a:solidFill>
                <a:srgbClr val="D38E27"/>
              </a:solidFill>
              <a:latin typeface="BankGothic Lt BT" pitchFamily="34" charset="0"/>
              <a:cs typeface="Arial" charset="0"/>
            </a:endParaRPr>
          </a:p>
        </p:txBody>
      </p:sp>
      <p:graphicFrame>
        <p:nvGraphicFramePr>
          <p:cNvPr id="2" name="Διάγραμμα 1"/>
          <p:cNvGraphicFramePr/>
          <p:nvPr/>
        </p:nvGraphicFramePr>
        <p:xfrm>
          <a:off x="749808" y="118872"/>
          <a:ext cx="8142672" cy="227666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54905" y="2780928"/>
            <a:ext cx="8458200" cy="1219200"/>
          </a:xfrm>
        </p:spPr>
        <p:txBody>
          <a:bodyPr/>
          <a:lstStyle/>
          <a:p>
            <a:endParaRPr lang="el-GR" b="1" dirty="0" smtClean="0">
              <a:solidFill>
                <a:srgbClr val="FF9900"/>
              </a:solidFill>
              <a:latin typeface="Arial Narrow" panose="020B0606020202030204" pitchFamily="34" charset="0"/>
            </a:endParaRPr>
          </a:p>
          <a:p>
            <a:r>
              <a:rPr lang="el-GR" b="1" dirty="0">
                <a:solidFill>
                  <a:schemeClr val="tx1"/>
                </a:solidFill>
                <a:latin typeface="Arial Narrow" panose="020B0606020202030204" pitchFamily="34" charset="0"/>
              </a:rPr>
              <a:t>Γενικές επισημάνσεις: Εξαντλώντας τα όρια της Ανάπτυξης</a:t>
            </a:r>
            <a:br>
              <a:rPr lang="el-GR" b="1" dirty="0">
                <a:solidFill>
                  <a:schemeClr val="tx1"/>
                </a:solidFill>
                <a:latin typeface="Arial Narrow" panose="020B0606020202030204" pitchFamily="34" charset="0"/>
              </a:rPr>
            </a:br>
            <a:endParaRPr lang="el-GR" b="1" dirty="0">
              <a:solidFill>
                <a:schemeClr val="tx1"/>
              </a:solidFill>
              <a:latin typeface="Arial Narrow" panose="020B0606020202030204" pitchFamily="34" charset="0"/>
            </a:endParaRPr>
          </a:p>
          <a:p>
            <a:r>
              <a:rPr lang="el-GR" b="1" dirty="0" smtClean="0">
                <a:solidFill>
                  <a:srgbClr val="FF9900"/>
                </a:solidFill>
                <a:latin typeface="Arial Narrow" panose="020B0606020202030204" pitchFamily="34" charset="0"/>
              </a:rPr>
              <a:t>1</a:t>
            </a:r>
            <a:r>
              <a:rPr lang="el-GR" b="1" dirty="0" smtClean="0">
                <a:solidFill>
                  <a:srgbClr val="FF9900"/>
                </a:solidFill>
                <a:latin typeface="Arial Narrow" panose="020B0606020202030204" pitchFamily="34" charset="0"/>
              </a:rPr>
              <a:t>. Αποτελεσματικότητα ΟΠΕ</a:t>
            </a:r>
            <a:endParaRPr lang="el-GR" b="1" dirty="0">
              <a:solidFill>
                <a:srgbClr val="FF9900"/>
              </a:solidFill>
              <a:latin typeface="Arial Narrow" panose="020B0606020202030204" pitchFamily="34" charset="0"/>
            </a:endParaRPr>
          </a:p>
          <a:p>
            <a:r>
              <a:rPr lang="el-GR" dirty="0" smtClean="0">
                <a:solidFill>
                  <a:schemeClr val="tx1"/>
                </a:solidFill>
                <a:latin typeface="Arial Narrow" panose="020B0606020202030204" pitchFamily="34" charset="0"/>
              </a:rPr>
              <a:t>Εφαρμογή: δυσκολίες, εμπόδια, προοπτικές  </a:t>
            </a:r>
            <a:endParaRPr lang="el-GR" dirty="0">
              <a:solidFill>
                <a:schemeClr val="tx1"/>
              </a:solidFill>
              <a:latin typeface="Arial Narrow" panose="020B0606020202030204" pitchFamily="34" charset="0"/>
            </a:endParaRPr>
          </a:p>
          <a:p>
            <a:r>
              <a:rPr lang="el-GR" b="1" dirty="0" smtClean="0">
                <a:solidFill>
                  <a:srgbClr val="FF9900"/>
                </a:solidFill>
                <a:latin typeface="Arial Narrow" panose="020B0606020202030204" pitchFamily="34" charset="0"/>
              </a:rPr>
              <a:t>2. Οικονομική αποτίμηση μέτρων </a:t>
            </a:r>
            <a:r>
              <a:rPr lang="el-GR" b="1" dirty="0">
                <a:solidFill>
                  <a:srgbClr val="FF9900"/>
                </a:solidFill>
                <a:latin typeface="Arial Narrow" panose="020B0606020202030204" pitchFamily="34" charset="0"/>
              </a:rPr>
              <a:t>αποκατάστασης περιβαλλοντικής ζημιάς</a:t>
            </a:r>
          </a:p>
          <a:p>
            <a:r>
              <a:rPr lang="el-GR" dirty="0" smtClean="0">
                <a:solidFill>
                  <a:schemeClr val="tx1"/>
                </a:solidFill>
                <a:latin typeface="Arial Narrow" panose="020B0606020202030204" pitchFamily="34" charset="0"/>
              </a:rPr>
              <a:t>Μέθοδοι, προβλήματα, γενικές εκτιμήσεις</a:t>
            </a:r>
            <a:endParaRPr lang="el-GR" dirty="0">
              <a:solidFill>
                <a:schemeClr val="tx1"/>
              </a:solidFill>
              <a:latin typeface="Arial Narrow" panose="020B0606020202030204" pitchFamily="34" charset="0"/>
            </a:endParaRPr>
          </a:p>
          <a:p>
            <a:r>
              <a:rPr lang="el-GR" b="1" dirty="0">
                <a:solidFill>
                  <a:srgbClr val="FF9900"/>
                </a:solidFill>
                <a:latin typeface="Arial Narrow" panose="020B0606020202030204" pitchFamily="34" charset="0"/>
              </a:rPr>
              <a:t>3. Εγγυήσεις ρίσκου - Χρηματοοικονομική ασφάλεια</a:t>
            </a:r>
          </a:p>
          <a:p>
            <a:r>
              <a:rPr lang="el-GR" dirty="0" smtClean="0">
                <a:solidFill>
                  <a:schemeClr val="tx1"/>
                </a:solidFill>
                <a:latin typeface="Arial Narrow" panose="020B0606020202030204" pitchFamily="34" charset="0"/>
              </a:rPr>
              <a:t>Συμπεράσματα</a:t>
            </a:r>
            <a:r>
              <a:rPr lang="el-GR" dirty="0">
                <a:solidFill>
                  <a:schemeClr val="tx1"/>
                </a:solidFill>
                <a:latin typeface="Arial Narrow" panose="020B0606020202030204" pitchFamily="34" charset="0"/>
              </a:rPr>
              <a:t>, συστάσεις και μελλοντική πορεία</a:t>
            </a:r>
          </a:p>
          <a:p>
            <a:endParaRPr lang="el-GR" dirty="0"/>
          </a:p>
          <a:p>
            <a:endParaRPr lang="el-GR" dirty="0"/>
          </a:p>
        </p:txBody>
      </p:sp>
      <p:sp>
        <p:nvSpPr>
          <p:cNvPr id="3" name="Τίτλος 2"/>
          <p:cNvSpPr>
            <a:spLocks noGrp="1"/>
          </p:cNvSpPr>
          <p:nvPr>
            <p:ph type="title"/>
          </p:nvPr>
        </p:nvSpPr>
        <p:spPr>
          <a:xfrm>
            <a:off x="323528" y="4797152"/>
            <a:ext cx="8686800" cy="1184825"/>
          </a:xfrm>
        </p:spPr>
        <p:txBody>
          <a:bodyPr/>
          <a:lstStyle/>
          <a:p>
            <a:r>
              <a:rPr lang="el-GR" dirty="0" err="1" smtClean="0"/>
              <a:t>περιεχομενα</a:t>
            </a:r>
            <a:endParaRPr lang="el-GR" dirty="0"/>
          </a:p>
        </p:txBody>
      </p:sp>
      <p:pic>
        <p:nvPicPr>
          <p:cNvPr id="5" name="Picture 4" descr="bar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3" y="3501008"/>
            <a:ext cx="91154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955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Placeholder 5" descr="pollution.jpg"/>
          <p:cNvPicPr>
            <a:picLocks noChangeAspect="1"/>
          </p:cNvPicPr>
          <p:nvPr/>
        </p:nvPicPr>
        <p:blipFill>
          <a:blip r:embed="rId2">
            <a:extLst>
              <a:ext uri="{28A0092B-C50C-407E-A947-70E740481C1C}">
                <a14:useLocalDpi xmlns:a14="http://schemas.microsoft.com/office/drawing/2010/main" val="0"/>
              </a:ext>
            </a:extLst>
          </a:blip>
          <a:srcRect l="2440" r="2440"/>
          <a:stretch>
            <a:fillRect/>
          </a:stretch>
        </p:blipFill>
        <p:spPr bwMode="auto">
          <a:xfrm>
            <a:off x="0" y="0"/>
            <a:ext cx="9163050" cy="6858000"/>
          </a:xfrm>
          <a:prstGeom prst="rect">
            <a:avLst/>
          </a:prstGeom>
          <a:solidFill>
            <a:srgbClr val="BABABC"/>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2" name="Διάγραμμα 1"/>
          <p:cNvGraphicFramePr/>
          <p:nvPr>
            <p:extLst>
              <p:ext uri="{D42A27DB-BD31-4B8C-83A1-F6EECF244321}">
                <p14:modId xmlns:p14="http://schemas.microsoft.com/office/powerpoint/2010/main" val="3666876773"/>
              </p:ext>
            </p:extLst>
          </p:nvPr>
        </p:nvGraphicFramePr>
        <p:xfrm>
          <a:off x="1187624" y="764704"/>
          <a:ext cx="7488336" cy="5591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Ομάδα 4"/>
          <p:cNvGrpSpPr/>
          <p:nvPr/>
        </p:nvGrpSpPr>
        <p:grpSpPr>
          <a:xfrm>
            <a:off x="395536" y="260648"/>
            <a:ext cx="8021637" cy="438497"/>
            <a:chOff x="0" y="154223"/>
            <a:chExt cx="8021637" cy="438497"/>
          </a:xfrm>
        </p:grpSpPr>
        <p:sp>
          <p:nvSpPr>
            <p:cNvPr id="6" name="Στρογγυλεμένο ορθογώνιο 5"/>
            <p:cNvSpPr/>
            <p:nvPr/>
          </p:nvSpPr>
          <p:spPr>
            <a:xfrm>
              <a:off x="0" y="154223"/>
              <a:ext cx="8021637" cy="438497"/>
            </a:xfrm>
            <a:prstGeom prst="roundRect">
              <a:avLst/>
            </a:prstGeom>
            <a:solidFill>
              <a:srgbClr val="F0A22E">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7" name="Στρογγυλεμένο ορθογώνιο 4"/>
            <p:cNvSpPr/>
            <p:nvPr/>
          </p:nvSpPr>
          <p:spPr>
            <a:xfrm>
              <a:off x="21406" y="175629"/>
              <a:ext cx="7978825" cy="395685"/>
            </a:xfrm>
            <a:prstGeom prst="rect">
              <a:avLst/>
            </a:prstGeom>
            <a:noFill/>
            <a:ln>
              <a:noFill/>
            </a:ln>
            <a:effectLst/>
          </p:spPr>
          <p:txBody>
            <a:bodyPr spcFirstLastPara="0" vert="horz" wrap="square" lIns="121920" tIns="121920" rIns="121920"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l-GR" sz="32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mn-cs"/>
                </a:rPr>
                <a:t>Δυνατά σημεία</a:t>
              </a:r>
              <a:endParaRPr kumimoji="0" lang="el-GR"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Narrow" pitchFamily="34" charset="0"/>
                <a:ea typeface="+mn-ea"/>
                <a:cs typeface="+mn-cs"/>
              </a:endParaRPr>
            </a:p>
          </p:txBody>
        </p:sp>
      </p:grpSp>
    </p:spTree>
    <p:extLst>
      <p:ext uri="{BB962C8B-B14F-4D97-AF65-F5344CB8AC3E}">
        <p14:creationId xmlns:p14="http://schemas.microsoft.com/office/powerpoint/2010/main" val="3765189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1"/>
          </p:nvPr>
        </p:nvSpPr>
        <p:spPr>
          <a:xfrm>
            <a:off x="899591" y="2132856"/>
            <a:ext cx="7829499" cy="1219200"/>
          </a:xfrm>
        </p:spPr>
        <p:txBody>
          <a:bodyPr/>
          <a:lstStyle/>
          <a:p>
            <a:pPr marL="457200" indent="-457200" algn="l">
              <a:buFont typeface="+mj-lt"/>
              <a:buAutoNum type="arabicPeriod"/>
            </a:pPr>
            <a:r>
              <a:rPr lang="el-GR" b="1" dirty="0" smtClean="0">
                <a:solidFill>
                  <a:srgbClr val="FF9900"/>
                </a:solidFill>
                <a:effectLst>
                  <a:outerShdw blurRad="38100" dist="38100" dir="2700000" algn="tl">
                    <a:srgbClr val="000000">
                      <a:alpha val="43137"/>
                    </a:srgbClr>
                  </a:outerShdw>
                </a:effectLst>
                <a:latin typeface="Arial Narrow" panose="020B0606020202030204" pitchFamily="34" charset="0"/>
              </a:rPr>
              <a:t>Υποχρέωση ανάληψης ευθύνης και κόστους πρόληψης &amp; αποκατάστασης</a:t>
            </a:r>
          </a:p>
          <a:p>
            <a:pPr marL="457200" lvl="0" indent="-457200" algn="l">
              <a:buClr>
                <a:srgbClr val="F0A22E"/>
              </a:buClr>
              <a:buFont typeface="+mj-lt"/>
              <a:buAutoNum type="arabicPeriod"/>
            </a:pPr>
            <a:r>
              <a:rPr lang="el-GR" b="1" dirty="0" smtClean="0">
                <a:solidFill>
                  <a:srgbClr val="FF9900"/>
                </a:solidFill>
                <a:effectLst>
                  <a:outerShdw blurRad="38100" dist="38100" dir="2700000" algn="tl">
                    <a:srgbClr val="000000">
                      <a:alpha val="43137"/>
                    </a:srgbClr>
                  </a:outerShdw>
                </a:effectLst>
                <a:latin typeface="Arial Narrow" panose="020B0606020202030204" pitchFamily="34" charset="0"/>
              </a:rPr>
              <a:t>Υποχρεωτική χρηματοοικονομική ασφάλεια *  </a:t>
            </a:r>
            <a:endParaRPr lang="el-GR" b="1" dirty="0">
              <a:solidFill>
                <a:srgbClr val="FF9900"/>
              </a:solidFill>
              <a:effectLst>
                <a:outerShdw blurRad="38100" dist="38100" dir="2700000" algn="tl">
                  <a:srgbClr val="000000">
                    <a:alpha val="43137"/>
                  </a:srgbClr>
                </a:outerShdw>
              </a:effectLst>
              <a:latin typeface="Arial Narrow" panose="020B0606020202030204" pitchFamily="34" charset="0"/>
            </a:endParaRPr>
          </a:p>
          <a:p>
            <a:pPr lvl="0" algn="just">
              <a:buClr>
                <a:srgbClr val="F0A22E"/>
              </a:buClr>
            </a:pPr>
            <a:endParaRPr lang="el-GR" sz="24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pPr algn="l"/>
            <a:endParaRPr lang="el-GR" sz="2400" b="1"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p:txBody>
      </p:sp>
      <p:grpSp>
        <p:nvGrpSpPr>
          <p:cNvPr id="7" name="Ομάδα 6"/>
          <p:cNvGrpSpPr/>
          <p:nvPr/>
        </p:nvGrpSpPr>
        <p:grpSpPr>
          <a:xfrm>
            <a:off x="971600" y="3566567"/>
            <a:ext cx="8021637" cy="438497"/>
            <a:chOff x="0" y="154223"/>
            <a:chExt cx="8021637" cy="438497"/>
          </a:xfrm>
        </p:grpSpPr>
        <p:sp>
          <p:nvSpPr>
            <p:cNvPr id="8" name="Στρογγυλεμένο ορθογώνιο 7"/>
            <p:cNvSpPr/>
            <p:nvPr/>
          </p:nvSpPr>
          <p:spPr>
            <a:xfrm>
              <a:off x="0" y="154223"/>
              <a:ext cx="8021637" cy="438497"/>
            </a:xfrm>
            <a:prstGeom prst="roundRect">
              <a:avLst/>
            </a:prstGeom>
            <a:solidFill>
              <a:srgbClr val="F0A22E">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9" name="Στρογγυλεμένο ορθογώνιο 4"/>
            <p:cNvSpPr/>
            <p:nvPr/>
          </p:nvSpPr>
          <p:spPr>
            <a:xfrm>
              <a:off x="21406" y="175629"/>
              <a:ext cx="7978825" cy="395685"/>
            </a:xfrm>
            <a:prstGeom prst="rect">
              <a:avLst/>
            </a:prstGeom>
            <a:noFill/>
            <a:ln>
              <a:noFill/>
            </a:ln>
            <a:effectLst/>
          </p:spPr>
          <p:txBody>
            <a:bodyPr spcFirstLastPara="0" vert="horz" wrap="square" lIns="121920" tIns="121920" rIns="121920" bIns="121920" numCol="1" spcCol="1270" anchor="ctr" anchorCtr="0">
              <a:noAutofit/>
            </a:bodyPr>
            <a:lstStyle/>
            <a:p>
              <a:pPr algn="r" defTabSz="1422400" fontAlgn="auto">
                <a:lnSpc>
                  <a:spcPct val="90000"/>
                </a:lnSpc>
                <a:spcAft>
                  <a:spcPct val="35000"/>
                </a:spcAft>
              </a:pPr>
              <a:r>
                <a:rPr lang="el-GR" sz="3200" dirty="0" smtClean="0">
                  <a:solidFill>
                    <a:sysClr val="window" lastClr="FFFFFF"/>
                  </a:solidFill>
                  <a:effectLst>
                    <a:outerShdw blurRad="38100" dist="38100" dir="2700000" algn="tl">
                      <a:srgbClr val="000000">
                        <a:alpha val="43137"/>
                      </a:srgbClr>
                    </a:outerShdw>
                  </a:effectLst>
                  <a:latin typeface="Arial Narrow" pitchFamily="34" charset="0"/>
                </a:rPr>
                <a:t>Δυνατά σημεία</a:t>
              </a:r>
              <a:endParaRPr lang="el-GR" sz="3200" b="0" dirty="0">
                <a:solidFill>
                  <a:sysClr val="window" lastClr="FFFFFF"/>
                </a:solidFill>
                <a:effectLst>
                  <a:outerShdw blurRad="38100" dist="38100" dir="2700000" algn="tl">
                    <a:srgbClr val="000000">
                      <a:alpha val="43137"/>
                    </a:srgbClr>
                  </a:outerShdw>
                </a:effectLst>
                <a:latin typeface="Arial Narrow" pitchFamily="34" charset="0"/>
              </a:endParaRPr>
            </a:p>
          </p:txBody>
        </p:sp>
      </p:grpSp>
      <p:sp>
        <p:nvSpPr>
          <p:cNvPr id="2" name="Ορθογώνιο 1"/>
          <p:cNvSpPr/>
          <p:nvPr/>
        </p:nvSpPr>
        <p:spPr>
          <a:xfrm>
            <a:off x="754832" y="476672"/>
            <a:ext cx="8216255" cy="830997"/>
          </a:xfrm>
          <a:prstGeom prst="rect">
            <a:avLst/>
          </a:prstGeom>
        </p:spPr>
        <p:txBody>
          <a:bodyPr wrap="square">
            <a:spAutoFit/>
          </a:bodyPr>
          <a:lstStyle/>
          <a:p>
            <a:pPr lvl="0" eaLnBrk="0" hangingPunct="0">
              <a:spcBef>
                <a:spcPct val="20000"/>
              </a:spcBef>
              <a:buClr>
                <a:srgbClr val="F0A22E"/>
              </a:buClr>
              <a:buSzPct val="70000"/>
            </a:pPr>
            <a:r>
              <a:rPr lang="el-GR" sz="2400" dirty="0" smtClean="0">
                <a:solidFill>
                  <a:prstClr val="white"/>
                </a:solidFill>
                <a:effectLst>
                  <a:outerShdw blurRad="38100" dist="38100" dir="2700000" algn="tl">
                    <a:srgbClr val="000000">
                      <a:alpha val="43137"/>
                    </a:srgbClr>
                  </a:outerShdw>
                </a:effectLst>
                <a:latin typeface="Arial Narrow" panose="020B0606020202030204" pitchFamily="34" charset="0"/>
                <a:cs typeface="+mn-cs"/>
              </a:rPr>
              <a:t>Σημαντικές τομές </a:t>
            </a:r>
            <a:r>
              <a:rPr lang="el-GR" sz="2400" dirty="0">
                <a:solidFill>
                  <a:prstClr val="white"/>
                </a:solidFill>
                <a:effectLst>
                  <a:outerShdw blurRad="38100" dist="38100" dir="2700000" algn="tl">
                    <a:srgbClr val="000000">
                      <a:alpha val="43137"/>
                    </a:srgbClr>
                  </a:outerShdw>
                </a:effectLst>
                <a:latin typeface="Arial Narrow" panose="020B0606020202030204" pitchFamily="34" charset="0"/>
                <a:cs typeface="+mn-cs"/>
              </a:rPr>
              <a:t>στην ενεργό προστασία του φυσικού περιβάλλοντος</a:t>
            </a:r>
          </a:p>
        </p:txBody>
      </p:sp>
      <p:sp>
        <p:nvSpPr>
          <p:cNvPr id="3" name="TextBox 2"/>
          <p:cNvSpPr txBox="1"/>
          <p:nvPr/>
        </p:nvSpPr>
        <p:spPr>
          <a:xfrm>
            <a:off x="754832" y="5157192"/>
            <a:ext cx="8216255" cy="2111347"/>
          </a:xfrm>
          <a:prstGeom prst="rect">
            <a:avLst/>
          </a:prstGeom>
          <a:noFill/>
        </p:spPr>
        <p:txBody>
          <a:bodyPr wrap="square" rtlCol="0">
            <a:spAutoFit/>
          </a:bodyPr>
          <a:lstStyle/>
          <a:p>
            <a:pPr lvl="0" eaLnBrk="0" hangingPunct="0">
              <a:spcBef>
                <a:spcPct val="20000"/>
              </a:spcBef>
              <a:buClr>
                <a:srgbClr val="F0A22E"/>
              </a:buClr>
              <a:buSzPct val="70000"/>
            </a:pPr>
            <a:r>
              <a:rPr lang="el-GR" dirty="0" smtClean="0"/>
              <a:t>*</a:t>
            </a:r>
            <a:r>
              <a:rPr lang="el-GR" sz="1600" b="0" i="1" dirty="0">
                <a:solidFill>
                  <a:prstClr val="white"/>
                </a:solidFill>
                <a:effectLst>
                  <a:outerShdw blurRad="38100" dist="38100" dir="2700000" algn="tl">
                    <a:srgbClr val="000000">
                      <a:alpha val="43137"/>
                    </a:srgbClr>
                  </a:outerShdw>
                </a:effectLst>
                <a:latin typeface="Arial Narrow" panose="020B0606020202030204" pitchFamily="34" charset="0"/>
                <a:cs typeface="+mn-cs"/>
              </a:rPr>
              <a:t>Από τις 1/5/2010 η υπαγωγή των έργων και δραστηριοτήτων του Παραρτήματος ΙΙΙ του Π.Δ. 148 σε καθεστώς ασφάλισης είναι </a:t>
            </a:r>
            <a:r>
              <a:rPr lang="el-GR" sz="1600" b="0" i="1" dirty="0" smtClean="0">
                <a:solidFill>
                  <a:prstClr val="white"/>
                </a:solidFill>
                <a:effectLst>
                  <a:outerShdw blurRad="38100" dist="38100" dir="2700000" algn="tl">
                    <a:srgbClr val="000000">
                      <a:alpha val="43137"/>
                    </a:srgbClr>
                  </a:outerShdw>
                </a:effectLst>
                <a:latin typeface="Arial Narrow" panose="020B0606020202030204" pitchFamily="34" charset="0"/>
                <a:cs typeface="+mn-cs"/>
              </a:rPr>
              <a:t>υποχρεωτική. Στο </a:t>
            </a:r>
            <a:r>
              <a:rPr lang="el-GR" sz="1600" b="0" i="1" dirty="0">
                <a:solidFill>
                  <a:prstClr val="white"/>
                </a:solidFill>
                <a:effectLst>
                  <a:outerShdw blurRad="38100" dist="38100" dir="2700000" algn="tl">
                    <a:srgbClr val="000000">
                      <a:alpha val="43137"/>
                    </a:srgbClr>
                  </a:outerShdw>
                </a:effectLst>
                <a:latin typeface="Arial Narrow" panose="020B0606020202030204" pitchFamily="34" charset="0"/>
                <a:cs typeface="+mn-cs"/>
              </a:rPr>
              <a:t>πλαίσιο απόδοσης της περιβαλλοντικής ευθύνης εντάσσονται και οι μέχρι σήμερα δραστηριότητες για τις οποίες έχει θεσπιστεί καθεστώς υποχρεωτικής χρηματοοικονομικής ασφάλειας (π.χ. Η.Π. 13588/725).</a:t>
            </a:r>
          </a:p>
          <a:p>
            <a:pPr lvl="0" algn="r" eaLnBrk="0" hangingPunct="0">
              <a:spcBef>
                <a:spcPct val="20000"/>
              </a:spcBef>
              <a:buClr>
                <a:srgbClr val="F0A22E"/>
              </a:buClr>
              <a:buSzPct val="70000"/>
            </a:pPr>
            <a:endParaRPr lang="el-GR" sz="2000" b="0" dirty="0">
              <a:solidFill>
                <a:srgbClr val="FBEEC9">
                  <a:shade val="75000"/>
                </a:srgbClr>
              </a:solidFill>
              <a:latin typeface="Franklin Gothic Book"/>
              <a:cs typeface="+mn-cs"/>
            </a:endParaRPr>
          </a:p>
          <a:p>
            <a:r>
              <a:rPr lang="el-GR" dirty="0" smtClean="0"/>
              <a:t> </a:t>
            </a:r>
            <a:endParaRPr lang="el-GR" dirty="0"/>
          </a:p>
        </p:txBody>
      </p:sp>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591" y="692696"/>
            <a:ext cx="1615564" cy="2016224"/>
          </a:xfrm>
          <a:prstGeom prst="ellipse">
            <a:avLst/>
          </a:prstGeom>
          <a:ln>
            <a:noFill/>
          </a:ln>
          <a:effectLst>
            <a:softEdge rad="112500"/>
          </a:effectLst>
        </p:spPr>
      </p:pic>
    </p:spTree>
    <p:extLst>
      <p:ext uri="{BB962C8B-B14F-4D97-AF65-F5344CB8AC3E}">
        <p14:creationId xmlns:p14="http://schemas.microsoft.com/office/powerpoint/2010/main" val="4596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71600" y="4005064"/>
            <a:ext cx="7920880" cy="1815882"/>
          </a:xfrm>
          <a:prstGeom prst="rect">
            <a:avLst/>
          </a:prstGeom>
        </p:spPr>
        <p:txBody>
          <a:bodyPr wrap="square">
            <a:spAutoFit/>
          </a:bodyPr>
          <a:lstStyle/>
          <a:p>
            <a:endParaRPr lang="el-GR" sz="3200" dirty="0" smtClean="0">
              <a:solidFill>
                <a:prstClr val="white"/>
              </a:solidFill>
              <a:latin typeface="Arial Narrow" panose="020B0606020202030204" pitchFamily="34" charset="0"/>
            </a:endParaRPr>
          </a:p>
          <a:p>
            <a:r>
              <a:rPr lang="el-GR" sz="2000" dirty="0" smtClean="0">
                <a:solidFill>
                  <a:srgbClr val="FF9900"/>
                </a:solidFill>
                <a:latin typeface="Arial Narrow" panose="020B0606020202030204" pitchFamily="34" charset="0"/>
              </a:rPr>
              <a:t>Ο </a:t>
            </a:r>
            <a:r>
              <a:rPr lang="el-GR" sz="2000" dirty="0">
                <a:solidFill>
                  <a:srgbClr val="FF9900"/>
                </a:solidFill>
                <a:latin typeface="Arial Narrow" panose="020B0606020202030204" pitchFamily="34" charset="0"/>
              </a:rPr>
              <a:t>περιβαλλοντικός κίνδυνος αποτελεί εν δυνάμει καταστροφικό </a:t>
            </a:r>
            <a:r>
              <a:rPr lang="el-GR" sz="2000" dirty="0" smtClean="0">
                <a:solidFill>
                  <a:srgbClr val="FF9900"/>
                </a:solidFill>
                <a:latin typeface="Arial Narrow" panose="020B0606020202030204" pitchFamily="34" charset="0"/>
              </a:rPr>
              <a:t>κίνδυνο και </a:t>
            </a:r>
            <a:r>
              <a:rPr lang="el-GR" sz="2000" dirty="0">
                <a:solidFill>
                  <a:srgbClr val="FF9900"/>
                </a:solidFill>
                <a:latin typeface="Arial Narrow" panose="020B0606020202030204" pitchFamily="34" charset="0"/>
              </a:rPr>
              <a:t>ως εκ τούτου συνεχίζει μέχρι σήμερα να αποτελεί ένα από τα πλέον πολύπλοκα αντικείμενα </a:t>
            </a:r>
            <a:r>
              <a:rPr lang="el-GR" sz="2000" dirty="0" smtClean="0">
                <a:solidFill>
                  <a:srgbClr val="FF9900"/>
                </a:solidFill>
                <a:latin typeface="Arial Narrow" panose="020B0606020202030204" pitchFamily="34" charset="0"/>
              </a:rPr>
              <a:t>ασφάλισης, καθώς υπάρχει δυσκολία και στον υπολογισμό του κόστους των μέτρων αποκατάστασης…  </a:t>
            </a:r>
            <a:endParaRPr lang="el-GR" sz="2000" dirty="0">
              <a:solidFill>
                <a:srgbClr val="FF9900"/>
              </a:solidFill>
              <a:latin typeface="Arial Narrow" panose="020B0606020202030204" pitchFamily="34" charset="0"/>
            </a:endParaRPr>
          </a:p>
        </p:txBody>
      </p:sp>
      <p:grpSp>
        <p:nvGrpSpPr>
          <p:cNvPr id="7" name="Ομάδα 6"/>
          <p:cNvGrpSpPr/>
          <p:nvPr/>
        </p:nvGrpSpPr>
        <p:grpSpPr>
          <a:xfrm>
            <a:off x="971600" y="3566567"/>
            <a:ext cx="8021637" cy="438497"/>
            <a:chOff x="0" y="154223"/>
            <a:chExt cx="8021637" cy="438497"/>
          </a:xfrm>
        </p:grpSpPr>
        <p:sp>
          <p:nvSpPr>
            <p:cNvPr id="8" name="Στρογγυλεμένο ορθογώνιο 7"/>
            <p:cNvSpPr/>
            <p:nvPr/>
          </p:nvSpPr>
          <p:spPr>
            <a:xfrm>
              <a:off x="0" y="154223"/>
              <a:ext cx="8021637" cy="438497"/>
            </a:xfrm>
            <a:prstGeom prst="roundRect">
              <a:avLst/>
            </a:prstGeom>
            <a:solidFill>
              <a:srgbClr val="F0A22E">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9" name="Στρογγυλεμένο ορθογώνιο 4"/>
            <p:cNvSpPr/>
            <p:nvPr/>
          </p:nvSpPr>
          <p:spPr>
            <a:xfrm>
              <a:off x="21406" y="175629"/>
              <a:ext cx="7978825" cy="395685"/>
            </a:xfrm>
            <a:prstGeom prst="rect">
              <a:avLst/>
            </a:prstGeom>
            <a:noFill/>
            <a:ln>
              <a:noFill/>
            </a:ln>
            <a:effectLst/>
          </p:spPr>
          <p:txBody>
            <a:bodyPr spcFirstLastPara="0" vert="horz" wrap="square" lIns="121920" tIns="121920" rIns="121920" bIns="121920" numCol="1" spcCol="1270" anchor="ctr" anchorCtr="0">
              <a:noAutofit/>
            </a:bodyPr>
            <a:lstStyle/>
            <a:p>
              <a:pPr algn="r" defTabSz="1422400" fontAlgn="auto">
                <a:lnSpc>
                  <a:spcPct val="90000"/>
                </a:lnSpc>
                <a:spcAft>
                  <a:spcPct val="35000"/>
                </a:spcAft>
              </a:pPr>
              <a:endParaRPr lang="el-GR" sz="3200" b="0" dirty="0">
                <a:solidFill>
                  <a:sysClr val="window" lastClr="FFFFFF"/>
                </a:solidFill>
                <a:effectLst>
                  <a:outerShdw blurRad="38100" dist="38100" dir="2700000" algn="tl">
                    <a:srgbClr val="000000">
                      <a:alpha val="43137"/>
                    </a:srgbClr>
                  </a:outerShdw>
                </a:effectLst>
                <a:latin typeface="Arial Narrow" pitchFamily="34" charset="0"/>
              </a:endParaRPr>
            </a:p>
          </p:txBody>
        </p:sp>
      </p:grpSp>
      <p:sp>
        <p:nvSpPr>
          <p:cNvPr id="3" name="Ορθογώνιο 2"/>
          <p:cNvSpPr/>
          <p:nvPr/>
        </p:nvSpPr>
        <p:spPr>
          <a:xfrm>
            <a:off x="6588224" y="3493427"/>
            <a:ext cx="2383607" cy="584775"/>
          </a:xfrm>
          <a:prstGeom prst="rect">
            <a:avLst/>
          </a:prstGeom>
        </p:spPr>
        <p:txBody>
          <a:bodyPr wrap="square">
            <a:spAutoFit/>
          </a:bodyPr>
          <a:lstStyle/>
          <a:p>
            <a:pPr lvl="0" algn="r"/>
            <a:r>
              <a:rPr lang="el-GR" sz="3200" dirty="0">
                <a:solidFill>
                  <a:prstClr val="white"/>
                </a:solidFill>
                <a:latin typeface="Arial Narrow" panose="020B0606020202030204" pitchFamily="34" charset="0"/>
              </a:rPr>
              <a:t>Δυσκολίες</a:t>
            </a:r>
          </a:p>
        </p:txBody>
      </p:sp>
      <p:grpSp>
        <p:nvGrpSpPr>
          <p:cNvPr id="13" name="Ομάδα 12"/>
          <p:cNvGrpSpPr/>
          <p:nvPr/>
        </p:nvGrpSpPr>
        <p:grpSpPr>
          <a:xfrm>
            <a:off x="993006" y="1518021"/>
            <a:ext cx="7788647" cy="1778795"/>
            <a:chOff x="993006" y="1518021"/>
            <a:chExt cx="7788647" cy="1778795"/>
          </a:xfrm>
        </p:grpSpPr>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006" y="1518022"/>
              <a:ext cx="1778794" cy="1778794"/>
            </a:xfrm>
            <a:prstGeom prst="rect">
              <a:avLst/>
            </a:prstGeom>
            <a:ln>
              <a:noFill/>
            </a:ln>
            <a:effectLst>
              <a:softEdge rad="112500"/>
            </a:effectLst>
          </p:spPr>
        </p:pic>
        <p:pic>
          <p:nvPicPr>
            <p:cNvPr id="11" name="Εικόνα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518022"/>
              <a:ext cx="2673050" cy="1778793"/>
            </a:xfrm>
            <a:prstGeom prst="rect">
              <a:avLst/>
            </a:prstGeom>
            <a:ln>
              <a:noFill/>
            </a:ln>
            <a:effectLst>
              <a:softEdge rad="112500"/>
            </a:effectLst>
          </p:spPr>
        </p:pic>
        <p:pic>
          <p:nvPicPr>
            <p:cNvPr id="12" name="Εικόνα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518021"/>
              <a:ext cx="3057525" cy="1778793"/>
            </a:xfrm>
            <a:prstGeom prst="rect">
              <a:avLst/>
            </a:prstGeom>
            <a:ln>
              <a:noFill/>
            </a:ln>
            <a:effectLst>
              <a:softEdge rad="112500"/>
            </a:effectLst>
          </p:spPr>
        </p:pic>
      </p:grpSp>
    </p:spTree>
    <p:extLst>
      <p:ext uri="{BB962C8B-B14F-4D97-AF65-F5344CB8AC3E}">
        <p14:creationId xmlns:p14="http://schemas.microsoft.com/office/powerpoint/2010/main" val="775495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natura_2000 - Copy - Copy"/>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724128" y="116633"/>
            <a:ext cx="3217862" cy="3206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p:cNvSpPr/>
          <p:nvPr/>
        </p:nvSpPr>
        <p:spPr>
          <a:xfrm>
            <a:off x="4369990" y="5176268"/>
            <a:ext cx="4572000" cy="1338828"/>
          </a:xfrm>
          <a:prstGeom prst="rect">
            <a:avLst/>
          </a:prstGeom>
        </p:spPr>
        <p:txBody>
          <a:bodyPr>
            <a:spAutoFit/>
          </a:bodyPr>
          <a:lstStyle/>
          <a:p>
            <a:pPr lvl="0" algn="r" fontAlgn="auto">
              <a:spcBef>
                <a:spcPts val="0"/>
              </a:spcBef>
              <a:spcAft>
                <a:spcPts val="0"/>
              </a:spcAft>
            </a:pPr>
            <a:r>
              <a:rPr lang="el-GR" sz="2700" dirty="0" smtClean="0">
                <a:solidFill>
                  <a:srgbClr val="FF9900"/>
                </a:solidFill>
                <a:latin typeface="Arial Narrow" panose="020B0606020202030204" pitchFamily="34" charset="0"/>
              </a:rPr>
              <a:t>Άρνηση ασφαλιστικής προσέγγισης </a:t>
            </a:r>
            <a:r>
              <a:rPr lang="el-GR" sz="2700" dirty="0">
                <a:solidFill>
                  <a:srgbClr val="FF9900"/>
                </a:solidFill>
                <a:latin typeface="Arial Narrow" panose="020B0606020202030204" pitchFamily="34" charset="0"/>
              </a:rPr>
              <a:t>του περιβαλλοντικού κινδύνου</a:t>
            </a:r>
          </a:p>
        </p:txBody>
      </p:sp>
      <p:grpSp>
        <p:nvGrpSpPr>
          <p:cNvPr id="6" name="Ομάδα 5"/>
          <p:cNvGrpSpPr/>
          <p:nvPr/>
        </p:nvGrpSpPr>
        <p:grpSpPr>
          <a:xfrm>
            <a:off x="251520" y="116633"/>
            <a:ext cx="3168352" cy="3206125"/>
            <a:chOff x="414159" y="1329821"/>
            <a:chExt cx="2967983" cy="2963275"/>
          </a:xfrm>
        </p:grpSpPr>
        <p:pic>
          <p:nvPicPr>
            <p:cNvPr id="7" name="Picture 21" descr="delfini"/>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46" y="1329821"/>
              <a:ext cx="950271"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5" descr="mavrogypa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809" y="2337883"/>
              <a:ext cx="950270" cy="947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7" descr="arkouda"/>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1871" y="1329821"/>
              <a:ext cx="950271"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8" descr="tsakali"/>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159" y="2337883"/>
              <a:ext cx="950270" cy="947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9" descr="0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3809" y="1329821"/>
              <a:ext cx="950270"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0" descr="06"/>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1871" y="2337883"/>
              <a:ext cx="950271" cy="947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1" descr="caretta"/>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3809" y="3345946"/>
              <a:ext cx="950270"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2" descr="04"/>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159" y="3345946"/>
              <a:ext cx="950270"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3" descr="agriogido[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1871" y="3345946"/>
              <a:ext cx="950271" cy="947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Ορθογώνιο 15"/>
          <p:cNvSpPr/>
          <p:nvPr/>
        </p:nvSpPr>
        <p:spPr>
          <a:xfrm>
            <a:off x="251520" y="3573016"/>
            <a:ext cx="3166658" cy="2709973"/>
          </a:xfrm>
          <a:prstGeom prst="rect">
            <a:avLst/>
          </a:prstGeom>
        </p:spPr>
        <p:txBody>
          <a:bodyPr wrap="square">
            <a:spAutoFit/>
          </a:bodyPr>
          <a:lstStyle/>
          <a:p>
            <a:pPr lvl="0" fontAlgn="auto">
              <a:lnSpc>
                <a:spcPct val="135000"/>
              </a:lnSpc>
              <a:spcBef>
                <a:spcPts val="0"/>
              </a:spcBef>
              <a:spcAft>
                <a:spcPts val="0"/>
              </a:spcAft>
            </a:pPr>
            <a:r>
              <a:rPr lang="el-GR" sz="1800" u="sng" dirty="0">
                <a:latin typeface="Arial Narrow" panose="020B0606020202030204" pitchFamily="34" charset="0"/>
              </a:rPr>
              <a:t>Προστατευόμενες περιοχές </a:t>
            </a:r>
            <a:r>
              <a:rPr lang="en-US" sz="1800" u="sng" dirty="0">
                <a:latin typeface="Arial Narrow" panose="020B0606020202030204" pitchFamily="34" charset="0"/>
              </a:rPr>
              <a:t>“Natura 2000”</a:t>
            </a:r>
            <a:r>
              <a:rPr lang="el-GR" sz="1800" dirty="0">
                <a:latin typeface="Arial Narrow" panose="020B0606020202030204" pitchFamily="34" charset="0"/>
              </a:rPr>
              <a:t>:</a:t>
            </a:r>
            <a:endParaRPr lang="en-US" sz="1800" dirty="0">
              <a:latin typeface="Arial Narrow" panose="020B0606020202030204" pitchFamily="34" charset="0"/>
            </a:endParaRPr>
          </a:p>
          <a:p>
            <a:pPr lvl="0" fontAlgn="auto">
              <a:lnSpc>
                <a:spcPct val="135000"/>
              </a:lnSpc>
              <a:spcBef>
                <a:spcPts val="0"/>
              </a:spcBef>
              <a:spcAft>
                <a:spcPts val="0"/>
              </a:spcAft>
              <a:buFontTx/>
              <a:buChar char="-"/>
            </a:pPr>
            <a:r>
              <a:rPr lang="el-GR" sz="1800" dirty="0">
                <a:latin typeface="Arial Narrow" panose="020B0606020202030204" pitchFamily="34" charset="0"/>
              </a:rPr>
              <a:t> 239 ‘Τόποι Κοινοτικής Προστασίας’</a:t>
            </a:r>
          </a:p>
          <a:p>
            <a:pPr lvl="0" fontAlgn="auto">
              <a:lnSpc>
                <a:spcPct val="135000"/>
              </a:lnSpc>
              <a:spcBef>
                <a:spcPts val="0"/>
              </a:spcBef>
              <a:spcAft>
                <a:spcPts val="0"/>
              </a:spcAft>
              <a:buFontTx/>
              <a:buChar char="-"/>
            </a:pPr>
            <a:r>
              <a:rPr lang="el-GR" sz="1800" dirty="0">
                <a:latin typeface="Arial Narrow" panose="020B0606020202030204" pitchFamily="34" charset="0"/>
              </a:rPr>
              <a:t> 163 ‘Ζώνες Ειδικής Προστασίας’</a:t>
            </a:r>
          </a:p>
          <a:p>
            <a:pPr lvl="0" fontAlgn="auto">
              <a:lnSpc>
                <a:spcPct val="135000"/>
              </a:lnSpc>
              <a:spcBef>
                <a:spcPts val="0"/>
              </a:spcBef>
              <a:spcAft>
                <a:spcPts val="0"/>
              </a:spcAft>
              <a:buFontTx/>
              <a:buChar char="-"/>
            </a:pPr>
            <a:r>
              <a:rPr lang="el-GR" sz="1800" dirty="0">
                <a:latin typeface="Arial Narrow" panose="020B0606020202030204" pitchFamily="34" charset="0"/>
              </a:rPr>
              <a:t> 24% της έκτασης της χώρας</a:t>
            </a:r>
          </a:p>
        </p:txBody>
      </p:sp>
      <p:pic>
        <p:nvPicPr>
          <p:cNvPr id="17" name="Picture 11" descr="natura_2000 - Co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5963" y="3546028"/>
            <a:ext cx="4513411" cy="944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263px-WWF_logo_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02022" y="4523798"/>
            <a:ext cx="439968" cy="65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88553" y="134195"/>
            <a:ext cx="2611612" cy="954107"/>
          </a:xfrm>
          <a:prstGeom prst="rect">
            <a:avLst/>
          </a:prstGeom>
          <a:noFill/>
        </p:spPr>
        <p:txBody>
          <a:bodyPr wrap="none" rtlCol="0">
            <a:spAutoFit/>
          </a:bodyPr>
          <a:lstStyle/>
          <a:p>
            <a:r>
              <a:rPr lang="el-GR" dirty="0" smtClean="0">
                <a:latin typeface="Arial Narrow" panose="020B0606020202030204" pitchFamily="34" charset="0"/>
              </a:rPr>
              <a:t>Απώλεια </a:t>
            </a:r>
          </a:p>
          <a:p>
            <a:r>
              <a:rPr lang="el-GR" dirty="0" smtClean="0">
                <a:latin typeface="Arial Narrow" panose="020B0606020202030204" pitchFamily="34" charset="0"/>
              </a:rPr>
              <a:t>βιοποικιλότητας </a:t>
            </a:r>
            <a:endParaRPr lang="el-GR" dirty="0">
              <a:latin typeface="Arial Narrow" panose="020B0606020202030204" pitchFamily="34" charset="0"/>
            </a:endParaRPr>
          </a:p>
        </p:txBody>
      </p:sp>
    </p:spTree>
    <p:extLst>
      <p:ext uri="{BB962C8B-B14F-4D97-AF65-F5344CB8AC3E}">
        <p14:creationId xmlns:p14="http://schemas.microsoft.com/office/powerpoint/2010/main" val="2658083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9317" name="Picture 5" descr="sol remediation"/>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4546" b="4546"/>
          <a:stretch>
            <a:fillRect/>
          </a:stretch>
        </p:blipFill>
        <p:spPr>
          <a:xfrm>
            <a:off x="467816" y="2212281"/>
            <a:ext cx="3240088" cy="2296839"/>
          </a:xfrm>
          <a:prstGeom prst="rect">
            <a:avLst/>
          </a:prstGeom>
          <a:ln>
            <a:noFill/>
          </a:ln>
          <a:effectLst>
            <a:softEdge rad="112500"/>
          </a:effectLst>
        </p:spPr>
      </p:pic>
      <p:graphicFrame>
        <p:nvGraphicFramePr>
          <p:cNvPr id="2" name="Διάγραμμα 1"/>
          <p:cNvGraphicFramePr/>
          <p:nvPr>
            <p:extLst>
              <p:ext uri="{D42A27DB-BD31-4B8C-83A1-F6EECF244321}">
                <p14:modId xmlns:p14="http://schemas.microsoft.com/office/powerpoint/2010/main" val="2301204840"/>
              </p:ext>
            </p:extLst>
          </p:nvPr>
        </p:nvGraphicFramePr>
        <p:xfrm>
          <a:off x="2771800" y="116632"/>
          <a:ext cx="8151440"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Διάγραμμα 2"/>
          <p:cNvGraphicFramePr/>
          <p:nvPr>
            <p:extLst>
              <p:ext uri="{D42A27DB-BD31-4B8C-83A1-F6EECF244321}">
                <p14:modId xmlns:p14="http://schemas.microsoft.com/office/powerpoint/2010/main" val="2479056014"/>
              </p:ext>
            </p:extLst>
          </p:nvPr>
        </p:nvGraphicFramePr>
        <p:xfrm>
          <a:off x="381000" y="4581129"/>
          <a:ext cx="8655496" cy="2160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6" name="Ομάδα 5"/>
          <p:cNvGrpSpPr/>
          <p:nvPr/>
        </p:nvGrpSpPr>
        <p:grpSpPr>
          <a:xfrm>
            <a:off x="468313" y="188913"/>
            <a:ext cx="8604250" cy="4392216"/>
            <a:chOff x="468313" y="188913"/>
            <a:chExt cx="8604250" cy="4392216"/>
          </a:xfrm>
        </p:grpSpPr>
        <p:pic>
          <p:nvPicPr>
            <p:cNvPr id="269314" name="Εικόνα 9"/>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16688" y="2808289"/>
              <a:ext cx="2555875" cy="1772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5" name="Εικόνα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708400" y="188913"/>
              <a:ext cx="1871663" cy="2016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Εικόνα 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580063" y="188913"/>
              <a:ext cx="3492500" cy="2619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707904" y="2204864"/>
              <a:ext cx="3323861" cy="2376264"/>
            </a:xfrm>
            <a:prstGeom prst="rect">
              <a:avLst/>
            </a:prstGeom>
            <a:ln>
              <a:noFill/>
            </a:ln>
            <a:effectLst>
              <a:softEdge rad="112500"/>
            </a:effectLst>
          </p:spPr>
        </p:pic>
        <p:pic>
          <p:nvPicPr>
            <p:cNvPr id="269321" name="Εικόνα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68313" y="215901"/>
              <a:ext cx="3240087" cy="1989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4347981"/>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77367" y="620688"/>
            <a:ext cx="8874135" cy="5331686"/>
          </a:xfrm>
          <a:prstGeom prst="ellipse">
            <a:avLst/>
          </a:prstGeom>
          <a:ln>
            <a:noFill/>
          </a:ln>
          <a:effectLst>
            <a:softEdge rad="112500"/>
          </a:effectLst>
        </p:spPr>
      </p:pic>
      <p:sp>
        <p:nvSpPr>
          <p:cNvPr id="3" name="Τίτλος 2"/>
          <p:cNvSpPr>
            <a:spLocks noGrp="1"/>
          </p:cNvSpPr>
          <p:nvPr>
            <p:ph type="title"/>
          </p:nvPr>
        </p:nvSpPr>
        <p:spPr>
          <a:xfrm>
            <a:off x="179512" y="2636912"/>
            <a:ext cx="8686800" cy="1184825"/>
          </a:xfrm>
        </p:spPr>
        <p:txBody>
          <a:bodyPr>
            <a:normAutofit fontScale="90000"/>
          </a:bodyPr>
          <a:lstStyle/>
          <a:p>
            <a:pPr lvl="0">
              <a:spcBef>
                <a:spcPct val="20000"/>
              </a:spcBef>
            </a:pPr>
            <a:r>
              <a:rPr lang="el-GR" sz="3100" b="1" cap="none" dirty="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rPr>
              <a:t>2. Οικονομική αποτίμηση μέτρων αποκατάστασης περιβαλλοντικής ζημιάς</a:t>
            </a:r>
            <a:br>
              <a:rPr lang="el-GR" sz="3100" b="1" cap="none" dirty="0">
                <a:solidFill>
                  <a:schemeClr val="tx1"/>
                </a:solidFill>
                <a:effectLst>
                  <a:outerShdw blurRad="38100" dist="38100" dir="2700000" algn="tl">
                    <a:srgbClr val="000000">
                      <a:alpha val="43137"/>
                    </a:srgbClr>
                  </a:outerShdw>
                </a:effectLst>
                <a:latin typeface="Arial Narrow" panose="020B0606020202030204" pitchFamily="34" charset="0"/>
                <a:ea typeface="+mn-ea"/>
                <a:cs typeface="+mn-cs"/>
              </a:rPr>
            </a:br>
            <a:r>
              <a:rPr lang="el-GR" sz="2700" cap="none" dirty="0">
                <a:solidFill>
                  <a:prstClr val="white"/>
                </a:solidFill>
                <a:effectLst/>
                <a:latin typeface="Arial Narrow" panose="020B0606020202030204" pitchFamily="34" charset="0"/>
                <a:ea typeface="+mn-ea"/>
                <a:cs typeface="+mn-cs"/>
              </a:rPr>
              <a:t>Μέθοδοι, προβλήματα, γενικές εκτιμήσεις</a:t>
            </a:r>
            <a:r>
              <a:rPr lang="el-GR" sz="2000" cap="none" dirty="0">
                <a:solidFill>
                  <a:prstClr val="white"/>
                </a:solidFill>
                <a:effectLst/>
                <a:latin typeface="Arial Narrow" panose="020B0606020202030204" pitchFamily="34" charset="0"/>
                <a:ea typeface="+mn-ea"/>
                <a:cs typeface="+mn-cs"/>
              </a:rPr>
              <a:t/>
            </a:r>
            <a:br>
              <a:rPr lang="el-GR" sz="2000" cap="none" dirty="0">
                <a:solidFill>
                  <a:prstClr val="white"/>
                </a:solidFill>
                <a:effectLst/>
                <a:latin typeface="Arial Narrow" panose="020B0606020202030204" pitchFamily="34" charset="0"/>
                <a:ea typeface="+mn-ea"/>
                <a:cs typeface="+mn-cs"/>
              </a:rPr>
            </a:br>
            <a:r>
              <a:rPr lang="el-GR" sz="2000" b="1" cap="none" dirty="0">
                <a:solidFill>
                  <a:srgbClr val="FF9900"/>
                </a:solidFill>
                <a:effectLst/>
                <a:latin typeface="Arial Narrow" panose="020B0606020202030204" pitchFamily="34" charset="0"/>
                <a:ea typeface="+mn-ea"/>
                <a:cs typeface="+mn-cs"/>
              </a:rPr>
              <a:t/>
            </a:r>
            <a:br>
              <a:rPr lang="el-GR" sz="2000" b="1" cap="none" dirty="0">
                <a:solidFill>
                  <a:srgbClr val="FF9900"/>
                </a:solidFill>
                <a:effectLst/>
                <a:latin typeface="Arial Narrow" panose="020B0606020202030204" pitchFamily="34" charset="0"/>
                <a:ea typeface="+mn-ea"/>
                <a:cs typeface="+mn-cs"/>
              </a:rPr>
            </a:br>
            <a:endParaRPr lang="el-GR" dirty="0"/>
          </a:p>
        </p:txBody>
      </p:sp>
    </p:spTree>
    <p:extLst>
      <p:ext uri="{BB962C8B-B14F-4D97-AF65-F5344CB8AC3E}">
        <p14:creationId xmlns:p14="http://schemas.microsoft.com/office/powerpoint/2010/main" val="3155167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1"/>
          </p:nvPr>
        </p:nvSpPr>
        <p:spPr>
          <a:xfrm>
            <a:off x="467544" y="5229200"/>
            <a:ext cx="8458200" cy="1219200"/>
          </a:xfrm>
        </p:spPr>
        <p:txBody>
          <a:bodyPr/>
          <a:lstStyle/>
          <a:p>
            <a:pPr lvl="0" algn="l" eaLnBrk="1" fontAlgn="auto" hangingPunct="1">
              <a:spcBef>
                <a:spcPts val="0"/>
              </a:spcBef>
              <a:spcAft>
                <a:spcPts val="1200"/>
              </a:spcAft>
              <a:buClr>
                <a:srgbClr val="94C600"/>
              </a:buClr>
              <a:buSzPct val="76000"/>
            </a:pPr>
            <a:r>
              <a:rPr lang="el-GR" sz="2400" b="1" dirty="0">
                <a:solidFill>
                  <a:srgbClr val="FF9900"/>
                </a:solidFill>
                <a:latin typeface="Arial Narrow" panose="020B0606020202030204" pitchFamily="34" charset="0"/>
                <a:ea typeface="Times New Roman"/>
                <a:cs typeface="Calibri" panose="020F0502020204030204" pitchFamily="34" charset="0"/>
              </a:rPr>
              <a:t>Εδώ και μια 20ετια έχει αναγνωρισθεί η ιδιαίτερη συμβολή </a:t>
            </a:r>
            <a:r>
              <a:rPr lang="el-GR" sz="2400" b="1" dirty="0" smtClean="0">
                <a:solidFill>
                  <a:srgbClr val="FF9900"/>
                </a:solidFill>
                <a:latin typeface="Arial Narrow" panose="020B0606020202030204" pitchFamily="34" charset="0"/>
                <a:ea typeface="Times New Roman"/>
                <a:cs typeface="Calibri" panose="020F0502020204030204" pitchFamily="34" charset="0"/>
              </a:rPr>
              <a:t>των οικονομικών </a:t>
            </a:r>
            <a:r>
              <a:rPr lang="el-GR" sz="2400" b="1" dirty="0">
                <a:solidFill>
                  <a:srgbClr val="FF9900"/>
                </a:solidFill>
                <a:latin typeface="Arial Narrow" panose="020B0606020202030204" pitchFamily="34" charset="0"/>
                <a:ea typeface="Times New Roman"/>
                <a:cs typeface="Calibri" panose="020F0502020204030204" pitchFamily="34" charset="0"/>
              </a:rPr>
              <a:t>του περιβάλλοντος στην ανάλυση και </a:t>
            </a:r>
            <a:r>
              <a:rPr lang="el-GR" sz="2400" b="1" dirty="0" smtClean="0">
                <a:solidFill>
                  <a:srgbClr val="FF9900"/>
                </a:solidFill>
                <a:latin typeface="Arial Narrow" panose="020B0606020202030204" pitchFamily="34" charset="0"/>
                <a:ea typeface="Times New Roman"/>
                <a:cs typeface="Calibri" panose="020F0502020204030204" pitchFamily="34" charset="0"/>
              </a:rPr>
              <a:t>ερμηνεία των </a:t>
            </a:r>
            <a:r>
              <a:rPr lang="el-GR" sz="2400" b="1" dirty="0">
                <a:solidFill>
                  <a:srgbClr val="FF9900"/>
                </a:solidFill>
                <a:latin typeface="Arial Narrow" panose="020B0606020202030204" pitchFamily="34" charset="0"/>
                <a:ea typeface="Times New Roman"/>
                <a:cs typeface="Calibri" panose="020F0502020204030204" pitchFamily="34" charset="0"/>
              </a:rPr>
              <a:t>επιπτώσεων σε αυτό, από τις ανθρώπινες δραστηριότητες.</a:t>
            </a:r>
          </a:p>
          <a:p>
            <a:pPr lvl="0" algn="l" eaLnBrk="1" fontAlgn="auto" hangingPunct="1">
              <a:spcBef>
                <a:spcPts val="0"/>
              </a:spcBef>
              <a:spcAft>
                <a:spcPts val="1200"/>
              </a:spcAft>
              <a:buClr>
                <a:srgbClr val="94C600"/>
              </a:buClr>
              <a:buSzPct val="76000"/>
            </a:pPr>
            <a:r>
              <a:rPr lang="el-GR" sz="2400" b="1" dirty="0">
                <a:solidFill>
                  <a:schemeClr val="tx1"/>
                </a:solidFill>
                <a:latin typeface="Arial Narrow" panose="020B0606020202030204" pitchFamily="34" charset="0"/>
                <a:ea typeface="Times New Roman"/>
                <a:cs typeface="Calibri" panose="020F0502020204030204" pitchFamily="34" charset="0"/>
              </a:rPr>
              <a:t>Η οικονομική διάσταση των περιβαλλοντικών ζητημάτων αναδεικνύεται έντονα μέσα από διάφορες ευρωπαϊκές οδηγίες, όπως οι: </a:t>
            </a:r>
            <a:endParaRPr lang="el-GR" sz="2400" b="1" dirty="0" smtClean="0">
              <a:solidFill>
                <a:schemeClr val="tx1"/>
              </a:solidFill>
              <a:latin typeface="Arial Narrow" panose="020B0606020202030204" pitchFamily="34" charset="0"/>
              <a:ea typeface="Times New Roman"/>
              <a:cs typeface="Calibri" panose="020F0502020204030204" pitchFamily="34" charset="0"/>
            </a:endParaRPr>
          </a:p>
          <a:p>
            <a:pPr lvl="0" algn="l" eaLnBrk="1" fontAlgn="auto" hangingPunct="1">
              <a:spcBef>
                <a:spcPts val="0"/>
              </a:spcBef>
              <a:spcAft>
                <a:spcPts val="1200"/>
              </a:spcAft>
              <a:buClr>
                <a:srgbClr val="94C600"/>
              </a:buClr>
              <a:buSzPct val="76000"/>
            </a:pPr>
            <a:endParaRPr lang="el-GR" sz="2400" b="1" dirty="0">
              <a:solidFill>
                <a:schemeClr val="tx1"/>
              </a:solidFill>
              <a:latin typeface="Arial Narrow" panose="020B0606020202030204" pitchFamily="34" charset="0"/>
              <a:ea typeface="Times New Roman"/>
              <a:cs typeface="Calibri" panose="020F0502020204030204" pitchFamily="34" charset="0"/>
            </a:endParaRPr>
          </a:p>
          <a:p>
            <a:pPr lvl="0" algn="l" eaLnBrk="1" fontAlgn="auto" hangingPunct="1">
              <a:lnSpc>
                <a:spcPts val="1800"/>
              </a:lnSpc>
              <a:spcAft>
                <a:spcPts val="1800"/>
              </a:spcAft>
              <a:buClr>
                <a:srgbClr val="94C600"/>
              </a:buClr>
              <a:buSzPct val="76000"/>
            </a:pPr>
            <a:r>
              <a:rPr lang="el-GR" b="1" dirty="0">
                <a:solidFill>
                  <a:srgbClr val="FF9900"/>
                </a:solidFill>
                <a:effectLst>
                  <a:outerShdw blurRad="38100" dist="38100" dir="2700000" algn="tl">
                    <a:srgbClr val="000000">
                      <a:alpha val="43137"/>
                    </a:srgbClr>
                  </a:outerShdw>
                </a:effectLst>
                <a:latin typeface="Arial Narrow" panose="020B0606020202030204" pitchFamily="34" charset="0"/>
                <a:ea typeface="Times New Roman"/>
                <a:cs typeface="Calibri" panose="020F0502020204030204" pitchFamily="34" charset="0"/>
              </a:rPr>
              <a:t>96/61/ΕΚ -  ολοκληρωμένη πρόληψη και έλεγχος ρύπανσης,</a:t>
            </a:r>
          </a:p>
          <a:p>
            <a:pPr lvl="0" algn="l" eaLnBrk="1" fontAlgn="auto" hangingPunct="1">
              <a:lnSpc>
                <a:spcPts val="1800"/>
              </a:lnSpc>
              <a:spcAft>
                <a:spcPts val="1800"/>
              </a:spcAft>
              <a:buClr>
                <a:srgbClr val="94C600"/>
              </a:buClr>
              <a:buSzPct val="76000"/>
            </a:pPr>
            <a:r>
              <a:rPr lang="el-GR" b="1" dirty="0">
                <a:solidFill>
                  <a:srgbClr val="FF9900"/>
                </a:solidFill>
                <a:effectLst>
                  <a:outerShdw blurRad="38100" dist="38100" dir="2700000" algn="tl">
                    <a:srgbClr val="000000">
                      <a:alpha val="43137"/>
                    </a:srgbClr>
                  </a:outerShdw>
                </a:effectLst>
                <a:latin typeface="Arial Narrow" panose="020B0606020202030204" pitchFamily="34" charset="0"/>
                <a:ea typeface="Times New Roman"/>
                <a:cs typeface="Calibri" panose="020F0502020204030204" pitchFamily="34" charset="0"/>
              </a:rPr>
              <a:t>2000/60/ΕΚ - θέσπιση πολιτικής στη διαχείριση υδάτων </a:t>
            </a:r>
          </a:p>
          <a:p>
            <a:pPr lvl="0" algn="l" eaLnBrk="1" fontAlgn="auto" hangingPunct="1">
              <a:lnSpc>
                <a:spcPts val="1800"/>
              </a:lnSpc>
              <a:spcAft>
                <a:spcPts val="1800"/>
              </a:spcAft>
              <a:buClr>
                <a:srgbClr val="94C600"/>
              </a:buClr>
              <a:buSzPct val="76000"/>
            </a:pPr>
            <a:r>
              <a:rPr lang="el-GR" b="1" dirty="0">
                <a:solidFill>
                  <a:srgbClr val="FF9900"/>
                </a:solidFill>
                <a:effectLst>
                  <a:outerShdw blurRad="38100" dist="38100" dir="2700000" algn="tl">
                    <a:srgbClr val="000000">
                      <a:alpha val="43137"/>
                    </a:srgbClr>
                  </a:outerShdw>
                </a:effectLst>
                <a:latin typeface="Arial Narrow" panose="020B0606020202030204" pitchFamily="34" charset="0"/>
                <a:ea typeface="Times New Roman"/>
                <a:cs typeface="Calibri" panose="020F0502020204030204" pitchFamily="34" charset="0"/>
              </a:rPr>
              <a:t>2004/35/ΕΚ - περιβαλλοντική ευθύνη, κ.ά. </a:t>
            </a:r>
          </a:p>
          <a:p>
            <a:pPr lvl="0" algn="l" eaLnBrk="1" fontAlgn="auto" hangingPunct="1">
              <a:spcBef>
                <a:spcPts val="0"/>
              </a:spcBef>
              <a:spcAft>
                <a:spcPts val="1200"/>
              </a:spcAft>
              <a:buClr>
                <a:srgbClr val="94C600"/>
              </a:buClr>
              <a:buSzPct val="76000"/>
            </a:pPr>
            <a:r>
              <a:rPr lang="el-GR" b="1" dirty="0">
                <a:solidFill>
                  <a:srgbClr val="FF9900"/>
                </a:solidFill>
                <a:effectLst>
                  <a:outerShdw blurRad="38100" dist="38100" dir="2700000" algn="tl">
                    <a:srgbClr val="000000">
                      <a:alpha val="43137"/>
                    </a:srgbClr>
                  </a:outerShdw>
                </a:effectLst>
                <a:latin typeface="Arial Narrow" panose="020B0606020202030204" pitchFamily="34" charset="0"/>
                <a:ea typeface="Times New Roman"/>
                <a:cs typeface="Calibri" panose="020F0502020204030204" pitchFamily="34" charset="0"/>
              </a:rPr>
              <a:t>και από το πλαίσιο λήψης αποφάσεων σε ζητήματα πολιτικής, νομοθεσίας</a:t>
            </a:r>
            <a:endParaRPr lang="el-GR" sz="1000" b="1" dirty="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el-GR" dirty="0"/>
          </a:p>
        </p:txBody>
      </p:sp>
    </p:spTree>
    <p:extLst>
      <p:ext uri="{BB962C8B-B14F-4D97-AF65-F5344CB8AC3E}">
        <p14:creationId xmlns:p14="http://schemas.microsoft.com/office/powerpoint/2010/main" val="1229170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241176" y="2780928"/>
            <a:ext cx="8686800" cy="1184825"/>
          </a:xfrm>
        </p:spPr>
        <p:txBody>
          <a:bodyPr>
            <a:normAutofit/>
          </a:bodyPr>
          <a:lstStyle/>
          <a:p>
            <a:r>
              <a:rPr lang="el-GR" sz="2800" dirty="0" err="1" smtClean="0">
                <a:solidFill>
                  <a:srgbClr val="FFC000"/>
                </a:solidFill>
                <a:effectLst>
                  <a:outerShdw blurRad="38100" dist="38100" dir="2700000" algn="tl">
                    <a:srgbClr val="000000">
                      <a:alpha val="43137"/>
                    </a:srgbClr>
                  </a:outerShdw>
                  <a:reflection blurRad="12700" stA="48000" endA="300" endPos="55000" dir="5400000" sy="-90000" algn="bl" rotWithShape="0"/>
                </a:effectLst>
              </a:rPr>
              <a:t>Οικονομικα</a:t>
            </a:r>
            <a:r>
              <a:rPr lang="el-GR" sz="2800" dirty="0" smtClean="0">
                <a:solidFill>
                  <a:srgbClr val="FFC000"/>
                </a:solidFill>
                <a:effectLst>
                  <a:outerShdw blurRad="38100" dist="38100" dir="2700000" algn="tl">
                    <a:srgbClr val="000000">
                      <a:alpha val="43137"/>
                    </a:srgbClr>
                  </a:outerShdw>
                  <a:reflection blurRad="12700" stA="48000" endA="300" endPos="55000" dir="5400000" sy="-90000" algn="bl" rotWithShape="0"/>
                </a:effectLst>
              </a:rPr>
              <a:t> </a:t>
            </a:r>
            <a:r>
              <a:rPr lang="el-GR" sz="2800" dirty="0" err="1" smtClean="0">
                <a:solidFill>
                  <a:srgbClr val="FFC000"/>
                </a:solidFill>
                <a:effectLst>
                  <a:outerShdw blurRad="38100" dist="38100" dir="2700000" algn="tl">
                    <a:srgbClr val="000000">
                      <a:alpha val="43137"/>
                    </a:srgbClr>
                  </a:outerShdw>
                  <a:reflection blurRad="12700" stA="48000" endA="300" endPos="55000" dir="5400000" sy="-90000" algn="bl" rotWithShape="0"/>
                </a:effectLst>
              </a:rPr>
              <a:t>Περιβαλλοντοσ</a:t>
            </a:r>
            <a:endParaRPr lang="el-GR" sz="2800" dirty="0">
              <a:solidFill>
                <a:srgbClr val="FFC000"/>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738" y="548680"/>
            <a:ext cx="3433056" cy="2288704"/>
          </a:xfrm>
          <a:prstGeom prst="ellipse">
            <a:avLst/>
          </a:prstGeom>
          <a:ln>
            <a:noFill/>
          </a:ln>
          <a:effectLst>
            <a:softEdge rad="112500"/>
          </a:effectLst>
        </p:spPr>
      </p:pic>
      <p:sp>
        <p:nvSpPr>
          <p:cNvPr id="2" name="Ορθογώνιο 1"/>
          <p:cNvSpPr/>
          <p:nvPr/>
        </p:nvSpPr>
        <p:spPr>
          <a:xfrm>
            <a:off x="4355976" y="620688"/>
            <a:ext cx="4572000" cy="1631216"/>
          </a:xfrm>
          <a:prstGeom prst="rect">
            <a:avLst/>
          </a:prstGeom>
        </p:spPr>
        <p:txBody>
          <a:bodyPr>
            <a:spAutoFit/>
          </a:bodyPr>
          <a:lstStyle/>
          <a:p>
            <a:pPr algn="r"/>
            <a:r>
              <a:rPr lang="el-GR" sz="2000" dirty="0">
                <a:latin typeface="Arial Narrow"/>
                <a:ea typeface="Calibri"/>
                <a:cs typeface="Times New Roman"/>
              </a:rPr>
              <a:t>Τα οικονομικά του περιβάλλοντος είναι ο επιστημονικός κλάδος, ο οποίος έχει ως αντικείμενο τη μελέτη περιβαλλοντικών προβλημάτων, υπό το πρίσμα και τις αναλυτικές τεχνικές της οικονομίας </a:t>
            </a:r>
            <a:endParaRPr lang="el-GR" sz="2000" dirty="0"/>
          </a:p>
        </p:txBody>
      </p:sp>
      <p:sp>
        <p:nvSpPr>
          <p:cNvPr id="5" name="Ορθογώνιο 4"/>
          <p:cNvSpPr/>
          <p:nvPr/>
        </p:nvSpPr>
        <p:spPr>
          <a:xfrm>
            <a:off x="4351759" y="3645024"/>
            <a:ext cx="4572000" cy="2308324"/>
          </a:xfrm>
          <a:prstGeom prst="rect">
            <a:avLst/>
          </a:prstGeom>
        </p:spPr>
        <p:txBody>
          <a:bodyPr>
            <a:spAutoFit/>
          </a:bodyPr>
          <a:lstStyle/>
          <a:p>
            <a:pPr lvl="0" algn="r" eaLnBrk="0" hangingPunct="0">
              <a:spcBef>
                <a:spcPct val="20000"/>
              </a:spcBef>
              <a:buClr>
                <a:srgbClr val="F0A22E"/>
              </a:buClr>
              <a:buSzPct val="70000"/>
            </a:pPr>
            <a:r>
              <a:rPr lang="el-GR" sz="2000" dirty="0">
                <a:latin typeface="Arial Narrow"/>
                <a:ea typeface="Calibri"/>
                <a:cs typeface="Times New Roman"/>
              </a:rPr>
              <a:t>Η περιβαλλοντική οικονομία στηρίζεται στην υπόθεση ότι </a:t>
            </a:r>
          </a:p>
          <a:p>
            <a:pPr lvl="0" algn="r" eaLnBrk="0" hangingPunct="0">
              <a:spcBef>
                <a:spcPct val="20000"/>
              </a:spcBef>
              <a:buClr>
                <a:srgbClr val="F0A22E"/>
              </a:buClr>
              <a:buSzPct val="70000"/>
            </a:pPr>
            <a:r>
              <a:rPr lang="el-GR" sz="2000" dirty="0">
                <a:latin typeface="Arial Narrow"/>
                <a:ea typeface="Calibri"/>
                <a:cs typeface="Times New Roman"/>
              </a:rPr>
              <a:t>όλες οι λειτουργίες που παρέχονται από το φυσικό περιβάλλον έχουν μια οικονομική αξία, η οποία θα ήταν έκδηλη εάν οι λειτουργίες ήταν ενταγμένες σε μια πραγματική αγορά </a:t>
            </a:r>
          </a:p>
        </p:txBody>
      </p:sp>
    </p:spTree>
    <p:extLst>
      <p:ext uri="{BB962C8B-B14F-4D97-AF65-F5344CB8AC3E}">
        <p14:creationId xmlns:p14="http://schemas.microsoft.com/office/powerpoint/2010/main" val="19418630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3"/>
          <p:cNvPicPr>
            <a:picLocks noGrp="1" noChangeAspect="1"/>
          </p:cNvPicPr>
          <p:nvPr>
            <p:ph type="pic" idx="1"/>
          </p:nvPr>
        </p:nvPicPr>
        <p:blipFill>
          <a:blip r:embed="rId2"/>
          <a:srcRect l="6396" r="6396"/>
          <a:stretch>
            <a:fillRect/>
          </a:stretch>
        </p:blipFill>
        <p:spPr>
          <a:xfrm>
            <a:off x="0" y="0"/>
            <a:ext cx="9151938" cy="6858000"/>
          </a:xfrm>
        </p:spPr>
      </p:pic>
      <p:sp>
        <p:nvSpPr>
          <p:cNvPr id="243715" name="Θέση κειμένου 7"/>
          <p:cNvSpPr>
            <a:spLocks noGrp="1"/>
          </p:cNvSpPr>
          <p:nvPr>
            <p:ph type="body" sz="half" idx="2"/>
          </p:nvPr>
        </p:nvSpPr>
        <p:spPr>
          <a:xfrm>
            <a:off x="381000" y="5532438"/>
            <a:ext cx="5867400" cy="768350"/>
          </a:xfrm>
        </p:spPr>
        <p:txBody>
          <a:bodyPr/>
          <a:lstStyle/>
          <a:p>
            <a:pPr eaLnBrk="1" hangingPunct="1"/>
            <a:endParaRPr lang="el-GR" altLang="el-GR" smtClean="0"/>
          </a:p>
        </p:txBody>
      </p:sp>
      <p:graphicFrame>
        <p:nvGraphicFramePr>
          <p:cNvPr id="3" name="Διάγραμμα 2"/>
          <p:cNvGraphicFramePr/>
          <p:nvPr>
            <p:extLst>
              <p:ext uri="{D42A27DB-BD31-4B8C-83A1-F6EECF244321}">
                <p14:modId xmlns:p14="http://schemas.microsoft.com/office/powerpoint/2010/main" val="4060231341"/>
              </p:ext>
            </p:extLst>
          </p:nvPr>
        </p:nvGraphicFramePr>
        <p:xfrm>
          <a:off x="251520" y="155448"/>
          <a:ext cx="8568952" cy="125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Διάγραμμα 9"/>
          <p:cNvGraphicFramePr/>
          <p:nvPr>
            <p:extLst>
              <p:ext uri="{D42A27DB-BD31-4B8C-83A1-F6EECF244321}">
                <p14:modId xmlns:p14="http://schemas.microsoft.com/office/powerpoint/2010/main" val="3172092352"/>
              </p:ext>
            </p:extLst>
          </p:nvPr>
        </p:nvGraphicFramePr>
        <p:xfrm>
          <a:off x="251520" y="1628800"/>
          <a:ext cx="8712968" cy="48936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1432813185"/>
              </p:ext>
            </p:extLst>
          </p:nvPr>
        </p:nvGraphicFramePr>
        <p:xfrm>
          <a:off x="639763" y="260648"/>
          <a:ext cx="8077200" cy="3103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Ομάδα 8"/>
          <p:cNvGrpSpPr/>
          <p:nvPr/>
        </p:nvGrpSpPr>
        <p:grpSpPr>
          <a:xfrm>
            <a:off x="623994" y="1844824"/>
            <a:ext cx="8077200" cy="1501777"/>
            <a:chOff x="0" y="46902"/>
            <a:chExt cx="8077200" cy="2192194"/>
          </a:xfrm>
        </p:grpSpPr>
        <p:sp>
          <p:nvSpPr>
            <p:cNvPr id="10" name="Στρογγυλεμένο ορθογώνιο 9"/>
            <p:cNvSpPr/>
            <p:nvPr/>
          </p:nvSpPr>
          <p:spPr>
            <a:xfrm>
              <a:off x="0" y="46902"/>
              <a:ext cx="8077200" cy="21921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Στρογγυλεμένο ορθογώνιο 4"/>
            <p:cNvSpPr/>
            <p:nvPr/>
          </p:nvSpPr>
          <p:spPr>
            <a:xfrm>
              <a:off x="110437" y="436109"/>
              <a:ext cx="7863172" cy="1413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1800" b="1" kern="1200" dirty="0" smtClean="0">
                  <a:solidFill>
                    <a:schemeClr val="tx1"/>
                  </a:solidFill>
                  <a:effectLst>
                    <a:outerShdw blurRad="38100" dist="38100" dir="2700000" algn="tl">
                      <a:srgbClr val="000000">
                        <a:alpha val="43137"/>
                      </a:srgbClr>
                    </a:outerShdw>
                  </a:effectLst>
                  <a:latin typeface="Arial Narrow" pitchFamily="34" charset="0"/>
                </a:rPr>
                <a:t>β) Ζημία των υδάτων, ήτοι οιαδήποτε ζημία επηρεάζει δυσμενώς, σε σημαντικό βαθμό, την οικολογική, χημική ή/και ποσοτική κατάσταση, ή/και το οικολογικό δυναμικό, όπως ορίζει η οδηγία 2000/60/ΕΚ, των συγκεκριμένων υδάτων, εξαιρουμένων των δυσμενών επιπτώσεων στις οποίες εφαρμόζεται το άρθρο 4, παράγραφος 7 της εν λόγω οδηγίας.</a:t>
              </a:r>
              <a:endParaRPr lang="el-GR" sz="1800" b="1" kern="1200" dirty="0">
                <a:solidFill>
                  <a:schemeClr val="tx1"/>
                </a:solidFill>
                <a:effectLst>
                  <a:outerShdw blurRad="38100" dist="38100" dir="2700000" algn="tl">
                    <a:srgbClr val="000000">
                      <a:alpha val="43137"/>
                    </a:srgbClr>
                  </a:outerShdw>
                </a:effectLst>
                <a:latin typeface="Arial Narrow" pitchFamily="34" charset="0"/>
              </a:endParaRPr>
            </a:p>
          </p:txBody>
        </p:sp>
      </p:grpSp>
      <p:pic>
        <p:nvPicPr>
          <p:cNvPr id="5" name="Εικόνα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501008"/>
            <a:ext cx="1977333" cy="1318222"/>
          </a:xfrm>
          <a:prstGeom prst="rect">
            <a:avLst/>
          </a:prstGeom>
        </p:spPr>
      </p:pic>
      <p:pic>
        <p:nvPicPr>
          <p:cNvPr id="8" name="Εικόνα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920" y="3501008"/>
            <a:ext cx="3095824" cy="1318222"/>
          </a:xfrm>
          <a:prstGeom prst="rect">
            <a:avLst/>
          </a:prstGeom>
        </p:spPr>
      </p:pic>
      <p:pic>
        <p:nvPicPr>
          <p:cNvPr id="13" name="Εικόνα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0272" y="3501008"/>
            <a:ext cx="2123728" cy="1318222"/>
          </a:xfrm>
          <a:prstGeom prst="rect">
            <a:avLst/>
          </a:prstGeom>
        </p:spPr>
      </p:pic>
      <p:sp>
        <p:nvSpPr>
          <p:cNvPr id="2" name="TextBox 1"/>
          <p:cNvSpPr txBox="1"/>
          <p:nvPr/>
        </p:nvSpPr>
        <p:spPr>
          <a:xfrm>
            <a:off x="655248" y="116632"/>
            <a:ext cx="3329758" cy="523220"/>
          </a:xfrm>
          <a:prstGeom prst="rect">
            <a:avLst/>
          </a:prstGeom>
          <a:noFill/>
        </p:spPr>
        <p:txBody>
          <a:bodyPr wrap="none" rtlCol="0">
            <a:spAutoFit/>
          </a:bodyPr>
          <a:lstStyle/>
          <a:p>
            <a:r>
              <a:rPr lang="el-GR" dirty="0" smtClean="0">
                <a:latin typeface="Arial Narrow" panose="020B0606020202030204" pitchFamily="34" charset="0"/>
              </a:rPr>
              <a:t>Περιβαλλοντική </a:t>
            </a:r>
            <a:r>
              <a:rPr lang="el-GR" dirty="0">
                <a:latin typeface="Arial Narrow" panose="020B0606020202030204" pitchFamily="34" charset="0"/>
              </a:rPr>
              <a:t>Ζημιά</a:t>
            </a:r>
          </a:p>
        </p:txBody>
      </p:sp>
      <p:grpSp>
        <p:nvGrpSpPr>
          <p:cNvPr id="12" name="Ομάδα 11"/>
          <p:cNvGrpSpPr/>
          <p:nvPr/>
        </p:nvGrpSpPr>
        <p:grpSpPr>
          <a:xfrm>
            <a:off x="700938" y="5013176"/>
            <a:ext cx="8077200" cy="1656185"/>
            <a:chOff x="0" y="360039"/>
            <a:chExt cx="8077200" cy="1656185"/>
          </a:xfrm>
        </p:grpSpPr>
        <p:sp>
          <p:nvSpPr>
            <p:cNvPr id="14" name="Στρογγυλεμένο ορθογώνιο 13"/>
            <p:cNvSpPr/>
            <p:nvPr/>
          </p:nvSpPr>
          <p:spPr>
            <a:xfrm>
              <a:off x="0" y="360039"/>
              <a:ext cx="8077200" cy="1656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Στρογγυλεμένο ορθογώνιο 4"/>
            <p:cNvSpPr/>
            <p:nvPr/>
          </p:nvSpPr>
          <p:spPr>
            <a:xfrm>
              <a:off x="80848" y="440887"/>
              <a:ext cx="7915504" cy="14944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l-GR" sz="2000" dirty="0">
                  <a:solidFill>
                    <a:schemeClr val="tx1"/>
                  </a:solidFill>
                  <a:effectLst>
                    <a:outerShdw blurRad="38100" dist="38100" dir="2700000" algn="tl">
                      <a:srgbClr val="000000">
                        <a:alpha val="43137"/>
                      </a:srgbClr>
                    </a:outerShdw>
                  </a:effectLst>
                  <a:latin typeface="Arial Narrow" pitchFamily="34" charset="0"/>
                </a:rPr>
                <a:t>γ) Ζημία του εδάφους, ήτοι οιαδήποτε ρύπανση του εδάφους η οποία δημιουργεί σοβαρό κίνδυνο δυσμενών συνεπειών για την ανθρώπινη υγεία, ως αποτέλεσμα της άμεσης ή έμμεσης εισαγωγής εντός του εδάφους, επί του εδάφους ή στο υπέδαφος, ουσιών, παρασκευασμάτων, οργανισμών ή μικροοργανισμών.</a:t>
              </a:r>
            </a:p>
          </p:txBody>
        </p:sp>
      </p:gr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1720" y="3501008"/>
            <a:ext cx="1728191" cy="131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1"/>
          </p:nvPr>
        </p:nvSpPr>
        <p:spPr>
          <a:xfrm>
            <a:off x="381000" y="1676400"/>
            <a:ext cx="8458200" cy="1752600"/>
          </a:xfrm>
        </p:spPr>
        <p:txBody>
          <a:bodyPr/>
          <a:lstStyle/>
          <a:p>
            <a:pPr lvl="0" algn="l" eaLnBrk="1" hangingPunct="1">
              <a:spcBef>
                <a:spcPct val="0"/>
              </a:spcBef>
              <a:buClrTx/>
              <a:buSzTx/>
              <a:defRPr/>
            </a:pP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Ε</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ίμαστε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μάρτυρες μιας σταθερής φθίνουσας πορείας του φυσικού πλούτου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και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κυρίως της βιοποικιλότητας, με βαριές συνέπειες για το φυσικό κόσμο και την ανθρώπινη ευημερία.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 Οι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κύριες αιτίες είναι οι αλλαγές στους φυσικούς οικοτόπους που οφείλονται στα συστήματα εντατικής γεωργικής παραγωγής, </a:t>
            </a:r>
          </a:p>
          <a:p>
            <a:pPr lvl="0" algn="l" eaLnBrk="1" hangingPunct="1">
              <a:spcBef>
                <a:spcPct val="0"/>
              </a:spcBef>
              <a:buClrTx/>
              <a:buSzTx/>
              <a:defRPr/>
            </a:pP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στην ανοικοδόμηση,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στις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εξορύξεις,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στην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υπερεκμετάλλευση δασών, ωκεανών, ποταμών, λιμνών και εδάφους,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στις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διεισδύσεις </a:t>
            </a:r>
            <a:r>
              <a:rPr lang="el-GR" b="1" dirty="0" err="1">
                <a:solidFill>
                  <a:prstClr val="white"/>
                </a:solidFill>
                <a:effectLst>
                  <a:outerShdw blurRad="38100" dist="38100" dir="2700000" algn="tl">
                    <a:srgbClr val="000000">
                      <a:alpha val="43137"/>
                    </a:srgbClr>
                  </a:outerShdw>
                </a:effectLst>
                <a:latin typeface="Arial Narrow"/>
                <a:ea typeface="Calibri"/>
                <a:cs typeface="Times New Roman"/>
              </a:rPr>
              <a:t>αλλόχθονων</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 ειδών, </a:t>
            </a:r>
          </a:p>
          <a:p>
            <a:pPr lvl="0" algn="l" eaLnBrk="1" hangingPunct="1">
              <a:spcBef>
                <a:spcPct val="0"/>
              </a:spcBef>
              <a:buClrTx/>
              <a:buSzTx/>
              <a:defRPr/>
            </a:pP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στην ρύπανση </a:t>
            </a:r>
            <a:r>
              <a:rPr lang="el-GR" b="1" dirty="0" smtClean="0">
                <a:solidFill>
                  <a:prstClr val="white"/>
                </a:solidFill>
                <a:effectLst>
                  <a:outerShdw blurRad="38100" dist="38100" dir="2700000" algn="tl">
                    <a:srgbClr val="000000">
                      <a:alpha val="43137"/>
                    </a:srgbClr>
                  </a:outerShdw>
                </a:effectLst>
                <a:latin typeface="Arial Narrow"/>
                <a:ea typeface="Calibri"/>
                <a:cs typeface="Times New Roman"/>
              </a:rPr>
              <a:t>και στην </a:t>
            </a:r>
            <a:r>
              <a:rPr lang="el-GR" b="1" dirty="0">
                <a:solidFill>
                  <a:prstClr val="white"/>
                </a:solidFill>
                <a:effectLst>
                  <a:outerShdw blurRad="38100" dist="38100" dir="2700000" algn="tl">
                    <a:srgbClr val="000000">
                      <a:alpha val="43137"/>
                    </a:srgbClr>
                  </a:outerShdw>
                </a:effectLst>
                <a:latin typeface="Arial Narrow"/>
                <a:ea typeface="Calibri"/>
                <a:cs typeface="Times New Roman"/>
              </a:rPr>
              <a:t>αλλαγή του παγκόσμιου κλίματος</a:t>
            </a:r>
            <a:endParaRPr lang="el-GR" dirty="0"/>
          </a:p>
        </p:txBody>
      </p:sp>
      <p:sp>
        <p:nvSpPr>
          <p:cNvPr id="4" name="Τίτλος 3"/>
          <p:cNvSpPr>
            <a:spLocks noGrp="1"/>
          </p:cNvSpPr>
          <p:nvPr>
            <p:ph type="title"/>
          </p:nvPr>
        </p:nvSpPr>
        <p:spPr>
          <a:xfrm>
            <a:off x="251520" y="3916707"/>
            <a:ext cx="8686800" cy="1184825"/>
          </a:xfrm>
        </p:spPr>
        <p:txBody>
          <a:bodyPr>
            <a:normAutofit fontScale="90000"/>
          </a:bodyPr>
          <a:lstStyle/>
          <a:p>
            <a:pPr lvl="0" eaLnBrk="1" fontAlgn="auto" hangingPunct="1">
              <a:spcBef>
                <a:spcPts val="700"/>
              </a:spcBef>
              <a:spcAft>
                <a:spcPts val="0"/>
              </a:spcAft>
              <a:defRPr/>
            </a:pPr>
            <a:r>
              <a:rPr lang="el-GR" altLang="el-GR" b="1" cap="none" dirty="0" smtClean="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t>Εξαντλώντας </a:t>
            </a:r>
            <a:r>
              <a:rPr lang="el-GR" altLang="el-GR" b="1" cap="none" dirty="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t>τα όρια της Ανάπτυξης</a:t>
            </a:r>
            <a:r>
              <a:rPr lang="el-GR" sz="2600" cap="none" dirty="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t/>
            </a:r>
            <a:br>
              <a:rPr lang="el-GR" sz="2600" cap="none" dirty="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br>
            <a:r>
              <a:rPr lang="el-GR" dirty="0" smtClean="0"/>
              <a:t> </a:t>
            </a:r>
            <a:endParaRPr lang="el-GR"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509120"/>
            <a:ext cx="3447777" cy="228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52320" y="404664"/>
            <a:ext cx="1314784" cy="584775"/>
          </a:xfrm>
          <a:prstGeom prst="rect">
            <a:avLst/>
          </a:prstGeom>
          <a:noFill/>
        </p:spPr>
        <p:txBody>
          <a:bodyPr wrap="none" rtlCol="0">
            <a:spAutoFit/>
          </a:bodyPr>
          <a:lstStyle/>
          <a:p>
            <a:r>
              <a:rPr lang="el-GR" sz="3200" dirty="0">
                <a:solidFill>
                  <a:srgbClr val="FF9900"/>
                </a:solidFill>
                <a:effectLst>
                  <a:outerShdw blurRad="38100" dist="38100" dir="2700000" algn="tl">
                    <a:srgbClr val="000000">
                      <a:alpha val="43137"/>
                    </a:srgbClr>
                  </a:outerShdw>
                </a:effectLst>
                <a:latin typeface="Arial Narrow" panose="020B0606020202030204" pitchFamily="34" charset="0"/>
                <a:cs typeface="+mn-cs"/>
              </a:rPr>
              <a:t>Γενικά </a:t>
            </a:r>
          </a:p>
        </p:txBody>
      </p:sp>
    </p:spTree>
    <p:extLst>
      <p:ext uri="{BB962C8B-B14F-4D97-AF65-F5344CB8AC3E}">
        <p14:creationId xmlns:p14="http://schemas.microsoft.com/office/powerpoint/2010/main" val="230839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49380" y="1772816"/>
            <a:ext cx="8458200" cy="1219200"/>
          </a:xfrm>
        </p:spPr>
        <p:txBody>
          <a:bodyPr/>
          <a:lstStyle/>
          <a:p>
            <a:pPr lvl="0" algn="l">
              <a:buClr>
                <a:srgbClr val="F0A22E"/>
              </a:buClr>
            </a:pPr>
            <a:r>
              <a:rPr lang="el-GR" sz="2400" b="1" dirty="0" smtClean="0">
                <a:solidFill>
                  <a:srgbClr val="FF9900"/>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Οικονομική αποτίμηση ζημιάς </a:t>
            </a:r>
          </a:p>
          <a:p>
            <a:pPr lvl="0" algn="l">
              <a:buClr>
                <a:srgbClr val="F0A22E"/>
              </a:buClr>
            </a:pPr>
            <a:r>
              <a:rPr lang="el-GR" sz="2400" b="1" dirty="0" smtClean="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στη βάση της αντίληψης περί «περιβαλλοντικής οικονομίας», που στηρίζεται </a:t>
            </a:r>
            <a:r>
              <a:rPr lang="el-GR" sz="2400" b="1"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στην υπόθεση ότι όλες οι λειτουργίες που παρέχονται από το φυσικό περιβάλλον έχουν μια οικονομική αξία, η οποία θα ήταν έκδηλη εάν οι λειτουργίες ήταν ενταγμένες σε μια πραγματική αγορά.</a:t>
            </a:r>
          </a:p>
          <a:p>
            <a:endParaRPr lang="el-GR" dirty="0"/>
          </a:p>
        </p:txBody>
      </p:sp>
      <p:sp>
        <p:nvSpPr>
          <p:cNvPr id="3" name="Τίτλος 2"/>
          <p:cNvSpPr>
            <a:spLocks noGrp="1"/>
          </p:cNvSpPr>
          <p:nvPr>
            <p:ph type="title"/>
          </p:nvPr>
        </p:nvSpPr>
        <p:spPr/>
        <p:txBody>
          <a:bodyPr>
            <a:normAutofit/>
          </a:bodyPr>
          <a:lstStyle/>
          <a:p>
            <a:r>
              <a:rPr lang="el-GR" sz="2400" dirty="0" err="1">
                <a:solidFill>
                  <a:srgbClr val="FFC000"/>
                </a:solidFill>
                <a:effectLst>
                  <a:outerShdw blurRad="38100" dist="38100" dir="2700000" algn="tl">
                    <a:srgbClr val="000000">
                      <a:alpha val="43137"/>
                    </a:srgbClr>
                  </a:outerShdw>
                  <a:reflection blurRad="12700" stA="48000" endA="300" endPos="55000" dir="5400000" sy="-90000" algn="bl" rotWithShape="0"/>
                </a:effectLst>
              </a:rPr>
              <a:t>Οικονομικα</a:t>
            </a:r>
            <a:r>
              <a:rPr lang="el-GR" sz="2400" dirty="0">
                <a:solidFill>
                  <a:srgbClr val="FFC000"/>
                </a:solidFill>
                <a:effectLst>
                  <a:outerShdw blurRad="38100" dist="38100" dir="2700000" algn="tl">
                    <a:srgbClr val="000000">
                      <a:alpha val="43137"/>
                    </a:srgbClr>
                  </a:outerShdw>
                  <a:reflection blurRad="12700" stA="48000" endA="300" endPos="55000" dir="5400000" sy="-90000" algn="bl" rotWithShape="0"/>
                </a:effectLst>
              </a:rPr>
              <a:t> </a:t>
            </a:r>
            <a:r>
              <a:rPr lang="el-GR" sz="2400" dirty="0" err="1">
                <a:solidFill>
                  <a:srgbClr val="FFC000"/>
                </a:solidFill>
                <a:effectLst>
                  <a:outerShdw blurRad="38100" dist="38100" dir="2700000" algn="tl">
                    <a:srgbClr val="000000">
                      <a:alpha val="43137"/>
                    </a:srgbClr>
                  </a:outerShdw>
                  <a:reflection blurRad="12700" stA="48000" endA="300" endPos="55000" dir="5400000" sy="-90000" algn="bl" rotWithShape="0"/>
                </a:effectLst>
              </a:rPr>
              <a:t>Περιβαλλοντοσ</a:t>
            </a:r>
            <a:endParaRPr lang="el-GR" sz="2400"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3717032"/>
            <a:ext cx="1673298" cy="2996952"/>
          </a:xfrm>
          <a:prstGeom prst="rect">
            <a:avLst/>
          </a:prstGeom>
          <a:ln>
            <a:noFill/>
          </a:ln>
          <a:effectLst>
            <a:softEdge rad="112500"/>
          </a:effectLst>
        </p:spPr>
      </p:pic>
      <p:pic>
        <p:nvPicPr>
          <p:cNvPr id="6" name="Εικόνα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716016" y="4860032"/>
            <a:ext cx="2471936" cy="1853952"/>
          </a:xfrm>
          <a:prstGeom prst="rect">
            <a:avLst/>
          </a:prstGeom>
          <a:ln>
            <a:noFill/>
          </a:ln>
          <a:effectLst>
            <a:softEdge rad="112500"/>
          </a:effectLst>
        </p:spPr>
      </p:pic>
      <p:pic>
        <p:nvPicPr>
          <p:cNvPr id="7" name="Εικόνα 6"/>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7504" y="3717033"/>
            <a:ext cx="4470976" cy="2996952"/>
          </a:xfrm>
          <a:prstGeom prst="rect">
            <a:avLst/>
          </a:prstGeom>
          <a:ln>
            <a:noFill/>
          </a:ln>
          <a:effectLst>
            <a:softEdge rad="112500"/>
          </a:effectLst>
        </p:spPr>
      </p:pic>
    </p:spTree>
    <p:extLst>
      <p:ext uri="{BB962C8B-B14F-4D97-AF65-F5344CB8AC3E}">
        <p14:creationId xmlns:p14="http://schemas.microsoft.com/office/powerpoint/2010/main" val="2301181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95536" y="4333503"/>
            <a:ext cx="8458200" cy="2515344"/>
          </a:xfrm>
        </p:spPr>
        <p:txBody>
          <a:bodyPr/>
          <a:lstStyle/>
          <a:p>
            <a:pPr lvl="0" algn="l">
              <a:buClr>
                <a:srgbClr val="F0A22E"/>
              </a:buClr>
            </a:pPr>
            <a:r>
              <a:rPr lang="el-GR" sz="2400" b="1"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Η αξιολόγηση του μεγέθους της βλάβης προϋποθέτει: </a:t>
            </a:r>
          </a:p>
          <a:p>
            <a:pPr marL="457200" lvl="0" indent="-457200" algn="l">
              <a:buClr>
                <a:srgbClr val="F0A22E"/>
              </a:buClr>
              <a:buFont typeface="Wingdings" panose="05000000000000000000" pitchFamily="2" charset="2"/>
              <a:buChar char="v"/>
            </a:pPr>
            <a:r>
              <a:rPr lang="el-GR"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εντοπισμό των επηρεαζόμενων κατηγοριών</a:t>
            </a:r>
          </a:p>
          <a:p>
            <a:pPr marL="457200" lvl="0" indent="-457200" algn="l">
              <a:buClr>
                <a:srgbClr val="F0A22E"/>
              </a:buClr>
              <a:buFont typeface="Wingdings" panose="05000000000000000000" pitchFamily="2" charset="2"/>
              <a:buChar char="v"/>
            </a:pPr>
            <a:r>
              <a:rPr lang="el-GR"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εκτίμηση της φυσικής σχέσης ανάμεσα στις </a:t>
            </a:r>
            <a:r>
              <a:rPr lang="el-GR" dirty="0" err="1">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ρυπογόνες</a:t>
            </a:r>
            <a:r>
              <a:rPr lang="el-GR"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 εκπομπές (μεταξύ των οποίων και οι φυσικές πηγές) και τη βλάβη που προκαλείται  στις επηρεαζόμενες κατηγορίες</a:t>
            </a:r>
          </a:p>
          <a:p>
            <a:pPr marL="457200" lvl="0" indent="-457200" algn="l">
              <a:buClr>
                <a:srgbClr val="F0A22E"/>
              </a:buClr>
              <a:buFont typeface="Wingdings" panose="05000000000000000000" pitchFamily="2" charset="2"/>
              <a:buChar char="v"/>
            </a:pPr>
            <a:r>
              <a:rPr lang="el-GR"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εκτίμηση των αντιδράσεων εκ μέρους των  θιγόμενων πλευρών με σκοπό την αποτροπή ή  τον μετριασμό, σε ένα βαθμό της βλάβης</a:t>
            </a:r>
          </a:p>
          <a:p>
            <a:pPr marL="457200" lvl="0" indent="-457200" algn="l">
              <a:buClr>
                <a:srgbClr val="F0A22E"/>
              </a:buClr>
              <a:buFont typeface="Wingdings" panose="05000000000000000000" pitchFamily="2" charset="2"/>
              <a:buChar char="v"/>
            </a:pPr>
            <a:r>
              <a:rPr lang="el-GR" dirty="0">
                <a:solidFill>
                  <a:schemeClr val="tx1"/>
                </a:solidFill>
                <a:effectLst>
                  <a:outerShdw blurRad="38100" dist="38100" dir="2700000" algn="tl">
                    <a:srgbClr val="000000">
                      <a:alpha val="43137"/>
                    </a:srgbClr>
                  </a:outerShdw>
                </a:effectLst>
                <a:latin typeface="Arial Narrow" panose="020B0606020202030204" pitchFamily="34" charset="0"/>
                <a:cs typeface="Calibri" panose="020F0502020204030204" pitchFamily="34" charset="0"/>
              </a:rPr>
              <a:t>καθορισμός μιας χρηματικής αξίας επί των υλικών ζημιών</a:t>
            </a:r>
          </a:p>
          <a:p>
            <a:endParaRPr lang="el-GR" dirty="0"/>
          </a:p>
        </p:txBody>
      </p:sp>
      <p:sp>
        <p:nvSpPr>
          <p:cNvPr id="3" name="Τίτλος 2"/>
          <p:cNvSpPr>
            <a:spLocks noGrp="1"/>
          </p:cNvSpPr>
          <p:nvPr>
            <p:ph type="title"/>
          </p:nvPr>
        </p:nvSpPr>
        <p:spPr>
          <a:xfrm>
            <a:off x="323528" y="2708920"/>
            <a:ext cx="8686800" cy="1184825"/>
          </a:xfrm>
        </p:spPr>
        <p:txBody>
          <a:bodyPr>
            <a:noAutofit/>
          </a:bodyPr>
          <a:lstStyle/>
          <a:p>
            <a:r>
              <a:rPr lang="el-GR" sz="2000" b="1" dirty="0" err="1">
                <a:solidFill>
                  <a:srgbClr val="FF9900"/>
                </a:solidFill>
              </a:rPr>
              <a:t>Οικονομικη</a:t>
            </a:r>
            <a:r>
              <a:rPr lang="el-GR" sz="2000" b="1" dirty="0">
                <a:solidFill>
                  <a:srgbClr val="FF9900"/>
                </a:solidFill>
              </a:rPr>
              <a:t> </a:t>
            </a:r>
            <a:r>
              <a:rPr lang="el-GR" sz="2000" b="1" dirty="0" err="1">
                <a:solidFill>
                  <a:srgbClr val="FF9900"/>
                </a:solidFill>
              </a:rPr>
              <a:t>αποτιμηση</a:t>
            </a:r>
            <a:r>
              <a:rPr lang="el-GR" sz="2000" b="1" dirty="0">
                <a:solidFill>
                  <a:srgbClr val="FF9900"/>
                </a:solidFill>
              </a:rPr>
              <a:t> </a:t>
            </a:r>
            <a:br>
              <a:rPr lang="el-GR" sz="2000" b="1" dirty="0">
                <a:solidFill>
                  <a:srgbClr val="FF9900"/>
                </a:solidFill>
              </a:rPr>
            </a:br>
            <a:r>
              <a:rPr lang="el-GR" sz="2000" b="1" dirty="0" err="1">
                <a:solidFill>
                  <a:srgbClr val="FF9900"/>
                </a:solidFill>
              </a:rPr>
              <a:t>περιβαλλοντικησ</a:t>
            </a:r>
            <a:r>
              <a:rPr lang="el-GR" sz="2000" b="1" dirty="0">
                <a:solidFill>
                  <a:srgbClr val="FF9900"/>
                </a:solidFill>
              </a:rPr>
              <a:t> </a:t>
            </a:r>
            <a:r>
              <a:rPr lang="el-GR" sz="2000" b="1" dirty="0" err="1">
                <a:solidFill>
                  <a:srgbClr val="FF9900"/>
                </a:solidFill>
              </a:rPr>
              <a:t>ζημιασ</a:t>
            </a:r>
            <a:r>
              <a:rPr lang="el-GR" sz="2400" b="1" dirty="0">
                <a:solidFill>
                  <a:srgbClr val="4E3B30"/>
                </a:solidFill>
              </a:rPr>
              <a:t/>
            </a:r>
            <a:br>
              <a:rPr lang="el-GR" sz="2400" b="1" dirty="0">
                <a:solidFill>
                  <a:srgbClr val="4E3B30"/>
                </a:solidFill>
              </a:rPr>
            </a:br>
            <a:endParaRPr lang="el-GR" sz="24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96792"/>
            <a:ext cx="4311005" cy="1532294"/>
          </a:xfrm>
          <a:prstGeom prst="rect">
            <a:avLst/>
          </a:prstGeom>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02" y="796792"/>
            <a:ext cx="3390910" cy="1532294"/>
          </a:xfrm>
          <a:prstGeom prst="rect">
            <a:avLst/>
          </a:prstGeom>
        </p:spPr>
      </p:pic>
    </p:spTree>
    <p:extLst>
      <p:ext uri="{BB962C8B-B14F-4D97-AF65-F5344CB8AC3E}">
        <p14:creationId xmlns:p14="http://schemas.microsoft.com/office/powerpoint/2010/main" val="1350701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425368" y="1412776"/>
            <a:ext cx="8458200" cy="1219200"/>
          </a:xfrm>
        </p:spPr>
        <p:txBody>
          <a:bodyPr/>
          <a:lstStyle/>
          <a:p>
            <a:pPr algn="l"/>
            <a:r>
              <a:rPr lang="el-GR" sz="2800" b="1" dirty="0">
                <a:solidFill>
                  <a:srgbClr val="FF9900"/>
                </a:solidFill>
                <a:latin typeface="Arial Narrow" panose="020B0606020202030204" pitchFamily="34" charset="0"/>
              </a:rPr>
              <a:t>Η επιλογή της κατάλληλης µ</a:t>
            </a:r>
            <a:r>
              <a:rPr lang="el-GR" sz="2800" b="1" dirty="0" err="1">
                <a:solidFill>
                  <a:srgbClr val="FF9900"/>
                </a:solidFill>
                <a:latin typeface="Arial Narrow" panose="020B0606020202030204" pitchFamily="34" charset="0"/>
              </a:rPr>
              <a:t>εθόδου</a:t>
            </a:r>
            <a:r>
              <a:rPr lang="el-GR" sz="2800" b="1" dirty="0">
                <a:solidFill>
                  <a:srgbClr val="FF9900"/>
                </a:solidFill>
                <a:latin typeface="Arial Narrow" panose="020B0606020202030204" pitchFamily="34" charset="0"/>
              </a:rPr>
              <a:t> εξαρτάται </a:t>
            </a:r>
            <a:r>
              <a:rPr lang="el-GR" sz="2800" b="1" dirty="0" smtClean="0">
                <a:solidFill>
                  <a:srgbClr val="FF9900"/>
                </a:solidFill>
                <a:latin typeface="Arial Narrow" panose="020B0606020202030204" pitchFamily="34" charset="0"/>
              </a:rPr>
              <a:t>από:</a:t>
            </a:r>
          </a:p>
          <a:p>
            <a:pPr marL="342900" indent="-342900" algn="l">
              <a:buFont typeface="Wingdings" panose="05000000000000000000" pitchFamily="2" charset="2"/>
              <a:buChar char="v"/>
            </a:pPr>
            <a:r>
              <a:rPr lang="el-GR" b="1" dirty="0" smtClean="0">
                <a:solidFill>
                  <a:schemeClr val="tx1"/>
                </a:solidFill>
                <a:latin typeface="Arial Narrow" panose="020B0606020202030204" pitchFamily="34" charset="0"/>
              </a:rPr>
              <a:t>τη </a:t>
            </a:r>
            <a:r>
              <a:rPr lang="el-GR" b="1" dirty="0">
                <a:solidFill>
                  <a:schemeClr val="tx1"/>
                </a:solidFill>
                <a:latin typeface="Arial Narrow" panose="020B0606020202030204" pitchFamily="34" charset="0"/>
              </a:rPr>
              <a:t>φύση, τη συγκέντρωση και ποσότητα του ρυπαντή, </a:t>
            </a:r>
            <a:endParaRPr lang="el-GR" b="1" dirty="0" smtClean="0">
              <a:solidFill>
                <a:schemeClr val="tx1"/>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solidFill>
                <a:latin typeface="Arial Narrow" panose="020B0606020202030204" pitchFamily="34" charset="0"/>
              </a:rPr>
              <a:t>το </a:t>
            </a:r>
            <a:r>
              <a:rPr lang="el-GR" b="1" dirty="0">
                <a:solidFill>
                  <a:schemeClr val="tx1"/>
                </a:solidFill>
                <a:latin typeface="Arial Narrow" panose="020B0606020202030204" pitchFamily="34" charset="0"/>
              </a:rPr>
              <a:t>είδος της πηγής ρύπανσης (</a:t>
            </a:r>
            <a:r>
              <a:rPr lang="el-GR" b="1" dirty="0" err="1">
                <a:solidFill>
                  <a:schemeClr val="tx1"/>
                </a:solidFill>
                <a:latin typeface="Arial Narrow" panose="020B0606020202030204" pitchFamily="34" charset="0"/>
              </a:rPr>
              <a:t>σηµειακή</a:t>
            </a:r>
            <a:r>
              <a:rPr lang="el-GR" b="1" dirty="0">
                <a:solidFill>
                  <a:schemeClr val="tx1"/>
                </a:solidFill>
                <a:latin typeface="Arial Narrow" panose="020B0606020202030204" pitchFamily="34" charset="0"/>
              </a:rPr>
              <a:t> ή διάχυτη, συνεχής ή παροδική), </a:t>
            </a:r>
            <a:endParaRPr lang="el-GR" b="1" dirty="0" smtClean="0">
              <a:solidFill>
                <a:schemeClr val="tx1"/>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solidFill>
                <a:latin typeface="Arial Narrow" panose="020B0606020202030204" pitchFamily="34" charset="0"/>
              </a:rPr>
              <a:t>το </a:t>
            </a:r>
            <a:r>
              <a:rPr lang="el-GR" b="1" dirty="0">
                <a:solidFill>
                  <a:schemeClr val="tx1"/>
                </a:solidFill>
                <a:latin typeface="Arial Narrow" panose="020B0606020202030204" pitchFamily="34" charset="0"/>
              </a:rPr>
              <a:t>πάχος της ακόρεστης και </a:t>
            </a:r>
            <a:r>
              <a:rPr lang="el-GR" b="1" dirty="0" err="1">
                <a:solidFill>
                  <a:schemeClr val="tx1"/>
                </a:solidFill>
                <a:latin typeface="Arial Narrow" panose="020B0606020202030204" pitchFamily="34" charset="0"/>
              </a:rPr>
              <a:t>κορεσµένης</a:t>
            </a:r>
            <a:r>
              <a:rPr lang="el-GR" b="1" dirty="0">
                <a:solidFill>
                  <a:schemeClr val="tx1"/>
                </a:solidFill>
                <a:latin typeface="Arial Narrow" panose="020B0606020202030204" pitchFamily="34" charset="0"/>
              </a:rPr>
              <a:t> ζώνης, </a:t>
            </a:r>
            <a:endParaRPr lang="el-GR" b="1" dirty="0" smtClean="0">
              <a:solidFill>
                <a:schemeClr val="tx1"/>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solidFill>
                <a:latin typeface="Arial Narrow" panose="020B0606020202030204" pitchFamily="34" charset="0"/>
              </a:rPr>
              <a:t>το </a:t>
            </a:r>
            <a:r>
              <a:rPr lang="el-GR" b="1" dirty="0">
                <a:solidFill>
                  <a:schemeClr val="tx1"/>
                </a:solidFill>
                <a:latin typeface="Arial Narrow" panose="020B0606020202030204" pitchFamily="34" charset="0"/>
              </a:rPr>
              <a:t>κόστος και τη </a:t>
            </a:r>
            <a:r>
              <a:rPr lang="el-GR" b="1" dirty="0" err="1">
                <a:solidFill>
                  <a:schemeClr val="tx1"/>
                </a:solidFill>
                <a:latin typeface="Arial Narrow" panose="020B0606020202030204" pitchFamily="34" charset="0"/>
              </a:rPr>
              <a:t>διαθέσιµη</a:t>
            </a:r>
            <a:r>
              <a:rPr lang="el-GR" b="1" dirty="0">
                <a:solidFill>
                  <a:schemeClr val="tx1"/>
                </a:solidFill>
                <a:latin typeface="Arial Narrow" panose="020B0606020202030204" pitchFamily="34" charset="0"/>
              </a:rPr>
              <a:t> τεχνολογία, καθώς και τη µ</a:t>
            </a:r>
            <a:r>
              <a:rPr lang="el-GR" b="1" dirty="0" err="1">
                <a:solidFill>
                  <a:schemeClr val="tx1"/>
                </a:solidFill>
                <a:latin typeface="Arial Narrow" panose="020B0606020202030204" pitchFamily="34" charset="0"/>
              </a:rPr>
              <a:t>ελλοντική</a:t>
            </a:r>
            <a:r>
              <a:rPr lang="el-GR" b="1" dirty="0">
                <a:solidFill>
                  <a:schemeClr val="tx1"/>
                </a:solidFill>
                <a:latin typeface="Arial Narrow" panose="020B0606020202030204" pitchFamily="34" charset="0"/>
              </a:rPr>
              <a:t> χρήση γης. </a:t>
            </a:r>
            <a:endParaRPr lang="el-GR" b="1" dirty="0" smtClean="0">
              <a:solidFill>
                <a:schemeClr val="tx1"/>
              </a:solidFill>
              <a:latin typeface="Arial Narrow" panose="020B0606020202030204" pitchFamily="34" charset="0"/>
            </a:endParaRPr>
          </a:p>
          <a:p>
            <a:endParaRPr lang="el-GR" b="1" dirty="0">
              <a:solidFill>
                <a:schemeClr val="tx1"/>
              </a:solidFill>
              <a:latin typeface="Arial Narrow" panose="020B0606020202030204" pitchFamily="34" charset="0"/>
            </a:endParaRPr>
          </a:p>
        </p:txBody>
      </p:sp>
      <p:sp>
        <p:nvSpPr>
          <p:cNvPr id="4" name="TextBox 3"/>
          <p:cNvSpPr txBox="1"/>
          <p:nvPr/>
        </p:nvSpPr>
        <p:spPr>
          <a:xfrm>
            <a:off x="6003354" y="3429000"/>
            <a:ext cx="2699778" cy="923330"/>
          </a:xfrm>
          <a:prstGeom prst="rect">
            <a:avLst/>
          </a:prstGeom>
          <a:noFill/>
        </p:spPr>
        <p:txBody>
          <a:bodyPr wrap="none" rtlCol="0">
            <a:spAutoFit/>
          </a:bodyPr>
          <a:lstStyle/>
          <a:p>
            <a:pPr algn="r"/>
            <a:r>
              <a:rPr lang="el-GR" sz="5400" dirty="0" smtClean="0">
                <a:solidFill>
                  <a:srgbClr val="FF9900"/>
                </a:solidFill>
                <a:latin typeface="Arial Narrow" panose="020B0606020202030204" pitchFamily="34" charset="0"/>
              </a:rPr>
              <a:t>Μέθοδος</a:t>
            </a:r>
            <a:r>
              <a:rPr lang="el-GR" dirty="0" smtClean="0"/>
              <a:t> </a:t>
            </a:r>
            <a:endParaRPr lang="el-GR" dirty="0"/>
          </a:p>
        </p:txBody>
      </p:sp>
      <p:sp>
        <p:nvSpPr>
          <p:cNvPr id="5" name="Ορθογώνιο 4"/>
          <p:cNvSpPr/>
          <p:nvPr/>
        </p:nvSpPr>
        <p:spPr>
          <a:xfrm>
            <a:off x="248816" y="3645024"/>
            <a:ext cx="5760640" cy="2985433"/>
          </a:xfrm>
          <a:prstGeom prst="rect">
            <a:avLst/>
          </a:prstGeom>
        </p:spPr>
        <p:txBody>
          <a:bodyPr wrap="square">
            <a:spAutoFit/>
          </a:bodyPr>
          <a:lstStyle/>
          <a:p>
            <a:pPr lvl="0" algn="r" eaLnBrk="0" hangingPunct="0">
              <a:spcBef>
                <a:spcPct val="20000"/>
              </a:spcBef>
              <a:buClr>
                <a:srgbClr val="F0A22E"/>
              </a:buClr>
              <a:buSzPct val="70000"/>
            </a:pPr>
            <a:r>
              <a:rPr lang="el-GR" sz="2000" dirty="0">
                <a:solidFill>
                  <a:prstClr val="white"/>
                </a:solidFill>
                <a:latin typeface="Arial Narrow" panose="020B0606020202030204" pitchFamily="34" charset="0"/>
                <a:cs typeface="+mn-cs"/>
              </a:rPr>
              <a:t>Η επιτόπια παρακολούθηση (</a:t>
            </a:r>
            <a:r>
              <a:rPr lang="el-GR" sz="2000" dirty="0" err="1">
                <a:solidFill>
                  <a:prstClr val="white"/>
                </a:solidFill>
                <a:latin typeface="Arial Narrow" panose="020B0606020202030204" pitchFamily="34" charset="0"/>
                <a:cs typeface="+mn-cs"/>
              </a:rPr>
              <a:t>site</a:t>
            </a:r>
            <a:r>
              <a:rPr lang="el-GR" sz="2000" dirty="0">
                <a:solidFill>
                  <a:prstClr val="white"/>
                </a:solidFill>
                <a:latin typeface="Arial Narrow" panose="020B0606020202030204" pitchFamily="34" charset="0"/>
                <a:cs typeface="+mn-cs"/>
              </a:rPr>
              <a:t> monitoring) αποτελεί το πρώτο </a:t>
            </a:r>
            <a:r>
              <a:rPr lang="el-GR" sz="2000" dirty="0" err="1">
                <a:solidFill>
                  <a:prstClr val="white"/>
                </a:solidFill>
                <a:latin typeface="Arial Narrow" panose="020B0606020202030204" pitchFamily="34" charset="0"/>
                <a:cs typeface="+mn-cs"/>
              </a:rPr>
              <a:t>βήµα</a:t>
            </a:r>
            <a:r>
              <a:rPr lang="el-GR" sz="2000" dirty="0">
                <a:solidFill>
                  <a:prstClr val="white"/>
                </a:solidFill>
                <a:latin typeface="Arial Narrow" panose="020B0606020202030204" pitchFamily="34" charset="0"/>
                <a:cs typeface="+mn-cs"/>
              </a:rPr>
              <a:t> για την επιλογή της τεχνικής απορρύπανσης και </a:t>
            </a:r>
            <a:r>
              <a:rPr lang="el-GR" sz="2000" dirty="0" err="1">
                <a:solidFill>
                  <a:prstClr val="white"/>
                </a:solidFill>
                <a:latin typeface="Arial Narrow" panose="020B0606020202030204" pitchFamily="34" charset="0"/>
                <a:cs typeface="+mn-cs"/>
              </a:rPr>
              <a:t>περιλαµβάνει</a:t>
            </a:r>
            <a:r>
              <a:rPr lang="el-GR" sz="2000" dirty="0">
                <a:solidFill>
                  <a:prstClr val="white"/>
                </a:solidFill>
                <a:latin typeface="Arial Narrow" panose="020B0606020202030204" pitchFamily="34" charset="0"/>
                <a:cs typeface="+mn-cs"/>
              </a:rPr>
              <a:t> </a:t>
            </a:r>
            <a:r>
              <a:rPr lang="el-GR" sz="2000" dirty="0" err="1">
                <a:solidFill>
                  <a:prstClr val="white"/>
                </a:solidFill>
                <a:latin typeface="Arial Narrow" panose="020B0606020202030204" pitchFamily="34" charset="0"/>
                <a:cs typeface="+mn-cs"/>
              </a:rPr>
              <a:t>χηµικές</a:t>
            </a:r>
            <a:r>
              <a:rPr lang="el-GR" sz="2000" dirty="0">
                <a:solidFill>
                  <a:prstClr val="white"/>
                </a:solidFill>
                <a:latin typeface="Arial Narrow" panose="020B0606020202030204" pitchFamily="34" charset="0"/>
                <a:cs typeface="+mn-cs"/>
              </a:rPr>
              <a:t> αναλύσεις </a:t>
            </a:r>
            <a:r>
              <a:rPr lang="el-GR" sz="2000" dirty="0" err="1">
                <a:solidFill>
                  <a:prstClr val="white"/>
                </a:solidFill>
                <a:latin typeface="Arial Narrow" panose="020B0606020202030204" pitchFamily="34" charset="0"/>
                <a:cs typeface="+mn-cs"/>
              </a:rPr>
              <a:t>δειγµάτων</a:t>
            </a:r>
            <a:r>
              <a:rPr lang="el-GR" sz="2000" dirty="0">
                <a:solidFill>
                  <a:prstClr val="white"/>
                </a:solidFill>
                <a:latin typeface="Arial Narrow" panose="020B0606020202030204" pitchFamily="34" charset="0"/>
                <a:cs typeface="+mn-cs"/>
              </a:rPr>
              <a:t> νερού και αερίων µε σκοπό να καθορισθούν οι </a:t>
            </a:r>
            <a:r>
              <a:rPr lang="el-GR" sz="2000" dirty="0" err="1">
                <a:solidFill>
                  <a:prstClr val="white"/>
                </a:solidFill>
                <a:latin typeface="Arial Narrow" panose="020B0606020202030204" pitchFamily="34" charset="0"/>
                <a:cs typeface="+mn-cs"/>
              </a:rPr>
              <a:t>φυσικοχηµικές</a:t>
            </a:r>
            <a:r>
              <a:rPr lang="el-GR" sz="2000" dirty="0">
                <a:solidFill>
                  <a:prstClr val="white"/>
                </a:solidFill>
                <a:latin typeface="Arial Narrow" panose="020B0606020202030204" pitchFamily="34" charset="0"/>
                <a:cs typeface="+mn-cs"/>
              </a:rPr>
              <a:t> ιδιότητες των ρυπαντών</a:t>
            </a:r>
            <a:r>
              <a:rPr lang="el-GR" sz="2000" dirty="0" smtClean="0">
                <a:solidFill>
                  <a:prstClr val="white"/>
                </a:solidFill>
                <a:latin typeface="Arial Narrow" panose="020B0606020202030204" pitchFamily="34" charset="0"/>
                <a:cs typeface="+mn-cs"/>
              </a:rPr>
              <a:t>.</a:t>
            </a:r>
          </a:p>
          <a:p>
            <a:pPr lvl="0" algn="r" eaLnBrk="0" hangingPunct="0">
              <a:spcBef>
                <a:spcPct val="20000"/>
              </a:spcBef>
              <a:buClr>
                <a:srgbClr val="F0A22E"/>
              </a:buClr>
              <a:buSzPct val="70000"/>
            </a:pPr>
            <a:r>
              <a:rPr lang="el-GR" sz="2000" dirty="0" smtClean="0">
                <a:solidFill>
                  <a:prstClr val="white"/>
                </a:solidFill>
                <a:latin typeface="Arial Narrow" panose="020B0606020202030204" pitchFamily="34" charset="0"/>
                <a:cs typeface="+mn-cs"/>
              </a:rPr>
              <a:t> </a:t>
            </a:r>
          </a:p>
          <a:p>
            <a:pPr lvl="0" algn="r" eaLnBrk="0" hangingPunct="0">
              <a:spcBef>
                <a:spcPct val="20000"/>
              </a:spcBef>
              <a:buClr>
                <a:srgbClr val="F0A22E"/>
              </a:buClr>
              <a:buSzPct val="70000"/>
            </a:pPr>
            <a:r>
              <a:rPr lang="el-GR" sz="2000" dirty="0" smtClean="0">
                <a:solidFill>
                  <a:prstClr val="white"/>
                </a:solidFill>
                <a:latin typeface="Arial Narrow" panose="020B0606020202030204" pitchFamily="34" charset="0"/>
                <a:cs typeface="+mn-cs"/>
              </a:rPr>
              <a:t>Για </a:t>
            </a:r>
            <a:r>
              <a:rPr lang="el-GR" sz="2000" dirty="0">
                <a:solidFill>
                  <a:prstClr val="white"/>
                </a:solidFill>
                <a:latin typeface="Arial Narrow" panose="020B0606020202030204" pitchFamily="34" charset="0"/>
                <a:cs typeface="+mn-cs"/>
              </a:rPr>
              <a:t>σοβαρά επεισόδια ρύπανσης η παρακολούθηση διαρκεί για αρκετό καιρό (3 δεκαετίες) µ</a:t>
            </a:r>
            <a:r>
              <a:rPr lang="el-GR" sz="2000" dirty="0" err="1">
                <a:solidFill>
                  <a:prstClr val="white"/>
                </a:solidFill>
                <a:latin typeface="Arial Narrow" panose="020B0606020202030204" pitchFamily="34" charset="0"/>
                <a:cs typeface="+mn-cs"/>
              </a:rPr>
              <a:t>ετά</a:t>
            </a:r>
            <a:r>
              <a:rPr lang="el-GR" sz="2000" dirty="0">
                <a:solidFill>
                  <a:prstClr val="white"/>
                </a:solidFill>
                <a:latin typeface="Arial Narrow" panose="020B0606020202030204" pitchFamily="34" charset="0"/>
                <a:cs typeface="+mn-cs"/>
              </a:rPr>
              <a:t> την ολοκλήρωση των εργασιών απορρύπανσης. </a:t>
            </a: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4343921"/>
            <a:ext cx="1349889" cy="2378376"/>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781" y="4344222"/>
            <a:ext cx="1347787"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71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isagomeni.jpg"/>
          <p:cNvPicPr>
            <a:picLocks noGrp="1" noChangeAspect="1"/>
          </p:cNvPicPr>
          <p:nvPr>
            <p:ph type="pic" idx="4294967295"/>
          </p:nvPr>
        </p:nvPicPr>
        <p:blipFill>
          <a:blip r:embed="rId2"/>
          <a:srcRect l="5488" r="5488"/>
          <a:stretch>
            <a:fillRect/>
          </a:stretch>
        </p:blipFill>
        <p:spPr>
          <a:xfrm>
            <a:off x="827584" y="692696"/>
            <a:ext cx="3644878" cy="2650990"/>
          </a:xfrm>
          <a:effectLst>
            <a:softEdge rad="112500"/>
          </a:effectLst>
        </p:spPr>
      </p:pic>
      <p:graphicFrame>
        <p:nvGraphicFramePr>
          <p:cNvPr id="3" name="Διάγραμμα 2"/>
          <p:cNvGraphicFramePr/>
          <p:nvPr>
            <p:extLst>
              <p:ext uri="{D42A27DB-BD31-4B8C-83A1-F6EECF244321}">
                <p14:modId xmlns:p14="http://schemas.microsoft.com/office/powerpoint/2010/main" val="3441539732"/>
              </p:ext>
            </p:extLst>
          </p:nvPr>
        </p:nvGraphicFramePr>
        <p:xfrm>
          <a:off x="827584" y="3645024"/>
          <a:ext cx="7992888"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Διάγραμμα 5"/>
          <p:cNvGraphicFramePr/>
          <p:nvPr>
            <p:extLst>
              <p:ext uri="{D42A27DB-BD31-4B8C-83A1-F6EECF244321}">
                <p14:modId xmlns:p14="http://schemas.microsoft.com/office/powerpoint/2010/main" val="3087653571"/>
              </p:ext>
            </p:extLst>
          </p:nvPr>
        </p:nvGraphicFramePr>
        <p:xfrm>
          <a:off x="4499992" y="764704"/>
          <a:ext cx="4320480" cy="2680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p:cNvSpPr>
            <a:spLocks noGrp="1"/>
          </p:cNvSpPr>
          <p:nvPr>
            <p:ph type="body" idx="1"/>
          </p:nvPr>
        </p:nvSpPr>
        <p:spPr>
          <a:xfrm>
            <a:off x="467544" y="3645024"/>
            <a:ext cx="8458200" cy="1219200"/>
          </a:xfrm>
        </p:spPr>
        <p:txBody>
          <a:bodyPr/>
          <a:lstStyle/>
          <a:p>
            <a:pPr marL="342900" indent="-342900">
              <a:buFont typeface="Wingdings" panose="05000000000000000000" pitchFamily="2" charset="2"/>
              <a:buChar char="q"/>
            </a:pPr>
            <a:r>
              <a:rPr lang="el-GR" b="1" dirty="0" smtClean="0">
                <a:solidFill>
                  <a:srgbClr val="FF9900"/>
                </a:solidFill>
                <a:latin typeface="Arial Narrow" panose="020B0606020202030204" pitchFamily="34" charset="0"/>
              </a:rPr>
              <a:t>Για </a:t>
            </a:r>
            <a:r>
              <a:rPr lang="el-GR" b="1" dirty="0">
                <a:solidFill>
                  <a:srgbClr val="FF9900"/>
                </a:solidFill>
                <a:latin typeface="Arial Narrow" panose="020B0606020202030204" pitchFamily="34" charset="0"/>
              </a:rPr>
              <a:t>τη ρύπανση του υδροφόρου ορίζοντα: </a:t>
            </a:r>
            <a:endParaRPr lang="el-GR" b="1" dirty="0" smtClean="0">
              <a:solidFill>
                <a:srgbClr val="FF9900"/>
              </a:solidFill>
              <a:latin typeface="Arial Narrow" panose="020B0606020202030204" pitchFamily="34" charset="0"/>
            </a:endParaRPr>
          </a:p>
          <a:p>
            <a:pPr marL="342900" indent="-342900">
              <a:buFontTx/>
              <a:buChar char="-"/>
            </a:pPr>
            <a:r>
              <a:rPr lang="el-GR" dirty="0" smtClean="0">
                <a:solidFill>
                  <a:schemeClr val="tx1"/>
                </a:solidFill>
                <a:latin typeface="Arial Narrow" panose="020B0606020202030204" pitchFamily="34" charset="0"/>
              </a:rPr>
              <a:t>χρησιμοποίηση </a:t>
            </a:r>
            <a:r>
              <a:rPr lang="el-GR" dirty="0">
                <a:solidFill>
                  <a:schemeClr val="tx1"/>
                </a:solidFill>
                <a:latin typeface="Arial Narrow" panose="020B0606020202030204" pitchFamily="34" charset="0"/>
              </a:rPr>
              <a:t>ή όχι του χώρου για την απόθεση απορριμμάτων </a:t>
            </a:r>
            <a:endParaRPr lang="el-GR" dirty="0" smtClean="0">
              <a:solidFill>
                <a:schemeClr val="tx1"/>
              </a:solidFill>
              <a:latin typeface="Arial Narrow" panose="020B0606020202030204" pitchFamily="34" charset="0"/>
            </a:endParaRPr>
          </a:p>
          <a:p>
            <a:pPr marL="342900" indent="-342900">
              <a:buFontTx/>
              <a:buChar char="-"/>
            </a:pPr>
            <a:r>
              <a:rPr lang="el-GR" dirty="0" smtClean="0">
                <a:solidFill>
                  <a:schemeClr val="tx1"/>
                </a:solidFill>
                <a:latin typeface="Arial Narrow" panose="020B0606020202030204" pitchFamily="34" charset="0"/>
              </a:rPr>
              <a:t>είδος απορριμμάτων </a:t>
            </a:r>
            <a:r>
              <a:rPr lang="el-GR" dirty="0">
                <a:solidFill>
                  <a:schemeClr val="tx1"/>
                </a:solidFill>
                <a:latin typeface="Arial Narrow" panose="020B0606020202030204" pitchFamily="34" charset="0"/>
              </a:rPr>
              <a:t>(αδρανή, αστικά, επικίνδυνα) </a:t>
            </a:r>
            <a:endParaRPr lang="el-GR" dirty="0" smtClean="0">
              <a:solidFill>
                <a:schemeClr val="tx1"/>
              </a:solidFill>
              <a:latin typeface="Arial Narrow" panose="020B0606020202030204" pitchFamily="34" charset="0"/>
            </a:endParaRPr>
          </a:p>
          <a:p>
            <a:pPr marL="342900" indent="-342900">
              <a:buFontTx/>
              <a:buChar char="-"/>
            </a:pPr>
            <a:r>
              <a:rPr lang="el-GR" dirty="0" smtClean="0">
                <a:solidFill>
                  <a:schemeClr val="tx1"/>
                </a:solidFill>
                <a:latin typeface="Arial Narrow" panose="020B0606020202030204" pitchFamily="34" charset="0"/>
              </a:rPr>
              <a:t>- περατότητα πετρωμάτων </a:t>
            </a:r>
            <a:r>
              <a:rPr lang="el-GR" dirty="0">
                <a:solidFill>
                  <a:schemeClr val="tx1"/>
                </a:solidFill>
                <a:latin typeface="Arial Narrow" panose="020B0606020202030204" pitchFamily="34" charset="0"/>
              </a:rPr>
              <a:t>στο χώρο απόθεσης (</a:t>
            </a:r>
            <a:r>
              <a:rPr lang="el-GR" dirty="0" err="1">
                <a:solidFill>
                  <a:schemeClr val="tx1"/>
                </a:solidFill>
                <a:latin typeface="Arial Narrow" panose="020B0606020202030204" pitchFamily="34" charset="0"/>
              </a:rPr>
              <a:t>αδιαπέρατα</a:t>
            </a:r>
            <a:r>
              <a:rPr lang="el-GR" dirty="0">
                <a:solidFill>
                  <a:schemeClr val="tx1"/>
                </a:solidFill>
                <a:latin typeface="Arial Narrow" panose="020B0606020202030204" pitchFamily="34" charset="0"/>
              </a:rPr>
              <a:t>, </a:t>
            </a:r>
            <a:r>
              <a:rPr lang="el-GR" dirty="0" err="1">
                <a:solidFill>
                  <a:schemeClr val="tx1"/>
                </a:solidFill>
                <a:latin typeface="Arial Narrow" panose="020B0606020202030204" pitchFamily="34" charset="0"/>
              </a:rPr>
              <a:t>ημιπερατά</a:t>
            </a:r>
            <a:r>
              <a:rPr lang="el-GR" dirty="0">
                <a:solidFill>
                  <a:schemeClr val="tx1"/>
                </a:solidFill>
                <a:latin typeface="Arial Narrow" panose="020B0606020202030204" pitchFamily="34" charset="0"/>
              </a:rPr>
              <a:t>, </a:t>
            </a:r>
            <a:r>
              <a:rPr lang="el-GR" dirty="0" err="1">
                <a:solidFill>
                  <a:schemeClr val="tx1"/>
                </a:solidFill>
                <a:latin typeface="Arial Narrow" panose="020B0606020202030204" pitchFamily="34" charset="0"/>
              </a:rPr>
              <a:t>περατά</a:t>
            </a:r>
            <a:r>
              <a:rPr lang="el-GR" dirty="0">
                <a:solidFill>
                  <a:schemeClr val="tx1"/>
                </a:solidFill>
                <a:latin typeface="Arial Narrow" panose="020B0606020202030204" pitchFamily="34" charset="0"/>
              </a:rPr>
              <a:t>) </a:t>
            </a:r>
            <a:endParaRPr lang="el-GR" dirty="0" smtClean="0">
              <a:solidFill>
                <a:schemeClr val="tx1"/>
              </a:solidFill>
              <a:latin typeface="Arial Narrow" panose="020B0606020202030204" pitchFamily="34" charset="0"/>
            </a:endParaRPr>
          </a:p>
          <a:p>
            <a:pPr marL="342900" indent="-342900">
              <a:buFont typeface="Wingdings" panose="05000000000000000000" pitchFamily="2" charset="2"/>
              <a:buChar char="q"/>
            </a:pPr>
            <a:r>
              <a:rPr lang="el-GR" b="1" dirty="0" smtClean="0">
                <a:solidFill>
                  <a:srgbClr val="FF9900"/>
                </a:solidFill>
                <a:latin typeface="Arial Narrow" panose="020B0606020202030204" pitchFamily="34" charset="0"/>
              </a:rPr>
              <a:t> </a:t>
            </a:r>
            <a:r>
              <a:rPr lang="el-GR" b="1" dirty="0">
                <a:solidFill>
                  <a:srgbClr val="FF9900"/>
                </a:solidFill>
                <a:latin typeface="Arial Narrow" panose="020B0606020202030204" pitchFamily="34" charset="0"/>
              </a:rPr>
              <a:t>Για τους κινδύνους ασφάλειας: </a:t>
            </a:r>
          </a:p>
          <a:p>
            <a:pPr marL="342900" indent="-342900">
              <a:buFontTx/>
              <a:buChar char="-"/>
            </a:pPr>
            <a:r>
              <a:rPr lang="el-GR" dirty="0">
                <a:solidFill>
                  <a:schemeClr val="tx1"/>
                </a:solidFill>
                <a:latin typeface="Arial Narrow" panose="020B0606020202030204" pitchFamily="34" charset="0"/>
              </a:rPr>
              <a:t>επικινδυνότητα του χώρου </a:t>
            </a:r>
          </a:p>
          <a:p>
            <a:pPr marL="342900" indent="-342900">
              <a:buFontTx/>
              <a:buChar char="-"/>
            </a:pPr>
            <a:r>
              <a:rPr lang="el-GR" dirty="0">
                <a:solidFill>
                  <a:schemeClr val="tx1"/>
                </a:solidFill>
                <a:latin typeface="Arial Narrow" panose="020B0606020202030204" pitchFamily="34" charset="0"/>
              </a:rPr>
              <a:t>προσβασιμότητα χώρου (απόσταση από κατοικημένες περιοχές, από βασικούς δρόμους, περίφραξη κ.λπ.) </a:t>
            </a:r>
          </a:p>
          <a:p>
            <a:pPr marL="342900" indent="-342900">
              <a:buFont typeface="Wingdings" panose="05000000000000000000" pitchFamily="2" charset="2"/>
              <a:buChar char="q"/>
            </a:pPr>
            <a:r>
              <a:rPr lang="el-GR" b="1" dirty="0" smtClean="0">
                <a:solidFill>
                  <a:srgbClr val="FF9900"/>
                </a:solidFill>
                <a:latin typeface="Arial Narrow" panose="020B0606020202030204" pitchFamily="34" charset="0"/>
              </a:rPr>
              <a:t>Για </a:t>
            </a:r>
            <a:r>
              <a:rPr lang="el-GR" b="1" dirty="0">
                <a:solidFill>
                  <a:srgbClr val="FF9900"/>
                </a:solidFill>
                <a:latin typeface="Arial Narrow" panose="020B0606020202030204" pitchFamily="34" charset="0"/>
              </a:rPr>
              <a:t>την οπτική ρύπανση: </a:t>
            </a:r>
            <a:endParaRPr lang="el-GR" b="1" dirty="0" smtClean="0">
              <a:solidFill>
                <a:srgbClr val="FF9900"/>
              </a:solidFill>
              <a:latin typeface="Arial Narrow" panose="020B0606020202030204" pitchFamily="34" charset="0"/>
            </a:endParaRPr>
          </a:p>
          <a:p>
            <a:pPr marL="342900" indent="-342900">
              <a:buFontTx/>
              <a:buChar char="-"/>
            </a:pPr>
            <a:r>
              <a:rPr lang="el-GR" dirty="0">
                <a:solidFill>
                  <a:schemeClr val="tx1"/>
                </a:solidFill>
                <a:latin typeface="Arial Narrow" panose="020B0606020202030204" pitchFamily="34" charset="0"/>
              </a:rPr>
              <a:t>έκταση ορατότητας</a:t>
            </a:r>
          </a:p>
          <a:p>
            <a:pPr marL="342900" indent="-342900">
              <a:buFontTx/>
              <a:buChar char="-"/>
            </a:pPr>
            <a:r>
              <a:rPr lang="el-GR" dirty="0">
                <a:solidFill>
                  <a:schemeClr val="tx1"/>
                </a:solidFill>
                <a:latin typeface="Arial Narrow" panose="020B0606020202030204" pitchFamily="34" charset="0"/>
              </a:rPr>
              <a:t>περιλαμβανόμενος πληθυσμός στην έκταση αυτή</a:t>
            </a:r>
          </a:p>
          <a:p>
            <a:pPr marL="342900" indent="-342900">
              <a:buFontTx/>
              <a:buChar char="-"/>
            </a:pPr>
            <a:r>
              <a:rPr lang="el-GR" dirty="0">
                <a:solidFill>
                  <a:schemeClr val="tx1"/>
                </a:solidFill>
                <a:latin typeface="Arial Narrow" panose="020B0606020202030204" pitchFamily="34" charset="0"/>
              </a:rPr>
              <a:t>μήκος εθνικών οδών που περιλαμβάνονται στην έκταση αυτή</a:t>
            </a:r>
          </a:p>
          <a:p>
            <a:pPr marL="342900" indent="-342900">
              <a:buFontTx/>
              <a:buChar char="-"/>
            </a:pPr>
            <a:r>
              <a:rPr lang="el-GR" dirty="0">
                <a:solidFill>
                  <a:schemeClr val="tx1"/>
                </a:solidFill>
                <a:latin typeface="Arial Narrow" panose="020B0606020202030204" pitchFamily="34" charset="0"/>
              </a:rPr>
              <a:t>περιοχές ειδικές προστασίας (Natura, αρχαιολογικοί χώροι, κ.λπ.)</a:t>
            </a:r>
          </a:p>
        </p:txBody>
      </p:sp>
      <p:sp>
        <p:nvSpPr>
          <p:cNvPr id="4" name="Τίτλος 3"/>
          <p:cNvSpPr>
            <a:spLocks noGrp="1"/>
          </p:cNvSpPr>
          <p:nvPr>
            <p:ph type="title"/>
          </p:nvPr>
        </p:nvSpPr>
        <p:spPr>
          <a:xfrm>
            <a:off x="179512" y="5373216"/>
            <a:ext cx="8686800" cy="1184825"/>
          </a:xfrm>
        </p:spPr>
        <p:txBody>
          <a:bodyPr>
            <a:normAutofit/>
          </a:bodyPr>
          <a:lstStyle/>
          <a:p>
            <a:r>
              <a:rPr lang="el-GR" sz="2800" dirty="0" err="1" smtClean="0">
                <a:solidFill>
                  <a:srgbClr val="FF9900"/>
                </a:solidFill>
              </a:rPr>
              <a:t>Δεικτεσ</a:t>
            </a:r>
            <a:r>
              <a:rPr lang="el-GR" sz="2800" dirty="0" smtClean="0">
                <a:solidFill>
                  <a:srgbClr val="FF9900"/>
                </a:solidFill>
              </a:rPr>
              <a:t> </a:t>
            </a:r>
            <a:r>
              <a:rPr lang="el-GR" sz="2800" dirty="0" err="1" smtClean="0">
                <a:solidFill>
                  <a:srgbClr val="FF9900"/>
                </a:solidFill>
              </a:rPr>
              <a:t>περιβαλλοντικων</a:t>
            </a:r>
            <a:r>
              <a:rPr lang="el-GR" sz="2800" dirty="0" smtClean="0">
                <a:solidFill>
                  <a:srgbClr val="FF9900"/>
                </a:solidFill>
              </a:rPr>
              <a:t> </a:t>
            </a:r>
            <a:r>
              <a:rPr lang="el-GR" sz="2800" dirty="0" err="1" smtClean="0">
                <a:solidFill>
                  <a:srgbClr val="FF9900"/>
                </a:solidFill>
              </a:rPr>
              <a:t>επιπτωσεων</a:t>
            </a:r>
            <a:r>
              <a:rPr lang="el-GR" sz="2800" dirty="0" smtClean="0">
                <a:solidFill>
                  <a:srgbClr val="FF9900"/>
                </a:solidFill>
              </a:rPr>
              <a:t> </a:t>
            </a:r>
            <a:endParaRPr lang="el-GR" sz="2800" dirty="0">
              <a:solidFill>
                <a:srgbClr val="FF9900"/>
              </a:solidFill>
            </a:endParaRPr>
          </a:p>
        </p:txBody>
      </p:sp>
    </p:spTree>
    <p:extLst>
      <p:ext uri="{BB962C8B-B14F-4D97-AF65-F5344CB8AC3E}">
        <p14:creationId xmlns:p14="http://schemas.microsoft.com/office/powerpoint/2010/main" val="3465388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Διάγραμμα 2"/>
          <p:cNvGraphicFramePr/>
          <p:nvPr>
            <p:extLst>
              <p:ext uri="{D42A27DB-BD31-4B8C-83A1-F6EECF244321}">
                <p14:modId xmlns:p14="http://schemas.microsoft.com/office/powerpoint/2010/main" val="727616084"/>
              </p:ext>
            </p:extLst>
          </p:nvPr>
        </p:nvGraphicFramePr>
        <p:xfrm>
          <a:off x="3923928" y="185118"/>
          <a:ext cx="4608512"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Διάγραμμα 1"/>
          <p:cNvGraphicFramePr/>
          <p:nvPr>
            <p:extLst>
              <p:ext uri="{D42A27DB-BD31-4B8C-83A1-F6EECF244321}">
                <p14:modId xmlns:p14="http://schemas.microsoft.com/office/powerpoint/2010/main" val="246402444"/>
              </p:ext>
            </p:extLst>
          </p:nvPr>
        </p:nvGraphicFramePr>
        <p:xfrm>
          <a:off x="3635896" y="3789040"/>
          <a:ext cx="5328592" cy="27809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Εικόνα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9992" y="1278680"/>
            <a:ext cx="3240360" cy="2156865"/>
          </a:xfrm>
          <a:prstGeom prst="ellipse">
            <a:avLst/>
          </a:prstGeom>
          <a:ln>
            <a:noFill/>
          </a:ln>
          <a:effectLst>
            <a:softEdge rad="112500"/>
          </a:effectLst>
        </p:spPr>
      </p:pic>
      <p:grpSp>
        <p:nvGrpSpPr>
          <p:cNvPr id="6" name="Ομάδα 5"/>
          <p:cNvGrpSpPr/>
          <p:nvPr/>
        </p:nvGrpSpPr>
        <p:grpSpPr>
          <a:xfrm>
            <a:off x="395536" y="1808820"/>
            <a:ext cx="2664295" cy="1404156"/>
            <a:chOff x="531833" y="0"/>
            <a:chExt cx="3544845" cy="1080120"/>
          </a:xfrm>
        </p:grpSpPr>
        <p:sp>
          <p:nvSpPr>
            <p:cNvPr id="7" name="Έλλειψη 6"/>
            <p:cNvSpPr/>
            <p:nvPr/>
          </p:nvSpPr>
          <p:spPr>
            <a:xfrm>
              <a:off x="531833" y="0"/>
              <a:ext cx="3544845" cy="1080120"/>
            </a:xfrm>
            <a:prstGeom prst="ellipse">
              <a:avLst/>
            </a:prstGeom>
            <a:solidFill>
              <a:srgbClr val="FF000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algn="ctr"/>
              <a:r>
                <a:rPr lang="el-GR" dirty="0" smtClean="0">
                  <a:latin typeface="Arial Narrow" panose="020B0606020202030204" pitchFamily="34" charset="0"/>
                </a:rPr>
                <a:t>Δικλίδα ασφαλείας</a:t>
              </a:r>
              <a:endParaRPr lang="el-GR" dirty="0">
                <a:latin typeface="Arial Narrow" panose="020B0606020202030204" pitchFamily="34" charset="0"/>
              </a:endParaRPr>
            </a:p>
          </p:txBody>
        </p:sp>
        <p:sp>
          <p:nvSpPr>
            <p:cNvPr id="8" name="Έλλειψη 4"/>
            <p:cNvSpPr/>
            <p:nvPr/>
          </p:nvSpPr>
          <p:spPr>
            <a:xfrm>
              <a:off x="1050964" y="158180"/>
              <a:ext cx="2506583" cy="7637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endParaRPr lang="el-GR" sz="2400" kern="1200" dirty="0">
                <a:effectLst>
                  <a:outerShdw blurRad="38100" dist="38100" dir="2700000" algn="tl">
                    <a:srgbClr val="000000">
                      <a:alpha val="43137"/>
                    </a:srgbClr>
                  </a:outerShdw>
                </a:effectLst>
                <a:latin typeface="Arial Narrow" pitchFamily="34" charset="0"/>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pPr lvl="0">
              <a:spcBef>
                <a:spcPct val="20000"/>
              </a:spcBef>
            </a:pPr>
            <a:r>
              <a:rPr lang="el-GR" sz="2800" b="1" cap="none" dirty="0">
                <a:solidFill>
                  <a:srgbClr val="FF9900"/>
                </a:solidFill>
                <a:effectLst/>
                <a:latin typeface="Arial Narrow" panose="020B0606020202030204" pitchFamily="34" charset="0"/>
                <a:ea typeface="+mn-ea"/>
                <a:cs typeface="+mn-cs"/>
              </a:rPr>
              <a:t>3. Εγγυήσεις ρίσκου - Χρηματοοικονομική ασφάλεια</a:t>
            </a:r>
            <a:br>
              <a:rPr lang="el-GR" sz="2800" b="1" cap="none" dirty="0">
                <a:solidFill>
                  <a:srgbClr val="FF9900"/>
                </a:solidFill>
                <a:effectLst/>
                <a:latin typeface="Arial Narrow" panose="020B0606020202030204" pitchFamily="34" charset="0"/>
                <a:ea typeface="+mn-ea"/>
                <a:cs typeface="+mn-cs"/>
              </a:rPr>
            </a:br>
            <a:r>
              <a:rPr lang="el-GR" sz="2800" cap="none" dirty="0">
                <a:solidFill>
                  <a:prstClr val="white"/>
                </a:solidFill>
                <a:effectLst/>
                <a:latin typeface="Arial Narrow" panose="020B0606020202030204" pitchFamily="34" charset="0"/>
                <a:ea typeface="+mn-ea"/>
                <a:cs typeface="+mn-cs"/>
              </a:rPr>
              <a:t>Συμπεράσματα, συστάσεις και μελλοντική πορεία</a:t>
            </a:r>
            <a:endParaRPr lang="el-GR" sz="2800" cap="none" dirty="0">
              <a:solidFill>
                <a:prstClr val="white"/>
              </a:solidFill>
              <a:effectLst/>
              <a:latin typeface="Arial Narrow" panose="020B0606020202030204" pitchFamily="34" charset="0"/>
              <a:ea typeface="+mn-ea"/>
              <a:cs typeface="+mn-cs"/>
            </a:endParaRPr>
          </a:p>
        </p:txBody>
      </p:sp>
    </p:spTree>
    <p:extLst>
      <p:ext uri="{BB962C8B-B14F-4D97-AF65-F5344CB8AC3E}">
        <p14:creationId xmlns:p14="http://schemas.microsoft.com/office/powerpoint/2010/main" val="1751748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Εικόνα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887413"/>
            <a:ext cx="3122612"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39" name="Εικόνα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29527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Διάγραμμα 1"/>
          <p:cNvGraphicFramePr/>
          <p:nvPr>
            <p:extLst>
              <p:ext uri="{D42A27DB-BD31-4B8C-83A1-F6EECF244321}">
                <p14:modId xmlns:p14="http://schemas.microsoft.com/office/powerpoint/2010/main" val="3548282988"/>
              </p:ext>
            </p:extLst>
          </p:nvPr>
        </p:nvGraphicFramePr>
        <p:xfrm>
          <a:off x="971600" y="516052"/>
          <a:ext cx="743136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Διάγραμμα 2"/>
          <p:cNvGraphicFramePr/>
          <p:nvPr/>
        </p:nvGraphicFramePr>
        <p:xfrm>
          <a:off x="759581" y="3726033"/>
          <a:ext cx="8126487" cy="21512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03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54205062-6EA2-424C-A2A9-870AFCADC8AC}"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37</a:t>
            </a:fld>
            <a:endParaRPr lang="el-GR" altLang="el-GR" sz="1200" smtClean="0">
              <a:solidFill>
                <a:srgbClr val="D38E27"/>
              </a:solidFill>
              <a:latin typeface="BankGothic Lt BT" pitchFamily="34" charset="0"/>
              <a:cs typeface="Arial" charset="0"/>
            </a:endParaRPr>
          </a:p>
        </p:txBody>
      </p:sp>
      <p:sp>
        <p:nvSpPr>
          <p:cNvPr id="4" name="Ορθογώνιο 3"/>
          <p:cNvSpPr/>
          <p:nvPr/>
        </p:nvSpPr>
        <p:spPr>
          <a:xfrm>
            <a:off x="2536825" y="2200275"/>
            <a:ext cx="4572000" cy="1322388"/>
          </a:xfrm>
          <a:prstGeom prst="rect">
            <a:avLst/>
          </a:prstGeom>
        </p:spPr>
        <p:txBody>
          <a:bodyPr>
            <a:spAutoFit/>
          </a:bodyPr>
          <a:lstStyle/>
          <a:p>
            <a:pPr algn="ctr">
              <a:defRPr/>
            </a:pPr>
            <a:r>
              <a:rPr lang="el-GR" sz="2000" dirty="0">
                <a:solidFill>
                  <a:srgbClr val="FF9900"/>
                </a:solidFill>
                <a:effectLst>
                  <a:outerShdw blurRad="38100" dist="38100" dir="2700000" algn="tl">
                    <a:srgbClr val="000000">
                      <a:alpha val="43137"/>
                    </a:srgbClr>
                  </a:outerShdw>
                </a:effectLst>
                <a:latin typeface="Arial Narrow" pitchFamily="34" charset="0"/>
              </a:rPr>
              <a:t>Η οδηγία προβλέπει ένα προαιρετικό σύστημα χρηματοοικονομικής ασφάλειας, ενθαρρύνοντας, ωστόσο, τα Κ-Μ να λάβουν τα κατάλληλα μέτρα για την αγορά</a:t>
            </a:r>
            <a:r>
              <a:rPr lang="el-GR" sz="1600" dirty="0">
                <a:solidFill>
                  <a:srgbClr val="FF9900"/>
                </a:solidFill>
              </a:rPr>
              <a:t>.</a:t>
            </a:r>
          </a:p>
        </p:txBody>
      </p:sp>
      <p:sp>
        <p:nvSpPr>
          <p:cNvPr id="6" name="Ορθογώνιο 5"/>
          <p:cNvSpPr/>
          <p:nvPr/>
        </p:nvSpPr>
        <p:spPr>
          <a:xfrm>
            <a:off x="2051050" y="5927725"/>
            <a:ext cx="5689600" cy="646113"/>
          </a:xfrm>
          <a:prstGeom prst="rect">
            <a:avLst/>
          </a:prstGeom>
        </p:spPr>
        <p:txBody>
          <a:bodyPr>
            <a:spAutoFit/>
          </a:bodyPr>
          <a:lstStyle/>
          <a:p>
            <a:pPr algn="ctr">
              <a:defRPr/>
            </a:pPr>
            <a:r>
              <a:rPr lang="el-GR" sz="2000" dirty="0">
                <a:solidFill>
                  <a:srgbClr val="FF9900"/>
                </a:solidFill>
                <a:effectLst>
                  <a:outerShdw blurRad="38100" dist="38100" dir="2700000" algn="tl">
                    <a:srgbClr val="000000">
                      <a:alpha val="43137"/>
                    </a:srgbClr>
                  </a:outerShdw>
                </a:effectLst>
                <a:latin typeface="Arial Narrow" pitchFamily="34" charset="0"/>
              </a:rPr>
              <a:t>Η υποχρέωση αυτή ενισχύθηκε με νομοθετική ρύθμιση </a:t>
            </a:r>
          </a:p>
          <a:p>
            <a:pPr algn="ctr">
              <a:defRPr/>
            </a:pPr>
            <a:r>
              <a:rPr lang="el-GR" sz="1600" dirty="0">
                <a:solidFill>
                  <a:srgbClr val="FF9900"/>
                </a:solidFill>
                <a:effectLst>
                  <a:outerShdw blurRad="38100" dist="38100" dir="2700000" algn="tl">
                    <a:srgbClr val="000000">
                      <a:alpha val="43137"/>
                    </a:srgbClr>
                  </a:outerShdw>
                </a:effectLst>
                <a:latin typeface="Arial Narrow" pitchFamily="34" charset="0"/>
              </a:rPr>
              <a:t>(Ν. 4014/2011 για την περιβαλλοντική </a:t>
            </a:r>
            <a:r>
              <a:rPr lang="el-GR" sz="1600" dirty="0" err="1">
                <a:solidFill>
                  <a:srgbClr val="FF9900"/>
                </a:solidFill>
                <a:effectLst>
                  <a:outerShdw blurRad="38100" dist="38100" dir="2700000" algn="tl">
                    <a:srgbClr val="000000">
                      <a:alpha val="43137"/>
                    </a:srgbClr>
                  </a:outerShdw>
                </a:effectLst>
                <a:latin typeface="Arial Narrow" pitchFamily="34" charset="0"/>
              </a:rPr>
              <a:t>αδειοδότηση</a:t>
            </a:r>
            <a:r>
              <a:rPr lang="el-GR" sz="1600" dirty="0">
                <a:solidFill>
                  <a:srgbClr val="FF9900"/>
                </a:solidFill>
                <a:effectLst>
                  <a:outerShdw blurRad="38100" dist="38100" dir="2700000" algn="tl">
                    <a:srgbClr val="000000">
                      <a:alpha val="43137"/>
                    </a:srgbClr>
                  </a:outerShdw>
                </a:effectLst>
                <a:latin typeface="Arial Narrow" pitchFamily="34"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12125" y="1988854"/>
            <a:ext cx="4002877" cy="3168337"/>
          </a:xfrm>
          <a:prstGeom prst="rect">
            <a:avLst/>
          </a:prstGeom>
        </p:spPr>
      </p:pic>
      <p:graphicFrame>
        <p:nvGraphicFramePr>
          <p:cNvPr id="2" name="Διάγραμμα 1"/>
          <p:cNvGraphicFramePr/>
          <p:nvPr/>
        </p:nvGraphicFramePr>
        <p:xfrm>
          <a:off x="827584" y="188640"/>
          <a:ext cx="8064896" cy="1199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1364" name="Ομάδα 31"/>
          <p:cNvGrpSpPr>
            <a:grpSpLocks/>
          </p:cNvGrpSpPr>
          <p:nvPr/>
        </p:nvGrpSpPr>
        <p:grpSpPr bwMode="auto">
          <a:xfrm>
            <a:off x="757238" y="1989138"/>
            <a:ext cx="5116512" cy="1079500"/>
            <a:chOff x="1444" y="-3541"/>
            <a:chExt cx="5116512" cy="29574"/>
          </a:xfrm>
        </p:grpSpPr>
        <p:sp>
          <p:nvSpPr>
            <p:cNvPr id="36" name="Στρογγυλεμένο ορθογώνιο 35"/>
            <p:cNvSpPr/>
            <p:nvPr/>
          </p:nvSpPr>
          <p:spPr>
            <a:xfrm>
              <a:off x="1444" y="-3541"/>
              <a:ext cx="5116512" cy="2957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Στρογγυλεμένο ορθογώνιο 4"/>
            <p:cNvSpPr/>
            <p:nvPr/>
          </p:nvSpPr>
          <p:spPr>
            <a:xfrm>
              <a:off x="4619" y="-2106"/>
              <a:ext cx="5113337" cy="26704"/>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a:lnSpc>
                  <a:spcPct val="90000"/>
                </a:lnSpc>
                <a:spcAft>
                  <a:spcPct val="35000"/>
                </a:spcAft>
                <a:defRPr/>
              </a:pPr>
              <a:r>
                <a:rPr lang="el-GR" sz="2000" dirty="0">
                  <a:effectLst>
                    <a:outerShdw blurRad="38100" dist="38100" dir="2700000" algn="tl">
                      <a:srgbClr val="000000">
                        <a:alpha val="43137"/>
                      </a:srgbClr>
                    </a:outerShdw>
                  </a:effectLst>
                  <a:latin typeface="Arial Narrow" pitchFamily="34" charset="0"/>
                </a:rPr>
                <a:t>για την ασφαλιστική κάλυψη της αστικής ευθύνης των επιχειρήσεων σε σχέση με το περιβάλλον</a:t>
              </a:r>
            </a:p>
          </p:txBody>
        </p:sp>
      </p:grpSp>
      <p:grpSp>
        <p:nvGrpSpPr>
          <p:cNvPr id="271365" name="Ομάδα 38"/>
          <p:cNvGrpSpPr>
            <a:grpSpLocks/>
          </p:cNvGrpSpPr>
          <p:nvPr/>
        </p:nvGrpSpPr>
        <p:grpSpPr bwMode="auto">
          <a:xfrm>
            <a:off x="754063" y="3789363"/>
            <a:ext cx="5116512" cy="1368425"/>
            <a:chOff x="0" y="34235"/>
            <a:chExt cx="5116512" cy="29574"/>
          </a:xfrm>
        </p:grpSpPr>
        <p:sp>
          <p:nvSpPr>
            <p:cNvPr id="40" name="Στρογγυλεμένο ορθογώνιο 39"/>
            <p:cNvSpPr/>
            <p:nvPr/>
          </p:nvSpPr>
          <p:spPr>
            <a:xfrm>
              <a:off x="0" y="34235"/>
              <a:ext cx="5116512" cy="2957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Στρογγυλεμένο ορθογώνιο 6"/>
            <p:cNvSpPr/>
            <p:nvPr/>
          </p:nvSpPr>
          <p:spPr>
            <a:xfrm>
              <a:off x="1587" y="35676"/>
              <a:ext cx="5113338" cy="26692"/>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defTabSz="889000">
                <a:lnSpc>
                  <a:spcPct val="90000"/>
                </a:lnSpc>
                <a:spcAft>
                  <a:spcPct val="35000"/>
                </a:spcAft>
                <a:defRPr/>
              </a:pPr>
              <a:r>
                <a:rPr lang="el-GR" sz="2000" dirty="0">
                  <a:effectLst>
                    <a:outerShdw blurRad="38100" dist="38100" dir="2700000" algn="tl">
                      <a:srgbClr val="000000">
                        <a:alpha val="43137"/>
                      </a:srgbClr>
                    </a:outerShdw>
                  </a:effectLst>
                  <a:latin typeface="Arial Narrow" pitchFamily="34" charset="0"/>
                </a:rPr>
                <a:t>αφορά σε χιλιάδες μικρές, μεσαίου μεγέθους, αλλά και μεγάλες βιομηχανικές και βιοτεχνικές επιχειρήσεις, η λειτουργία των οποίων μπορεί να έχει δυσάρεστες επιπτώσεις στο περιβάλλον</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23528" y="4725144"/>
            <a:ext cx="8458200" cy="1219200"/>
          </a:xfrm>
        </p:spPr>
        <p:txBody>
          <a:bodyPr/>
          <a:lstStyle/>
          <a:p>
            <a:pPr algn="l"/>
            <a:r>
              <a:rPr lang="el-GR" sz="1800" dirty="0">
                <a:solidFill>
                  <a:schemeClr val="tx1"/>
                </a:solidFill>
                <a:latin typeface="Arial Narrow" panose="020B0606020202030204" pitchFamily="34" charset="0"/>
              </a:rPr>
              <a:t>Ε</a:t>
            </a:r>
            <a:r>
              <a:rPr lang="el-GR" sz="1800" dirty="0" smtClean="0">
                <a:solidFill>
                  <a:schemeClr val="tx1"/>
                </a:solidFill>
                <a:latin typeface="Arial Narrow" panose="020B0606020202030204" pitchFamily="34" charset="0"/>
              </a:rPr>
              <a:t>νισχύεται η </a:t>
            </a:r>
            <a:r>
              <a:rPr lang="el-GR" sz="1800" b="1" dirty="0" smtClean="0">
                <a:solidFill>
                  <a:srgbClr val="FF9900"/>
                </a:solidFill>
                <a:latin typeface="Arial Narrow" panose="020B0606020202030204" pitchFamily="34" charset="0"/>
              </a:rPr>
              <a:t>ανάγκη υποχρεωτικής χρηματοοικονομικής ασφάλειας </a:t>
            </a:r>
            <a:r>
              <a:rPr lang="el-GR" sz="1800" dirty="0" smtClean="0">
                <a:solidFill>
                  <a:schemeClr val="tx1"/>
                </a:solidFill>
                <a:latin typeface="Arial Narrow" panose="020B0606020202030204" pitchFamily="34" charset="0"/>
              </a:rPr>
              <a:t>περιβαλλοντικής </a:t>
            </a:r>
            <a:r>
              <a:rPr lang="el-GR" sz="1800" dirty="0">
                <a:solidFill>
                  <a:schemeClr val="tx1"/>
                </a:solidFill>
                <a:latin typeface="Arial Narrow" panose="020B0606020202030204" pitchFamily="34" charset="0"/>
              </a:rPr>
              <a:t>ευθύνης, για τους φορείς </a:t>
            </a:r>
            <a:r>
              <a:rPr lang="el-GR" sz="1800" dirty="0" smtClean="0">
                <a:solidFill>
                  <a:schemeClr val="tx1"/>
                </a:solidFill>
                <a:latin typeface="Arial Narrow" panose="020B0606020202030204" pitchFamily="34" charset="0"/>
              </a:rPr>
              <a:t>εκμετάλλευσης με βάση μια εναρμονισμένη </a:t>
            </a:r>
            <a:r>
              <a:rPr lang="el-GR" sz="1800" dirty="0" err="1">
                <a:solidFill>
                  <a:schemeClr val="tx1"/>
                </a:solidFill>
                <a:latin typeface="Arial Narrow" panose="020B0606020202030204" pitchFamily="34" charset="0"/>
              </a:rPr>
              <a:t>ενωσιακή</a:t>
            </a:r>
            <a:r>
              <a:rPr lang="el-GR" sz="1800" dirty="0">
                <a:solidFill>
                  <a:schemeClr val="tx1"/>
                </a:solidFill>
                <a:latin typeface="Arial Narrow" panose="020B0606020202030204" pitchFamily="34" charset="0"/>
              </a:rPr>
              <a:t> μεθοδολογία για τον υπολογισμό των ανώτατων ορίων ευθύνης, λαμβάνοντας υπόψη τα χαρακτηριστικά κάθε δραστηριότητας και της γύρω </a:t>
            </a:r>
            <a:r>
              <a:rPr lang="el-GR" sz="1800" dirty="0" smtClean="0">
                <a:solidFill>
                  <a:schemeClr val="tx1"/>
                </a:solidFill>
                <a:latin typeface="Arial Narrow" panose="020B0606020202030204" pitchFamily="34" charset="0"/>
              </a:rPr>
              <a:t>περιοχής.</a:t>
            </a:r>
          </a:p>
          <a:p>
            <a:pPr algn="l"/>
            <a:endParaRPr lang="el-GR" sz="1800" dirty="0" smtClean="0">
              <a:solidFill>
                <a:schemeClr val="tx1"/>
              </a:solidFill>
              <a:latin typeface="Arial Narrow" panose="020B0606020202030204" pitchFamily="34" charset="0"/>
            </a:endParaRPr>
          </a:p>
          <a:p>
            <a:pPr algn="l"/>
            <a:r>
              <a:rPr lang="el-GR" sz="1800" dirty="0" smtClean="0">
                <a:solidFill>
                  <a:schemeClr val="tx1"/>
                </a:solidFill>
                <a:latin typeface="Arial Narrow" panose="020B0606020202030204" pitchFamily="34" charset="0"/>
              </a:rPr>
              <a:t>Επιπλέον, το μέτρο αυτό θα πρέπει να συμπληρωθεί με </a:t>
            </a:r>
            <a:r>
              <a:rPr lang="el-GR" sz="1800" dirty="0">
                <a:solidFill>
                  <a:schemeClr val="tx1"/>
                </a:solidFill>
                <a:latin typeface="Arial Narrow" panose="020B0606020202030204" pitchFamily="34" charset="0"/>
              </a:rPr>
              <a:t>ένα ταμείο σε επίπεδο ΕΕ ή έναν </a:t>
            </a:r>
            <a:r>
              <a:rPr lang="el-GR" sz="1800" b="1" dirty="0">
                <a:solidFill>
                  <a:srgbClr val="FF9900"/>
                </a:solidFill>
                <a:latin typeface="Arial Narrow" panose="020B0606020202030204" pitchFamily="34" charset="0"/>
              </a:rPr>
              <a:t>μηχανισμό επιμερισμού κινδύνου </a:t>
            </a:r>
            <a:r>
              <a:rPr lang="el-GR" sz="1800" dirty="0">
                <a:solidFill>
                  <a:schemeClr val="tx1"/>
                </a:solidFill>
                <a:latin typeface="Arial Narrow" panose="020B0606020202030204" pitchFamily="34" charset="0"/>
              </a:rPr>
              <a:t>βάσει ασφάλισης για την κάλυψη του κόστους αποκατάστασης πέραν της υποχρεωτικής χρηματοοικονομικής ασφάλειας, σε συντονισμό με τα υφιστάμενα διεθνή ταμεία για την περιβαλλοντική ευθύνη</a:t>
            </a:r>
            <a:r>
              <a:rPr lang="el-GR" sz="1800" dirty="0" smtClean="0">
                <a:solidFill>
                  <a:schemeClr val="tx1"/>
                </a:solidFill>
                <a:latin typeface="Arial Narrow" panose="020B0606020202030204" pitchFamily="34" charset="0"/>
              </a:rPr>
              <a:t>·</a:t>
            </a:r>
          </a:p>
          <a:p>
            <a:pPr algn="l"/>
            <a:endParaRPr lang="el-GR" sz="1800" dirty="0">
              <a:latin typeface="Arial Narrow" panose="020B0606020202030204" pitchFamily="34" charset="0"/>
            </a:endParaRPr>
          </a:p>
          <a:p>
            <a:pPr algn="l"/>
            <a:r>
              <a:rPr lang="el-GR" sz="1800" dirty="0" smtClean="0">
                <a:solidFill>
                  <a:schemeClr val="tx1"/>
                </a:solidFill>
                <a:effectLst>
                  <a:outerShdw blurRad="38100" dist="38100" dir="2700000" algn="tl">
                    <a:srgbClr val="000000">
                      <a:alpha val="43137"/>
                    </a:srgbClr>
                  </a:outerShdw>
                </a:effectLst>
                <a:latin typeface="Arial Narrow" panose="020B0606020202030204" pitchFamily="34" charset="0"/>
              </a:rPr>
              <a:t>Σε ευρωπαϊκό και εθνικό επίπεδο απαιτείται η </a:t>
            </a:r>
            <a:r>
              <a:rPr lang="el-GR" sz="1800" b="1" dirty="0" smtClean="0">
                <a:solidFill>
                  <a:srgbClr val="FF9900"/>
                </a:solidFill>
                <a:effectLst>
                  <a:outerShdw blurRad="38100" dist="38100" dir="2700000" algn="tl">
                    <a:srgbClr val="000000">
                      <a:alpha val="43137"/>
                    </a:srgbClr>
                  </a:outerShdw>
                </a:effectLst>
                <a:latin typeface="Arial Narrow" panose="020B0606020202030204" pitchFamily="34" charset="0"/>
              </a:rPr>
              <a:t>καθιέρωση ενός υποχρεωτικού ασφαλιστηρίου συμβολαίου περιβαλλοντικής </a:t>
            </a:r>
            <a:r>
              <a:rPr lang="el-GR" sz="1800" b="1" dirty="0">
                <a:solidFill>
                  <a:srgbClr val="FF9900"/>
                </a:solidFill>
                <a:effectLst>
                  <a:outerShdw blurRad="38100" dist="38100" dir="2700000" algn="tl">
                    <a:srgbClr val="000000">
                      <a:alpha val="43137"/>
                    </a:srgbClr>
                  </a:outerShdw>
                </a:effectLst>
                <a:latin typeface="Arial Narrow" panose="020B0606020202030204" pitchFamily="34" charset="0"/>
              </a:rPr>
              <a:t>ευθύνης </a:t>
            </a:r>
            <a:r>
              <a:rPr lang="el-GR" sz="1800" dirty="0">
                <a:solidFill>
                  <a:schemeClr val="tx1"/>
                </a:solidFill>
                <a:effectLst>
                  <a:outerShdw blurRad="38100" dist="38100" dir="2700000" algn="tl">
                    <a:srgbClr val="000000">
                      <a:alpha val="43137"/>
                    </a:srgbClr>
                  </a:outerShdw>
                </a:effectLst>
                <a:latin typeface="Arial Narrow" panose="020B0606020202030204" pitchFamily="34" charset="0"/>
              </a:rPr>
              <a:t>για την κάλυψη όλων των φορέων εκμετάλλευσης </a:t>
            </a:r>
            <a:r>
              <a:rPr lang="el-GR" sz="1800" dirty="0" smtClean="0">
                <a:solidFill>
                  <a:schemeClr val="tx1"/>
                </a:solidFill>
                <a:effectLst>
                  <a:outerShdw blurRad="38100" dist="38100" dir="2700000" algn="tl">
                    <a:srgbClr val="000000">
                      <a:alpha val="43137"/>
                    </a:srgbClr>
                  </a:outerShdw>
                </a:effectLst>
                <a:latin typeface="Arial Narrow" panose="020B0606020202030204" pitchFamily="34" charset="0"/>
              </a:rPr>
              <a:t>·</a:t>
            </a:r>
          </a:p>
          <a:p>
            <a:pPr algn="l"/>
            <a:endParaRPr lang="el-GR" sz="1800" dirty="0">
              <a:solidFill>
                <a:schemeClr val="tx1"/>
              </a:solidFill>
              <a:effectLst>
                <a:outerShdw blurRad="38100" dist="38100" dir="2700000" algn="tl">
                  <a:srgbClr val="000000">
                    <a:alpha val="43137"/>
                  </a:srgbClr>
                </a:outerShdw>
              </a:effectLst>
              <a:latin typeface="Arial Narrow" panose="020B0606020202030204" pitchFamily="34" charset="0"/>
            </a:endParaRPr>
          </a:p>
          <a:p>
            <a:pPr algn="l"/>
            <a:r>
              <a:rPr lang="el-GR" sz="1800" dirty="0" smtClean="0">
                <a:solidFill>
                  <a:schemeClr val="tx1"/>
                </a:solidFill>
                <a:effectLst>
                  <a:outerShdw blurRad="38100" dist="38100" dir="2700000" algn="tl">
                    <a:srgbClr val="000000">
                      <a:alpha val="43137"/>
                    </a:srgbClr>
                  </a:outerShdw>
                </a:effectLst>
                <a:latin typeface="Arial Narrow" panose="020B0606020202030204" pitchFamily="34" charset="0"/>
              </a:rPr>
              <a:t>Στο μεταξύ σε εθνικό επίπεδο θα πρέπει να ληφθούν όλα τα κατάλληλα μέτρα </a:t>
            </a:r>
            <a:r>
              <a:rPr lang="el-GR" sz="1800" dirty="0">
                <a:solidFill>
                  <a:schemeClr val="tx1"/>
                </a:solidFill>
                <a:effectLst>
                  <a:outerShdw blurRad="38100" dist="38100" dir="2700000" algn="tl">
                    <a:srgbClr val="000000">
                      <a:alpha val="43137"/>
                    </a:srgbClr>
                  </a:outerShdw>
                </a:effectLst>
                <a:latin typeface="Arial Narrow" panose="020B0606020202030204" pitchFamily="34" charset="0"/>
              </a:rPr>
              <a:t>για </a:t>
            </a:r>
            <a:r>
              <a:rPr lang="el-GR" sz="1800" dirty="0" smtClean="0">
                <a:solidFill>
                  <a:schemeClr val="tx1"/>
                </a:solidFill>
                <a:effectLst>
                  <a:outerShdw blurRad="38100" dist="38100" dir="2700000" algn="tl">
                    <a:srgbClr val="000000">
                      <a:alpha val="43137"/>
                    </a:srgbClr>
                  </a:outerShdw>
                </a:effectLst>
                <a:latin typeface="Arial Narrow" panose="020B0606020202030204" pitchFamily="34" charset="0"/>
              </a:rPr>
              <a:t>την </a:t>
            </a:r>
            <a:r>
              <a:rPr lang="el-GR" sz="1800" b="1" dirty="0" smtClean="0">
                <a:solidFill>
                  <a:srgbClr val="FF9900"/>
                </a:solidFill>
                <a:effectLst>
                  <a:outerShdw blurRad="38100" dist="38100" dir="2700000" algn="tl">
                    <a:srgbClr val="000000">
                      <a:alpha val="43137"/>
                    </a:srgbClr>
                  </a:outerShdw>
                </a:effectLst>
                <a:latin typeface="Arial Narrow" panose="020B0606020202030204" pitchFamily="34" charset="0"/>
              </a:rPr>
              <a:t>ανάπτυξη </a:t>
            </a:r>
            <a:r>
              <a:rPr lang="el-GR" sz="1800" b="1" dirty="0">
                <a:solidFill>
                  <a:srgbClr val="FF9900"/>
                </a:solidFill>
                <a:effectLst>
                  <a:outerShdw blurRad="38100" dist="38100" dir="2700000" algn="tl">
                    <a:srgbClr val="000000">
                      <a:alpha val="43137"/>
                    </a:srgbClr>
                  </a:outerShdw>
                </a:effectLst>
                <a:latin typeface="Arial Narrow" panose="020B0606020202030204" pitchFamily="34" charset="0"/>
              </a:rPr>
              <a:t>μέσων και αγορών χρηματοοικονομικής ασφάλειας</a:t>
            </a:r>
            <a:r>
              <a:rPr lang="el-GR" sz="1800" dirty="0">
                <a:solidFill>
                  <a:schemeClr val="tx1"/>
                </a:solidFill>
                <a:effectLst>
                  <a:outerShdw blurRad="38100" dist="38100" dir="2700000" algn="tl">
                    <a:srgbClr val="000000">
                      <a:alpha val="43137"/>
                    </a:srgbClr>
                  </a:outerShdw>
                </a:effectLst>
                <a:latin typeface="Arial Narrow" panose="020B0606020202030204" pitchFamily="34" charset="0"/>
              </a:rPr>
              <a:t>, εκ μέρους των κατάλληλων οικονομικών και χρηματοπιστωτικών φορέων, συμπεριλαμβανομένων χρηματοπιστωτικών μηχανισμών σε περίπτωση αφερεγγυότητας, με στόχο να καταστεί δυνατή η χρήση χρηματοοικονομικών εγγυήσεων από τους φορείς εκμετάλλευσης για την κάλυψη των ευθυνών τους</a:t>
            </a:r>
            <a:r>
              <a:rPr lang="el-GR" dirty="0">
                <a:solidFill>
                  <a:schemeClr val="tx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05109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62272" y="2636912"/>
            <a:ext cx="8458200" cy="1219200"/>
          </a:xfrm>
        </p:spPr>
        <p:txBody>
          <a:bodyPr/>
          <a:lstStyle/>
          <a:p>
            <a:pPr algn="l">
              <a:spcAft>
                <a:spcPts val="600"/>
              </a:spcAft>
            </a:pPr>
            <a:r>
              <a:rPr lang="el-GR" b="1" dirty="0">
                <a:solidFill>
                  <a:schemeClr val="tx1"/>
                </a:solidFill>
                <a:latin typeface="Arial Narrow" panose="020B0606020202030204" pitchFamily="34" charset="0"/>
                <a:ea typeface="Calibri"/>
              </a:rPr>
              <a:t>Η τεράστια εγγενής αξία της βιοποικιλότητας και των υπηρεσιών των οικοσυστημάτων δεν </a:t>
            </a:r>
            <a:r>
              <a:rPr lang="el-GR" b="1" dirty="0" smtClean="0">
                <a:solidFill>
                  <a:schemeClr val="tx1"/>
                </a:solidFill>
                <a:latin typeface="Arial Narrow" panose="020B0606020202030204" pitchFamily="34" charset="0"/>
                <a:ea typeface="Calibri"/>
              </a:rPr>
              <a:t>αναγνωρίζεται ακόμη και ως εκ τούτου δεν αντικατοπτρίζεται </a:t>
            </a:r>
            <a:r>
              <a:rPr lang="el-GR" b="1" dirty="0">
                <a:solidFill>
                  <a:schemeClr val="tx1"/>
                </a:solidFill>
                <a:latin typeface="Arial Narrow" panose="020B0606020202030204" pitchFamily="34" charset="0"/>
                <a:ea typeface="Calibri"/>
              </a:rPr>
              <a:t>στις νομισματικές </a:t>
            </a:r>
            <a:r>
              <a:rPr lang="el-GR" b="1" dirty="0" smtClean="0">
                <a:solidFill>
                  <a:schemeClr val="tx1"/>
                </a:solidFill>
                <a:latin typeface="Arial Narrow" panose="020B0606020202030204" pitchFamily="34" charset="0"/>
                <a:ea typeface="Calibri"/>
              </a:rPr>
              <a:t>οικονομίες</a:t>
            </a:r>
          </a:p>
          <a:p>
            <a:pPr algn="l">
              <a:spcAft>
                <a:spcPts val="600"/>
              </a:spcAft>
            </a:pPr>
            <a:r>
              <a:rPr lang="el-GR" b="1" dirty="0" smtClean="0">
                <a:solidFill>
                  <a:srgbClr val="FF9900"/>
                </a:solidFill>
                <a:latin typeface="Arial Narrow" panose="020B0606020202030204" pitchFamily="34" charset="0"/>
                <a:ea typeface="Calibri"/>
              </a:rPr>
              <a:t>Αυτό </a:t>
            </a:r>
            <a:r>
              <a:rPr lang="el-GR" b="1" dirty="0">
                <a:solidFill>
                  <a:srgbClr val="FF9900"/>
                </a:solidFill>
                <a:latin typeface="Arial Narrow" panose="020B0606020202030204" pitchFamily="34" charset="0"/>
                <a:ea typeface="Calibri"/>
              </a:rPr>
              <a:t>είναι πρόδηλο, </a:t>
            </a:r>
            <a:endParaRPr lang="el-GR" b="1" dirty="0" smtClean="0">
              <a:solidFill>
                <a:srgbClr val="FF9900"/>
              </a:solidFill>
              <a:latin typeface="Arial Narrow" panose="020B0606020202030204" pitchFamily="34" charset="0"/>
              <a:ea typeface="Calibri"/>
            </a:endParaRPr>
          </a:p>
          <a:p>
            <a:pPr marL="342900" indent="-342900" algn="l">
              <a:spcAft>
                <a:spcPts val="600"/>
              </a:spcAft>
              <a:buFont typeface="Wingdings" panose="05000000000000000000" pitchFamily="2" charset="2"/>
              <a:buChar char="v"/>
            </a:pPr>
            <a:r>
              <a:rPr lang="el-GR" b="1" dirty="0" smtClean="0">
                <a:solidFill>
                  <a:schemeClr val="tx1"/>
                </a:solidFill>
                <a:latin typeface="Arial Narrow" panose="020B0606020202030204" pitchFamily="34" charset="0"/>
                <a:ea typeface="Calibri"/>
              </a:rPr>
              <a:t>τόσο </a:t>
            </a:r>
            <a:r>
              <a:rPr lang="el-GR" b="1" dirty="0">
                <a:solidFill>
                  <a:schemeClr val="tx1"/>
                </a:solidFill>
                <a:latin typeface="Arial Narrow" panose="020B0606020202030204" pitchFamily="34" charset="0"/>
                <a:ea typeface="Calibri"/>
              </a:rPr>
              <a:t>στους ελλειμματικούς δείκτες με τους οποίους οι χώρες καταγράφουν το εθνικό-συλλογικό τους προϊόν, </a:t>
            </a:r>
            <a:endParaRPr lang="el-GR" b="1" dirty="0" smtClean="0">
              <a:solidFill>
                <a:schemeClr val="tx1"/>
              </a:solidFill>
              <a:latin typeface="Arial Narrow" panose="020B0606020202030204" pitchFamily="34" charset="0"/>
              <a:ea typeface="Calibri"/>
            </a:endParaRPr>
          </a:p>
          <a:p>
            <a:pPr marL="342900" indent="-342900" algn="l">
              <a:spcAft>
                <a:spcPts val="600"/>
              </a:spcAft>
              <a:buFont typeface="Wingdings" panose="05000000000000000000" pitchFamily="2" charset="2"/>
              <a:buChar char="v"/>
            </a:pPr>
            <a:r>
              <a:rPr lang="el-GR" b="1" dirty="0" smtClean="0">
                <a:solidFill>
                  <a:schemeClr val="tx1"/>
                </a:solidFill>
                <a:latin typeface="Arial Narrow" panose="020B0606020202030204" pitchFamily="34" charset="0"/>
                <a:ea typeface="Calibri"/>
              </a:rPr>
              <a:t>όσο </a:t>
            </a:r>
            <a:r>
              <a:rPr lang="el-GR" b="1" dirty="0">
                <a:solidFill>
                  <a:schemeClr val="tx1"/>
                </a:solidFill>
                <a:latin typeface="Arial Narrow" panose="020B0606020202030204" pitchFamily="34" charset="0"/>
                <a:ea typeface="Calibri"/>
              </a:rPr>
              <a:t>και στις περιοδικές αναφορές των επιχειρήσεων από τις οποίες απουσιάζει όχι μόνο η αξία της βιοποικιλότητας, αλλά και του φυσικού περιβάλλοντος γενικότερα. </a:t>
            </a:r>
          </a:p>
          <a:p>
            <a:endParaRPr lang="el-GR" dirty="0"/>
          </a:p>
        </p:txBody>
      </p:sp>
      <p:sp>
        <p:nvSpPr>
          <p:cNvPr id="4" name="Ορθογώνιο 3"/>
          <p:cNvSpPr/>
          <p:nvPr/>
        </p:nvSpPr>
        <p:spPr>
          <a:xfrm>
            <a:off x="467544" y="3573016"/>
            <a:ext cx="8352928" cy="830997"/>
          </a:xfrm>
          <a:prstGeom prst="rect">
            <a:avLst/>
          </a:prstGeom>
        </p:spPr>
        <p:txBody>
          <a:bodyPr wrap="square">
            <a:spAutoFit/>
          </a:bodyPr>
          <a:lstStyle/>
          <a:p>
            <a:pPr algn="r"/>
            <a:r>
              <a:rPr lang="el-GR" altLang="el-GR" dirty="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rPr>
              <a:t>Εξαντλώντας τα όρια της Ανάπτυξης</a:t>
            </a:r>
            <a:r>
              <a:rPr lang="el-GR" sz="2000" b="0" dirty="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rPr>
              <a:t/>
            </a:r>
            <a:br>
              <a:rPr lang="el-GR" sz="2000" b="0" dirty="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rPr>
            </a:br>
            <a:endParaRPr lang="el-GR" sz="2000" dirty="0"/>
          </a:p>
        </p:txBody>
      </p:sp>
      <p:pic>
        <p:nvPicPr>
          <p:cNvPr id="3" name="Εικόνα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67544" y="4404013"/>
            <a:ext cx="3608933" cy="2240617"/>
          </a:xfrm>
          <a:prstGeom prst="rect">
            <a:avLst/>
          </a:prstGeom>
          <a:ln>
            <a:noFill/>
          </a:ln>
          <a:effectLst>
            <a:softEdge rad="112500"/>
          </a:effectLst>
        </p:spPr>
      </p:pic>
    </p:spTree>
    <p:extLst>
      <p:ext uri="{BB962C8B-B14F-4D97-AF65-F5344CB8AC3E}">
        <p14:creationId xmlns:p14="http://schemas.microsoft.com/office/powerpoint/2010/main" val="3041176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95536" y="4869160"/>
            <a:ext cx="8458200" cy="1219200"/>
          </a:xfrm>
        </p:spPr>
        <p:txBody>
          <a:bodyPr/>
          <a:lstStyle/>
          <a:p>
            <a:r>
              <a:rPr lang="el-GR" b="1" dirty="0">
                <a:solidFill>
                  <a:schemeClr val="tx1"/>
                </a:solidFill>
                <a:effectLst>
                  <a:outerShdw blurRad="38100" dist="38100" dir="2700000" algn="tl">
                    <a:srgbClr val="000000">
                      <a:alpha val="43137"/>
                    </a:srgbClr>
                  </a:outerShdw>
                </a:effectLst>
                <a:latin typeface="Arial Narrow" panose="020B0606020202030204" pitchFamily="34" charset="0"/>
              </a:rPr>
              <a:t>Η ασφάλιση λειτουργεί με βάση τη διασπορά του αναληφθέντος ομοειδούς κινδύνου από ικανό πλήθος ασφαλιζομένων και εν συνεχεία περαιτέρω διασπορά του κινδύνου αυτού με διάφορες δόκιμες προσήκουσες μορφές που εφαρμόζει η ασφαλιστική βιομηχανία, όπως π.χ. </a:t>
            </a:r>
            <a:r>
              <a:rPr lang="el-GR" b="1" dirty="0">
                <a:solidFill>
                  <a:schemeClr val="tx1"/>
                </a:solidFill>
                <a:effectLst>
                  <a:outerShdw blurRad="38100" dist="38100" dir="2700000" algn="tl">
                    <a:srgbClr val="000000">
                      <a:alpha val="43137"/>
                    </a:srgbClr>
                  </a:outerShdw>
                </a:effectLst>
                <a:latin typeface="Arial Narrow" panose="020B0606020202030204" pitchFamily="34" charset="0"/>
              </a:rPr>
              <a:t>αντασφάλιση</a:t>
            </a:r>
            <a:r>
              <a:rPr lang="el-GR" b="1" dirty="0">
                <a:solidFill>
                  <a:schemeClr val="tx1"/>
                </a:solidFill>
                <a:effectLst>
                  <a:outerShdw blurRad="38100" dist="38100" dir="2700000" algn="tl">
                    <a:srgbClr val="000000">
                      <a:alpha val="43137"/>
                    </a:srgbClr>
                  </a:outerShdw>
                </a:effectLst>
                <a:latin typeface="Arial Narrow" panose="020B0606020202030204" pitchFamily="34" charset="0"/>
              </a:rPr>
              <a:t>, συνασφάλιση κ.λπ</a:t>
            </a:r>
            <a:r>
              <a:rPr lang="el-GR" b="1" dirty="0" smtClean="0">
                <a:solidFill>
                  <a:schemeClr val="tx1"/>
                </a:solidFill>
                <a:effectLst>
                  <a:outerShdw blurRad="38100" dist="38100" dir="2700000" algn="tl">
                    <a:srgbClr val="000000">
                      <a:alpha val="43137"/>
                    </a:srgbClr>
                  </a:outerShdw>
                </a:effectLst>
                <a:latin typeface="Arial Narrow" panose="020B0606020202030204" pitchFamily="34" charset="0"/>
              </a:rPr>
              <a:t>.</a:t>
            </a:r>
          </a:p>
          <a:p>
            <a:endParaRPr lang="el-GR" b="1" dirty="0">
              <a:solidFill>
                <a:schemeClr val="tx1"/>
              </a:solidFill>
              <a:effectLst>
                <a:outerShdw blurRad="38100" dist="38100" dir="2700000" algn="tl">
                  <a:srgbClr val="000000">
                    <a:alpha val="43137"/>
                  </a:srgbClr>
                </a:outerShdw>
              </a:effectLst>
              <a:latin typeface="Arial Narrow" panose="020B0606020202030204" pitchFamily="34" charset="0"/>
            </a:endParaRPr>
          </a:p>
          <a:p>
            <a:endParaRPr lang="el-GR" b="1" dirty="0" smtClean="0">
              <a:solidFill>
                <a:schemeClr val="tx1"/>
              </a:solidFill>
              <a:effectLst>
                <a:outerShdw blurRad="38100" dist="38100" dir="2700000" algn="tl">
                  <a:srgbClr val="000000">
                    <a:alpha val="43137"/>
                  </a:srgbClr>
                </a:outerShdw>
              </a:effectLst>
              <a:latin typeface="Arial Narrow" panose="020B0606020202030204" pitchFamily="34" charset="0"/>
            </a:endParaRPr>
          </a:p>
          <a:p>
            <a:endParaRPr lang="el-GR" b="1" dirty="0">
              <a:solidFill>
                <a:schemeClr val="tx1"/>
              </a:solidFill>
              <a:effectLst>
                <a:outerShdw blurRad="38100" dist="38100" dir="2700000" algn="tl">
                  <a:srgbClr val="000000">
                    <a:alpha val="43137"/>
                  </a:srgbClr>
                </a:outerShdw>
              </a:effectLst>
              <a:latin typeface="Arial Narrow" panose="020B0606020202030204" pitchFamily="34" charset="0"/>
            </a:endParaRPr>
          </a:p>
          <a:p>
            <a:r>
              <a:rPr lang="el-GR" b="1" u="sng" dirty="0" smtClean="0">
                <a:solidFill>
                  <a:srgbClr val="FF9900"/>
                </a:solidFill>
                <a:effectLst>
                  <a:outerShdw blurRad="38100" dist="38100" dir="2700000" algn="tl">
                    <a:srgbClr val="000000">
                      <a:alpha val="43137"/>
                    </a:srgbClr>
                  </a:outerShdw>
                </a:effectLst>
                <a:latin typeface="Arial Narrow" panose="020B0606020202030204" pitchFamily="34" charset="0"/>
              </a:rPr>
              <a:t>Πρώτιστη </a:t>
            </a:r>
            <a:r>
              <a:rPr lang="el-GR" b="1" u="sng" dirty="0">
                <a:solidFill>
                  <a:srgbClr val="FF9900"/>
                </a:solidFill>
                <a:effectLst>
                  <a:outerShdw blurRad="38100" dist="38100" dir="2700000" algn="tl">
                    <a:srgbClr val="000000">
                      <a:alpha val="43137"/>
                    </a:srgbClr>
                  </a:outerShdw>
                </a:effectLst>
                <a:latin typeface="Arial Narrow" panose="020B0606020202030204" pitchFamily="34" charset="0"/>
              </a:rPr>
              <a:t>προϋπόθεση λειτουργίας της εν λόγω διαδικασίας, είναι η σαφής κατανόηση / αξιολόγηση του κινδύνου από τους φορείς που αναλαμβάνουν να επωμιστούν μέρος του ρίσκου. </a:t>
            </a:r>
            <a:endParaRPr lang="el-GR" b="1" u="sng" dirty="0" smtClean="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el-GR" b="1" u="sng" dirty="0">
              <a:solidFill>
                <a:srgbClr val="FF9900"/>
              </a:solidFill>
              <a:effectLst>
                <a:outerShdw blurRad="38100" dist="38100" dir="2700000" algn="tl">
                  <a:srgbClr val="000000">
                    <a:alpha val="43137"/>
                  </a:srgbClr>
                </a:outerShdw>
              </a:effectLst>
              <a:latin typeface="Arial Narrow" panose="020B0606020202030204" pitchFamily="34" charset="0"/>
            </a:endParaRPr>
          </a:p>
          <a:p>
            <a:endParaRPr lang="el-GR" dirty="0" smtClean="0">
              <a:solidFill>
                <a:schemeClr val="tx1"/>
              </a:solidFill>
              <a:effectLst>
                <a:outerShdw blurRad="38100" dist="38100" dir="2700000" algn="tl">
                  <a:srgbClr val="000000">
                    <a:alpha val="43137"/>
                  </a:srgbClr>
                </a:outerShdw>
              </a:effectLst>
              <a:latin typeface="Arial Narrow" panose="020B0606020202030204" pitchFamily="34" charset="0"/>
            </a:endParaRPr>
          </a:p>
          <a:p>
            <a:r>
              <a:rPr lang="el-GR" dirty="0" smtClean="0">
                <a:solidFill>
                  <a:schemeClr val="tx1"/>
                </a:solidFill>
                <a:effectLst>
                  <a:outerShdw blurRad="38100" dist="38100" dir="2700000" algn="tl">
                    <a:srgbClr val="000000">
                      <a:alpha val="43137"/>
                    </a:srgbClr>
                  </a:outerShdw>
                </a:effectLst>
                <a:latin typeface="Arial Narrow" panose="020B0606020202030204" pitchFamily="34" charset="0"/>
              </a:rPr>
              <a:t>Για </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την Ελλάδα, μέχρι σήμερα δεν υπάρχει σαφής εικόνα του περιβαλλοντικού κινδύνου, η οποία ενδεχομένως να κινήσει το ενδιαφέρον της διεθνούς </a:t>
            </a:r>
            <a:r>
              <a:rPr lang="el-GR" dirty="0" err="1">
                <a:solidFill>
                  <a:schemeClr val="tx1"/>
                </a:solidFill>
                <a:effectLst>
                  <a:outerShdw blurRad="38100" dist="38100" dir="2700000" algn="tl">
                    <a:srgbClr val="000000">
                      <a:alpha val="43137"/>
                    </a:srgbClr>
                  </a:outerShdw>
                </a:effectLst>
                <a:latin typeface="Arial Narrow" panose="020B0606020202030204" pitchFamily="34" charset="0"/>
              </a:rPr>
              <a:t>αντασφαλιστκής</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 αγοράς, παρά μόνο σε μεμονωμένες περιπτώσεις.</a:t>
            </a:r>
          </a:p>
          <a:p>
            <a:endParaRPr lang="el-GR" dirty="0"/>
          </a:p>
        </p:txBody>
      </p:sp>
    </p:spTree>
    <p:extLst>
      <p:ext uri="{BB962C8B-B14F-4D97-AF65-F5344CB8AC3E}">
        <p14:creationId xmlns:p14="http://schemas.microsoft.com/office/powerpoint/2010/main" val="3019802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2942"/>
            <a:ext cx="9144000" cy="574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Constantine\Desktop\f67e20ea-62ac-3de6-aa55-92c22ffb37e6 - Copy.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24" y="79326"/>
            <a:ext cx="1532550" cy="10998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488" y="54002"/>
            <a:ext cx="7470016" cy="114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867333" y="172800"/>
            <a:ext cx="7276667" cy="954107"/>
          </a:xfrm>
          <a:prstGeom prst="rect">
            <a:avLst/>
          </a:prstGeom>
          <a:noFill/>
        </p:spPr>
        <p:txBody>
          <a:bodyPr wrap="square" rtlCol="0">
            <a:spAutoFit/>
          </a:bodyPr>
          <a:lstStyle/>
          <a:p>
            <a:pPr fontAlgn="auto">
              <a:spcBef>
                <a:spcPts val="0"/>
              </a:spcBef>
              <a:spcAft>
                <a:spcPts val="0"/>
              </a:spcAft>
            </a:pPr>
            <a:r>
              <a:rPr lang="el-GR" dirty="0" smtClean="0">
                <a:solidFill>
                  <a:schemeClr val="bg1"/>
                </a:solidFill>
                <a:effectLst>
                  <a:outerShdw blurRad="38100" dist="38100" dir="2700000" algn="tl">
                    <a:srgbClr val="000000">
                      <a:alpha val="43137"/>
                    </a:srgbClr>
                  </a:outerShdw>
                </a:effectLst>
                <a:latin typeface="Arial Narrow" panose="020B0606020202030204" pitchFamily="34" charset="0"/>
                <a:cs typeface="+mn-cs"/>
              </a:rPr>
              <a:t>Το κανονιστικό πλαίσιο</a:t>
            </a:r>
          </a:p>
          <a:p>
            <a:pPr fontAlgn="auto">
              <a:spcBef>
                <a:spcPts val="0"/>
              </a:spcBef>
              <a:spcAft>
                <a:spcPts val="0"/>
              </a:spcAft>
            </a:pPr>
            <a:r>
              <a:rPr lang="el-GR" dirty="0">
                <a:solidFill>
                  <a:schemeClr val="bg1"/>
                </a:solidFill>
                <a:effectLst>
                  <a:outerShdw blurRad="38100" dist="38100" dir="2700000" algn="tl">
                    <a:srgbClr val="000000">
                      <a:alpha val="43137"/>
                    </a:srgbClr>
                  </a:outerShdw>
                </a:effectLst>
                <a:latin typeface="Arial Narrow" panose="020B0606020202030204" pitchFamily="34" charset="0"/>
                <a:cs typeface="+mn-cs"/>
              </a:rPr>
              <a:t>λ</a:t>
            </a:r>
            <a:r>
              <a:rPr lang="el-GR" dirty="0" smtClean="0">
                <a:solidFill>
                  <a:schemeClr val="bg1"/>
                </a:solidFill>
                <a:effectLst>
                  <a:outerShdw blurRad="38100" dist="38100" dir="2700000" algn="tl">
                    <a:srgbClr val="000000">
                      <a:alpha val="43137"/>
                    </a:srgbClr>
                  </a:outerShdw>
                </a:effectLst>
                <a:latin typeface="Arial Narrow" panose="020B0606020202030204" pitchFamily="34" charset="0"/>
                <a:cs typeface="+mn-cs"/>
              </a:rPr>
              <a:t>ειτουργίας της ασφάλισης</a:t>
            </a:r>
            <a:endParaRPr lang="en-US" sz="3200" dirty="0" smtClean="0">
              <a:solidFill>
                <a:schemeClr val="bg1"/>
              </a:solidFill>
              <a:effectLst>
                <a:outerShdw blurRad="38100" dist="38100" dir="2700000" algn="tl">
                  <a:srgbClr val="000000">
                    <a:alpha val="43137"/>
                  </a:srgbClr>
                </a:outerShdw>
              </a:effectLst>
              <a:latin typeface="Arial Narrow" panose="020B0606020202030204" pitchFamily="34" charset="0"/>
              <a:cs typeface="+mn-cs"/>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04" y="1268760"/>
            <a:ext cx="8182552" cy="549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729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Διάγραμμα 5"/>
          <p:cNvGraphicFramePr/>
          <p:nvPr>
            <p:extLst>
              <p:ext uri="{D42A27DB-BD31-4B8C-83A1-F6EECF244321}">
                <p14:modId xmlns:p14="http://schemas.microsoft.com/office/powerpoint/2010/main" val="2955291553"/>
              </p:ext>
            </p:extLst>
          </p:nvPr>
        </p:nvGraphicFramePr>
        <p:xfrm>
          <a:off x="251520" y="188640"/>
          <a:ext cx="8640959"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Διάγραμμα 4"/>
          <p:cNvGraphicFramePr/>
          <p:nvPr>
            <p:extLst>
              <p:ext uri="{D42A27DB-BD31-4B8C-83A1-F6EECF244321}">
                <p14:modId xmlns:p14="http://schemas.microsoft.com/office/powerpoint/2010/main" val="2539040111"/>
              </p:ext>
            </p:extLst>
          </p:nvPr>
        </p:nvGraphicFramePr>
        <p:xfrm>
          <a:off x="575555" y="5229200"/>
          <a:ext cx="7992888" cy="15979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Εικόνα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5856" y="3501009"/>
            <a:ext cx="2403360" cy="1800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0" descr="βουνοσκουπιδι, φωτιά από δεκέμβρη 2008 ως φλεβαρη 20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583113"/>
            <a:ext cx="1808163"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7" name="Picture 11" descr="xalkidiki-metalei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4583113"/>
            <a:ext cx="17192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8" descr="potam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4583113"/>
            <a:ext cx="200977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9" descr="ΟΡΥΧΕΙΑ ΛΑΡΚΟ - ΤΡΙΑΔΑ.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000125"/>
            <a:ext cx="181133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7" descr="Ξηριάς 20-3-10 02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1000125"/>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1" name="Picture 5" descr="ΣΚΟΥΠΙΔΟΤΟΠΟΣ ΣΠΕΡΧΕΙΑΔΑΣ 01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1000125"/>
            <a:ext cx="19510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2" name="Picture 6" descr="ΟΡΥΧΕΙΑ ΛΑΡΚΟ ΣΤΗΝ ΤΡΙΑΔΑ.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1000125"/>
            <a:ext cx="20002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Διάγραμμα 2"/>
          <p:cNvGraphicFramePr/>
          <p:nvPr>
            <p:extLst>
              <p:ext uri="{D42A27DB-BD31-4B8C-83A1-F6EECF244321}">
                <p14:modId xmlns:p14="http://schemas.microsoft.com/office/powerpoint/2010/main" val="1254591835"/>
              </p:ext>
            </p:extLst>
          </p:nvPr>
        </p:nvGraphicFramePr>
        <p:xfrm>
          <a:off x="500063" y="1916833"/>
          <a:ext cx="8166100" cy="41764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211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79A52884-A97A-4571-9C86-4C5752BF6DEB}"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43</a:t>
            </a:fld>
            <a:endParaRPr lang="el-GR" altLang="el-GR" sz="1200" smtClean="0">
              <a:solidFill>
                <a:srgbClr val="D38E27"/>
              </a:solidFill>
              <a:latin typeface="BankGothic Lt BT" pitchFamily="34" charset="0"/>
              <a:cs typeface="Arial" charset="0"/>
            </a:endParaRPr>
          </a:p>
        </p:txBody>
      </p:sp>
      <p:graphicFrame>
        <p:nvGraphicFramePr>
          <p:cNvPr id="2" name="Διάγραμμα 1"/>
          <p:cNvGraphicFramePr/>
          <p:nvPr>
            <p:extLst>
              <p:ext uri="{D42A27DB-BD31-4B8C-83A1-F6EECF244321}">
                <p14:modId xmlns:p14="http://schemas.microsoft.com/office/powerpoint/2010/main" val="4165773827"/>
              </p:ext>
            </p:extLst>
          </p:nvPr>
        </p:nvGraphicFramePr>
        <p:xfrm>
          <a:off x="755576" y="1916832"/>
          <a:ext cx="7422592" cy="15099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21196" name="Εικόνα 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14375" y="4583113"/>
            <a:ext cx="21113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09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9" descr="1005292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38213"/>
            <a:ext cx="24606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Picture 6" descr="9PCABRDD6NCAK8RJZ3CA03S639CA9EVKWHCAQGNRMSCAS3GWCCCAXS3PZVCAHVZSPVCA1HHD2TCAS7GBHJCA2G48R7CAY72BNDCA8PTTVECAV9YLBXCA0VOT1TCADTWJ21CASUYDEICAXCQKMQCAYDSOK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938213"/>
            <a:ext cx="151130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7" descr="αγωγός.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938213"/>
            <a:ext cx="18002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8" descr="β.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928688"/>
            <a:ext cx="27352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Διάγραμμα 2"/>
          <p:cNvGraphicFramePr/>
          <p:nvPr>
            <p:extLst>
              <p:ext uri="{D42A27DB-BD31-4B8C-83A1-F6EECF244321}">
                <p14:modId xmlns:p14="http://schemas.microsoft.com/office/powerpoint/2010/main" val="4180684278"/>
              </p:ext>
            </p:extLst>
          </p:nvPr>
        </p:nvGraphicFramePr>
        <p:xfrm>
          <a:off x="683568" y="3573016"/>
          <a:ext cx="8021637" cy="31683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01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fld id="{030E7BF2-E144-4EE1-8587-E128F88964B1}" type="slidenum">
              <a:rPr lang="el-GR" altLang="el-GR" sz="1200" smtClean="0">
                <a:solidFill>
                  <a:srgbClr val="D38E27"/>
                </a:solidFill>
                <a:latin typeface="BankGothic Lt BT" pitchFamily="34" charset="0"/>
                <a:cs typeface="Arial" charset="0"/>
              </a:rPr>
              <a:pPr eaLnBrk="1" hangingPunct="1">
                <a:spcBef>
                  <a:spcPct val="0"/>
                </a:spcBef>
                <a:buClrTx/>
                <a:buSzTx/>
                <a:buFontTx/>
                <a:buNone/>
              </a:pPr>
              <a:t>44</a:t>
            </a:fld>
            <a:endParaRPr lang="el-GR" altLang="el-GR" sz="1200" smtClean="0">
              <a:solidFill>
                <a:srgbClr val="D38E27"/>
              </a:solidFill>
              <a:latin typeface="BankGothic Lt BT" pitchFamily="34" charset="0"/>
              <a:cs typeface="Arial" charset="0"/>
            </a:endParaRPr>
          </a:p>
        </p:txBody>
      </p:sp>
      <p:graphicFrame>
        <p:nvGraphicFramePr>
          <p:cNvPr id="2" name="Διάγραμμα 1"/>
          <p:cNvGraphicFramePr/>
          <p:nvPr/>
        </p:nvGraphicFramePr>
        <p:xfrm>
          <a:off x="749808" y="118872"/>
          <a:ext cx="8013192" cy="1797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7397713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10"/>
          <p:cNvPicPr>
            <a:picLocks noChangeAspect="1"/>
          </p:cNvPicPr>
          <p:nvPr/>
        </p:nvPicPr>
        <p:blipFill>
          <a:blip r:embed="rId2">
            <a:duotone>
              <a:prstClr val="black"/>
              <a:schemeClr val="accent1">
                <a:tint val="45000"/>
                <a:satMod val="400000"/>
              </a:schemeClr>
            </a:duotone>
          </a:blip>
          <a:srcRect t="4815" b="4815"/>
          <a:stretch>
            <a:fillRect/>
          </a:stretch>
        </p:blipFill>
        <p:spPr bwMode="auto">
          <a:xfrm>
            <a:off x="179512" y="75908"/>
            <a:ext cx="5400600" cy="3253700"/>
          </a:xfrm>
          <a:prstGeom prst="ellipse">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
        <p:nvSpPr>
          <p:cNvPr id="2" name="Θέση κειμένου 1"/>
          <p:cNvSpPr>
            <a:spLocks noGrp="1"/>
          </p:cNvSpPr>
          <p:nvPr>
            <p:ph type="body" idx="1"/>
          </p:nvPr>
        </p:nvSpPr>
        <p:spPr>
          <a:xfrm>
            <a:off x="395536" y="1628800"/>
            <a:ext cx="8458200" cy="1219200"/>
          </a:xfrm>
        </p:spPr>
        <p:txBody>
          <a:bodyPr/>
          <a:lstStyle/>
          <a:p>
            <a:r>
              <a:rPr lang="el-GR" sz="2400" b="1" dirty="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rPr>
              <a:t>Μια οριζόντια </a:t>
            </a:r>
            <a:r>
              <a:rPr lang="el-GR" sz="2400" b="1" dirty="0" smtClean="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rPr>
              <a:t>πολιτική</a:t>
            </a:r>
          </a:p>
          <a:p>
            <a:r>
              <a:rPr lang="el-GR" sz="2400" b="1" dirty="0" smtClean="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rPr>
              <a:t>Ένας </a:t>
            </a:r>
            <a:r>
              <a:rPr lang="el-GR" sz="2400" b="1" dirty="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rPr>
              <a:t>πυλώνας </a:t>
            </a:r>
            <a:endParaRPr lang="el-GR" sz="2400" b="1" dirty="0" smtClean="0">
              <a:solidFill>
                <a:srgbClr val="FF9900"/>
              </a:solidFill>
              <a:effectLst>
                <a:outerShdw blurRad="38100" dist="38100" dir="2700000" algn="tl">
                  <a:srgbClr val="000000">
                    <a:alpha val="43137"/>
                  </a:srgbClr>
                </a:outerShdw>
              </a:effectLst>
              <a:latin typeface="Arial Narrow" panose="020B0606020202030204" pitchFamily="34" charset="0"/>
              <a:ea typeface="+mj-ea"/>
              <a:cs typeface="+mj-cs"/>
            </a:endParaRPr>
          </a:p>
          <a:p>
            <a:r>
              <a:rPr lang="el-GR" sz="2400" b="1" dirty="0" smtClean="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rPr>
              <a:t>για την </a:t>
            </a:r>
            <a:r>
              <a:rPr lang="el-GR" sz="2400" b="1" dirty="0">
                <a:solidFill>
                  <a:schemeClr val="tx1"/>
                </a:solidFill>
                <a:effectLst>
                  <a:outerShdw blurRad="38100" dist="38100" dir="2700000" algn="tl">
                    <a:srgbClr val="000000">
                      <a:alpha val="43137"/>
                    </a:srgbClr>
                  </a:outerShdw>
                </a:effectLst>
                <a:latin typeface="Arial Narrow" panose="020B0606020202030204" pitchFamily="34" charset="0"/>
                <a:ea typeface="+mj-ea"/>
                <a:cs typeface="+mj-cs"/>
              </a:rPr>
              <a:t>προστασία του περιβάλλοντος </a:t>
            </a:r>
            <a:endParaRPr lang="el-GR" dirty="0">
              <a:solidFill>
                <a:schemeClr val="tx1"/>
              </a:solidFill>
            </a:endParaRPr>
          </a:p>
        </p:txBody>
      </p:sp>
      <p:sp>
        <p:nvSpPr>
          <p:cNvPr id="3" name="Τίτλος 2"/>
          <p:cNvSpPr>
            <a:spLocks noGrp="1"/>
          </p:cNvSpPr>
          <p:nvPr>
            <p:ph type="title"/>
          </p:nvPr>
        </p:nvSpPr>
        <p:spPr>
          <a:xfrm>
            <a:off x="179512" y="3501008"/>
            <a:ext cx="8686800" cy="1184825"/>
          </a:xfrm>
        </p:spPr>
        <p:txBody>
          <a:bodyPr>
            <a:noAutofit/>
          </a:bodyPr>
          <a:lstStyle/>
          <a:p>
            <a:pPr lvl="0" eaLnBrk="1" fontAlgn="auto" hangingPunct="1">
              <a:spcBef>
                <a:spcPts val="700"/>
              </a:spcBef>
              <a:spcAft>
                <a:spcPts val="0"/>
              </a:spcAft>
              <a:defRPr/>
            </a:pPr>
            <a:r>
              <a:rPr lang="el-GR" b="1" cap="none" dirty="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t/>
            </a:r>
            <a:br>
              <a:rPr lang="el-GR" b="1" cap="none" dirty="0">
                <a:solidFill>
                  <a:srgbClr val="FF9900"/>
                </a:solidFill>
                <a:effectLst>
                  <a:outerShdw blurRad="38100" dist="38100" dir="2700000" algn="tl">
                    <a:srgbClr val="000000">
                      <a:alpha val="43137"/>
                    </a:srgbClr>
                  </a:outerShdw>
                </a:effectLst>
                <a:latin typeface="Arial Narrow" panose="020B0606020202030204" pitchFamily="34" charset="0"/>
                <a:ea typeface="+mn-ea"/>
                <a:cs typeface="+mn-cs"/>
              </a:rPr>
            </a:br>
            <a:endParaRPr lang="el-GR" sz="4400" dirty="0"/>
          </a:p>
        </p:txBody>
      </p:sp>
      <p:sp>
        <p:nvSpPr>
          <p:cNvPr id="5" name="Ορθογώνιο 4"/>
          <p:cNvSpPr/>
          <p:nvPr/>
        </p:nvSpPr>
        <p:spPr>
          <a:xfrm>
            <a:off x="3862960" y="3583851"/>
            <a:ext cx="5132300" cy="707886"/>
          </a:xfrm>
          <a:prstGeom prst="rect">
            <a:avLst/>
          </a:prstGeom>
        </p:spPr>
        <p:txBody>
          <a:bodyPr wrap="square">
            <a:spAutoFit/>
          </a:bodyPr>
          <a:lstStyle/>
          <a:p>
            <a:r>
              <a:rPr lang="el-GR" sz="2000" dirty="0" smtClean="0">
                <a:solidFill>
                  <a:prstClr val="white"/>
                </a:solidFill>
                <a:latin typeface="Arial Narrow" pitchFamily="34" charset="0"/>
                <a:cs typeface="Times New Roman" pitchFamily="18" charset="0"/>
              </a:rPr>
              <a:t>Πρόληψη / Αποκατάσταση της ζημιάς</a:t>
            </a:r>
          </a:p>
          <a:p>
            <a:r>
              <a:rPr lang="el-GR" sz="2000" dirty="0" smtClean="0">
                <a:solidFill>
                  <a:prstClr val="white"/>
                </a:solidFill>
                <a:latin typeface="Arial Narrow" pitchFamily="34" charset="0"/>
                <a:cs typeface="Times New Roman" pitchFamily="18" charset="0"/>
              </a:rPr>
              <a:t>Υψηλότερο </a:t>
            </a:r>
            <a:r>
              <a:rPr lang="el-GR" sz="2000" dirty="0">
                <a:solidFill>
                  <a:prstClr val="white"/>
                </a:solidFill>
                <a:latin typeface="Arial Narrow" pitchFamily="34" charset="0"/>
                <a:cs typeface="Times New Roman" pitchFamily="18" charset="0"/>
              </a:rPr>
              <a:t>επίπεδο </a:t>
            </a:r>
            <a:r>
              <a:rPr lang="el-GR" sz="2000" dirty="0" smtClean="0">
                <a:solidFill>
                  <a:prstClr val="white"/>
                </a:solidFill>
                <a:latin typeface="Arial Narrow" pitchFamily="34" charset="0"/>
                <a:cs typeface="Times New Roman" pitchFamily="18" charset="0"/>
              </a:rPr>
              <a:t>προστασίας</a:t>
            </a:r>
            <a:endParaRPr lang="el-GR" sz="2000" dirty="0">
              <a:solidFill>
                <a:prstClr val="white"/>
              </a:solidFill>
              <a:latin typeface="Arial Narrow" pitchFamily="34" charset="0"/>
              <a:cs typeface="Times New Roman" pitchFamily="18" charset="0"/>
            </a:endParaRPr>
          </a:p>
        </p:txBody>
      </p:sp>
      <p:sp>
        <p:nvSpPr>
          <p:cNvPr id="6" name="Ορθογώνιο 5"/>
          <p:cNvSpPr/>
          <p:nvPr/>
        </p:nvSpPr>
        <p:spPr>
          <a:xfrm>
            <a:off x="3862960" y="4538691"/>
            <a:ext cx="4572000" cy="707886"/>
          </a:xfrm>
          <a:prstGeom prst="rect">
            <a:avLst/>
          </a:prstGeom>
        </p:spPr>
        <p:txBody>
          <a:bodyPr>
            <a:spAutoFit/>
          </a:bodyPr>
          <a:lstStyle/>
          <a:p>
            <a:r>
              <a:rPr lang="el-GR" sz="2000" dirty="0">
                <a:solidFill>
                  <a:prstClr val="white"/>
                </a:solidFill>
                <a:latin typeface="Arial Narrow" pitchFamily="34" charset="0"/>
                <a:cs typeface="Times New Roman" pitchFamily="18" charset="0"/>
              </a:rPr>
              <a:t>Το περιβάλλον αποκτά οικονομική </a:t>
            </a:r>
            <a:r>
              <a:rPr lang="el-GR" sz="2000" dirty="0" smtClean="0">
                <a:solidFill>
                  <a:prstClr val="white"/>
                </a:solidFill>
                <a:latin typeface="Arial Narrow" pitchFamily="34" charset="0"/>
                <a:cs typeface="Times New Roman" pitchFamily="18" charset="0"/>
              </a:rPr>
              <a:t>αξία και χρηματοοικονομικές εγγυήσεις</a:t>
            </a:r>
            <a:endParaRPr lang="el-GR" sz="2000" dirty="0">
              <a:solidFill>
                <a:prstClr val="white"/>
              </a:solidFill>
              <a:latin typeface="Arial Narrow" pitchFamily="34" charset="0"/>
              <a:cs typeface="Times New Roman" pitchFamily="18" charset="0"/>
            </a:endParaRPr>
          </a:p>
        </p:txBody>
      </p:sp>
      <p:sp>
        <p:nvSpPr>
          <p:cNvPr id="7" name="Έλλειψη 6"/>
          <p:cNvSpPr/>
          <p:nvPr/>
        </p:nvSpPr>
        <p:spPr>
          <a:xfrm>
            <a:off x="2771800" y="3517017"/>
            <a:ext cx="864095" cy="815271"/>
          </a:xfrm>
          <a:prstGeom prst="ellipse">
            <a:avLst/>
          </a:prstGeom>
          <a:blipFill>
            <a:blip r:embed="rId3">
              <a:extLst>
                <a:ext uri="{28A0092B-C50C-407E-A947-70E740481C1C}">
                  <a14:useLocalDpi xmlns:a14="http://schemas.microsoft.com/office/drawing/2010/main" val="0"/>
                </a:ext>
              </a:extLst>
            </a:blip>
            <a:srcRect/>
            <a:stretch>
              <a:fillRect l="-25000" r="-25000"/>
            </a:stretch>
          </a:blipFill>
          <a:ln w="25400" cap="flat" cmpd="sng" algn="ctr">
            <a:solidFill>
              <a:srgbClr val="F0A22E">
                <a:alpha val="90000"/>
                <a:tint val="40000"/>
                <a:hueOff val="0"/>
                <a:satOff val="0"/>
                <a:lumOff val="0"/>
                <a:alphaOff val="0"/>
              </a:srgbClr>
            </a:solidFill>
            <a:prstDash val="solid"/>
          </a:ln>
          <a:effectLst/>
        </p:spPr>
      </p:sp>
      <p:sp>
        <p:nvSpPr>
          <p:cNvPr id="8" name="Έλλειψη 7"/>
          <p:cNvSpPr/>
          <p:nvPr/>
        </p:nvSpPr>
        <p:spPr>
          <a:xfrm>
            <a:off x="2805603" y="5526727"/>
            <a:ext cx="881631" cy="874215"/>
          </a:xfrm>
          <a:prstGeom prst="ellipse">
            <a:avLst/>
          </a:prstGeom>
          <a:blipFill>
            <a:blip r:embed="rId4">
              <a:extLst>
                <a:ext uri="{28A0092B-C50C-407E-A947-70E740481C1C}">
                  <a14:useLocalDpi xmlns:a14="http://schemas.microsoft.com/office/drawing/2010/main" val="0"/>
                </a:ext>
              </a:extLst>
            </a:blip>
            <a:srcRect/>
            <a:stretch>
              <a:fillRect l="-25000" r="-25000"/>
            </a:stretch>
          </a:blipFill>
          <a:ln w="25400" cap="flat" cmpd="sng" algn="ctr">
            <a:solidFill>
              <a:srgbClr val="F0A22E">
                <a:alpha val="90000"/>
                <a:tint val="40000"/>
                <a:hueOff val="0"/>
                <a:satOff val="0"/>
                <a:lumOff val="0"/>
                <a:alphaOff val="0"/>
              </a:srgbClr>
            </a:solidFill>
            <a:prstDash val="solid"/>
          </a:ln>
          <a:effectLst/>
        </p:spPr>
      </p:sp>
      <p:sp>
        <p:nvSpPr>
          <p:cNvPr id="9" name="Ορθογώνιο 8"/>
          <p:cNvSpPr/>
          <p:nvPr/>
        </p:nvSpPr>
        <p:spPr>
          <a:xfrm>
            <a:off x="339155" y="3501008"/>
            <a:ext cx="2029723" cy="646331"/>
          </a:xfrm>
          <a:prstGeom prst="rect">
            <a:avLst/>
          </a:prstGeom>
        </p:spPr>
        <p:txBody>
          <a:bodyPr wrap="none">
            <a:spAutoFit/>
          </a:bodyPr>
          <a:lstStyle/>
          <a:p>
            <a:r>
              <a:rPr lang="el-GR" sz="3600" dirty="0">
                <a:solidFill>
                  <a:srgbClr val="FF9900"/>
                </a:solidFill>
                <a:effectLst>
                  <a:outerShdw blurRad="38100" dist="38100" dir="2700000" algn="tl">
                    <a:srgbClr val="000000">
                      <a:alpha val="43137"/>
                    </a:srgbClr>
                  </a:outerShdw>
                </a:effectLst>
                <a:latin typeface="Arial Narrow" panose="020B0606020202030204" pitchFamily="34" charset="0"/>
              </a:rPr>
              <a:t>Ευκαιρίες </a:t>
            </a:r>
          </a:p>
        </p:txBody>
      </p:sp>
      <p:sp>
        <p:nvSpPr>
          <p:cNvPr id="10" name="Ορθογώνιο 9"/>
          <p:cNvSpPr/>
          <p:nvPr/>
        </p:nvSpPr>
        <p:spPr>
          <a:xfrm>
            <a:off x="4427984" y="225514"/>
            <a:ext cx="4567276" cy="646331"/>
          </a:xfrm>
          <a:prstGeom prst="rect">
            <a:avLst/>
          </a:prstGeom>
        </p:spPr>
        <p:txBody>
          <a:bodyPr wrap="none">
            <a:spAutoFit/>
          </a:bodyPr>
          <a:lstStyle/>
          <a:p>
            <a:r>
              <a:rPr lang="el-GR" sz="3600" dirty="0">
                <a:solidFill>
                  <a:srgbClr val="FF9900"/>
                </a:solidFill>
                <a:effectLst>
                  <a:outerShdw blurRad="38100" dist="38100" dir="2700000" algn="tl">
                    <a:srgbClr val="000000">
                      <a:alpha val="43137"/>
                    </a:srgbClr>
                  </a:outerShdw>
                </a:effectLst>
                <a:latin typeface="Arial Narrow" panose="020B0606020202030204" pitchFamily="34" charset="0"/>
              </a:rPr>
              <a:t>Περιβαλλοντική Ευθύνη </a:t>
            </a:r>
            <a:endParaRPr lang="el-GR" dirty="0">
              <a:solidFill>
                <a:prstClr val="white"/>
              </a:solidFill>
            </a:endParaRPr>
          </a:p>
        </p:txBody>
      </p:sp>
      <p:pic>
        <p:nvPicPr>
          <p:cNvPr id="12" name="Εικόνα 1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607834" y="4437112"/>
            <a:ext cx="1277170" cy="1080120"/>
          </a:xfrm>
          <a:prstGeom prst="ellipse">
            <a:avLst/>
          </a:prstGeom>
          <a:ln>
            <a:noFill/>
          </a:ln>
          <a:effectLst>
            <a:softEdge rad="112500"/>
          </a:effectLst>
        </p:spPr>
      </p:pic>
      <p:sp>
        <p:nvSpPr>
          <p:cNvPr id="13" name="Ορθογώνιο 12"/>
          <p:cNvSpPr/>
          <p:nvPr/>
        </p:nvSpPr>
        <p:spPr>
          <a:xfrm>
            <a:off x="3871716" y="5563724"/>
            <a:ext cx="3554178" cy="400110"/>
          </a:xfrm>
          <a:prstGeom prst="rect">
            <a:avLst/>
          </a:prstGeom>
        </p:spPr>
        <p:txBody>
          <a:bodyPr wrap="none">
            <a:spAutoFit/>
          </a:bodyPr>
          <a:lstStyle/>
          <a:p>
            <a:r>
              <a:rPr lang="el-GR" sz="2000" dirty="0">
                <a:solidFill>
                  <a:prstClr val="white"/>
                </a:solidFill>
                <a:effectLst>
                  <a:outerShdw blurRad="38100" dist="38100" dir="2700000" algn="tl">
                    <a:srgbClr val="000000">
                      <a:alpha val="43137"/>
                    </a:srgbClr>
                  </a:outerShdw>
                </a:effectLst>
                <a:latin typeface="Arial Narrow" pitchFamily="34" charset="0"/>
              </a:rPr>
              <a:t>Στρατηγική Διαχείρισης Κινδύνου</a:t>
            </a:r>
          </a:p>
        </p:txBody>
      </p:sp>
      <p:pic>
        <p:nvPicPr>
          <p:cNvPr id="14" name="Εικόνα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8971" y="5588024"/>
            <a:ext cx="1432944" cy="795022"/>
          </a:xfrm>
          <a:prstGeom prst="ellipse">
            <a:avLst/>
          </a:prstGeom>
          <a:ln>
            <a:noFill/>
          </a:ln>
          <a:effectLst>
            <a:softEdge rad="112500"/>
          </a:effectLst>
        </p:spPr>
      </p:pic>
    </p:spTree>
    <p:extLst>
      <p:ext uri="{BB962C8B-B14F-4D97-AF65-F5344CB8AC3E}">
        <p14:creationId xmlns:p14="http://schemas.microsoft.com/office/powerpoint/2010/main" val="1440142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4731" y="3397424"/>
            <a:ext cx="4222923" cy="338437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684213" y="3644900"/>
            <a:ext cx="4572000" cy="2308225"/>
          </a:xfrm>
          <a:prstGeom prst="rect">
            <a:avLst/>
          </a:prstGeom>
        </p:spPr>
        <p:txBody>
          <a:bodyPr>
            <a:spAutoFit/>
          </a:bodyPr>
          <a:lstStyle/>
          <a:p>
            <a:pPr>
              <a:defRPr/>
            </a:pPr>
            <a:r>
              <a:rPr lang="el-GR" sz="2400" b="0" dirty="0">
                <a:solidFill>
                  <a:prstClr val="white"/>
                </a:solidFill>
                <a:effectLst>
                  <a:outerShdw blurRad="38100" dist="38100" dir="2700000" algn="tl">
                    <a:srgbClr val="000000">
                      <a:alpha val="43137"/>
                    </a:srgbClr>
                  </a:outerShdw>
                </a:effectLst>
                <a:latin typeface="Arial Narrow" pitchFamily="34" charset="0"/>
              </a:rPr>
              <a:t>Ακόμη και όταν μία διεργασία κρίνεται δυνητικά επικίνδυνη από τον προκαταρκτικό επιστημονικό έλεγχο, </a:t>
            </a:r>
          </a:p>
          <a:p>
            <a:pPr>
              <a:defRPr/>
            </a:pPr>
            <a:r>
              <a:rPr lang="el-GR" sz="2400" b="0" dirty="0">
                <a:solidFill>
                  <a:prstClr val="white"/>
                </a:solidFill>
                <a:effectLst>
                  <a:outerShdw blurRad="38100" dist="38100" dir="2700000" algn="tl">
                    <a:srgbClr val="000000">
                      <a:alpha val="43137"/>
                    </a:srgbClr>
                  </a:outerShdw>
                </a:effectLst>
                <a:latin typeface="Arial Narrow" pitchFamily="34" charset="0"/>
              </a:rPr>
              <a:t>μολονότι τα επιστημονικά δεδομένα είναι ανεπαρκή για πλήρη αξιολόγηση του κινδύνου </a:t>
            </a: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462" y="1504578"/>
            <a:ext cx="3333750" cy="1866900"/>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46" y="1504578"/>
            <a:ext cx="2447925" cy="1866900"/>
          </a:xfrm>
          <a:prstGeom prst="rect">
            <a:avLst/>
          </a:prstGeom>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489717"/>
            <a:ext cx="1517849" cy="1882133"/>
          </a:xfrm>
          <a:prstGeom prst="rect">
            <a:avLst/>
          </a:prstGeom>
        </p:spPr>
      </p:pic>
      <p:pic>
        <p:nvPicPr>
          <p:cNvPr id="10" name="Εικόνα 9"/>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516216" y="26665"/>
            <a:ext cx="2525961" cy="1401446"/>
          </a:xfrm>
          <a:prstGeom prst="rect">
            <a:avLst/>
          </a:prstGeom>
        </p:spPr>
      </p:pic>
      <p:sp>
        <p:nvSpPr>
          <p:cNvPr id="11" name="Ορθογώνιο 10"/>
          <p:cNvSpPr/>
          <p:nvPr/>
        </p:nvSpPr>
        <p:spPr>
          <a:xfrm>
            <a:off x="682700" y="549841"/>
            <a:ext cx="4905510" cy="523220"/>
          </a:xfrm>
          <a:prstGeom prst="rect">
            <a:avLst/>
          </a:prstGeom>
        </p:spPr>
        <p:txBody>
          <a:bodyPr wrap="none">
            <a:spAutoFit/>
          </a:bodyPr>
          <a:lstStyle/>
          <a:p>
            <a:r>
              <a:rPr lang="el-GR" dirty="0">
                <a:solidFill>
                  <a:srgbClr val="FF9900"/>
                </a:solidFill>
                <a:effectLst>
                  <a:outerShdw blurRad="38100" dist="38100" dir="2700000" algn="tl">
                    <a:srgbClr val="000000">
                      <a:alpha val="43137"/>
                    </a:srgbClr>
                  </a:outerShdw>
                </a:effectLst>
                <a:latin typeface="Arial Narrow" pitchFamily="34" charset="0"/>
              </a:rPr>
              <a:t>Στρατηγική Διαχείρισης Κινδύνου</a:t>
            </a:r>
          </a:p>
        </p:txBody>
      </p:sp>
    </p:spTree>
    <p:extLst>
      <p:ext uri="{BB962C8B-B14F-4D97-AF65-F5344CB8AC3E}">
        <p14:creationId xmlns:p14="http://schemas.microsoft.com/office/powerpoint/2010/main" val="1281283785"/>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23528" y="4941168"/>
            <a:ext cx="8458200" cy="1219200"/>
          </a:xfrm>
        </p:spPr>
        <p:txBody>
          <a:bodyPr/>
          <a:lstStyle/>
          <a:p>
            <a:pPr marL="457200" lvl="0" indent="-457200" algn="l" eaLnBrk="1" fontAlgn="auto" hangingPunct="1">
              <a:spcBef>
                <a:spcPts val="0"/>
              </a:spcBef>
              <a:spcAft>
                <a:spcPts val="0"/>
              </a:spcAft>
              <a:buClrTx/>
              <a:buSzTx/>
              <a:buBlip>
                <a:blip r:embed="rId2"/>
              </a:buBlip>
            </a:pPr>
            <a:r>
              <a:rPr lang="el-GR" b="1" dirty="0">
                <a:solidFill>
                  <a:schemeClr val="tx1"/>
                </a:solidFill>
                <a:effectLst>
                  <a:outerShdw blurRad="38100" dist="38100" dir="2700000" algn="tl">
                    <a:srgbClr val="000000">
                      <a:alpha val="43137"/>
                    </a:srgbClr>
                  </a:outerShdw>
                </a:effectLst>
                <a:latin typeface="Arial Narrow" panose="020B0606020202030204" pitchFamily="34" charset="0"/>
              </a:rPr>
              <a:t>Η διαδικασία αξιολόγησης και ανάληψης του κινδύνου </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προϋποθέτει δεδομένη σε βάθος τεχνογνωσία του αντικειμένου, επομένως αποτελεί αντικείμενο όσων ασφαλιστικών εταιριών επιθυμούν να επενδύσουν σε γνώση, υποδομές, διαδικασίες ώστε να εμπλακούν βιώσιμα στον χώρο αυτό της ασφάλισης</a:t>
            </a:r>
            <a:r>
              <a:rPr lang="el-GR" dirty="0" smtClean="0">
                <a:solidFill>
                  <a:schemeClr val="tx1"/>
                </a:solidFill>
                <a:effectLst>
                  <a:outerShdw blurRad="38100" dist="38100" dir="2700000" algn="tl">
                    <a:srgbClr val="000000">
                      <a:alpha val="43137"/>
                    </a:srgbClr>
                  </a:outerShdw>
                </a:effectLst>
                <a:latin typeface="Arial Narrow" panose="020B0606020202030204" pitchFamily="34" charset="0"/>
              </a:rPr>
              <a:t>.</a:t>
            </a:r>
          </a:p>
          <a:p>
            <a:pPr marL="457200" lvl="0" indent="-457200" algn="l" eaLnBrk="1" fontAlgn="auto" hangingPunct="1">
              <a:spcBef>
                <a:spcPts val="0"/>
              </a:spcBef>
              <a:spcAft>
                <a:spcPts val="0"/>
              </a:spcAft>
              <a:buClrTx/>
              <a:buSzTx/>
              <a:buBlip>
                <a:blip r:embed="rId2"/>
              </a:buBlip>
            </a:pPr>
            <a:endParaRPr lang="en-US" dirty="0">
              <a:solidFill>
                <a:schemeClr val="tx1"/>
              </a:solidFill>
              <a:effectLst>
                <a:outerShdw blurRad="38100" dist="38100" dir="2700000" algn="tl">
                  <a:srgbClr val="000000">
                    <a:alpha val="43137"/>
                  </a:srgbClr>
                </a:outerShdw>
              </a:effectLst>
              <a:latin typeface="Arial Narrow" panose="020B0606020202030204" pitchFamily="34" charset="0"/>
            </a:endParaRPr>
          </a:p>
          <a:p>
            <a:pPr marL="457200" lvl="0" indent="-457200" algn="l" eaLnBrk="1" fontAlgn="auto" hangingPunct="1">
              <a:spcBef>
                <a:spcPts val="0"/>
              </a:spcBef>
              <a:spcAft>
                <a:spcPts val="0"/>
              </a:spcAft>
              <a:buClrTx/>
              <a:buSzTx/>
              <a:buBlip>
                <a:blip r:embed="rId2"/>
              </a:buBlip>
            </a:pPr>
            <a:r>
              <a:rPr lang="el-GR" b="1" dirty="0">
                <a:solidFill>
                  <a:schemeClr val="tx1"/>
                </a:solidFill>
                <a:effectLst>
                  <a:outerShdw blurRad="38100" dist="38100" dir="2700000" algn="tl">
                    <a:srgbClr val="000000">
                      <a:alpha val="43137"/>
                    </a:srgbClr>
                  </a:outerShdw>
                </a:effectLst>
                <a:latin typeface="Arial Narrow" panose="020B0606020202030204" pitchFamily="34" charset="0"/>
              </a:rPr>
              <a:t>Ο τρόπος ασφάλισης του περιβαλλοντικού κινδύνου </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συναρτάται με το θεσμικό πλαίσιο που διέπει το αντικείμενο σε κάθε χώρα – μέλος της Ε.Ε.  και ως εκ τούτου διαφοροποιείται σημαντικά από χώρα σε χώρα. </a:t>
            </a:r>
            <a:endParaRPr lang="el-GR" dirty="0" smtClean="0">
              <a:solidFill>
                <a:schemeClr val="tx1"/>
              </a:solidFill>
              <a:effectLst>
                <a:outerShdw blurRad="38100" dist="38100" dir="2700000" algn="tl">
                  <a:srgbClr val="000000">
                    <a:alpha val="43137"/>
                  </a:srgbClr>
                </a:outerShdw>
              </a:effectLst>
              <a:latin typeface="Arial Narrow" panose="020B0606020202030204" pitchFamily="34" charset="0"/>
            </a:endParaRPr>
          </a:p>
          <a:p>
            <a:pPr marL="457200" lvl="0" indent="-457200" algn="l" eaLnBrk="1" fontAlgn="auto" hangingPunct="1">
              <a:spcBef>
                <a:spcPts val="0"/>
              </a:spcBef>
              <a:spcAft>
                <a:spcPts val="0"/>
              </a:spcAft>
              <a:buClrTx/>
              <a:buSzTx/>
              <a:buBlip>
                <a:blip r:embed="rId2"/>
              </a:buBlip>
            </a:pPr>
            <a:endParaRPr lang="el-GR" dirty="0">
              <a:solidFill>
                <a:schemeClr val="tx1"/>
              </a:solidFill>
              <a:effectLst>
                <a:outerShdw blurRad="38100" dist="38100" dir="2700000" algn="tl">
                  <a:srgbClr val="000000">
                    <a:alpha val="43137"/>
                  </a:srgbClr>
                </a:outerShdw>
              </a:effectLst>
              <a:latin typeface="Arial Narrow" panose="020B0606020202030204" pitchFamily="34" charset="0"/>
            </a:endParaRPr>
          </a:p>
          <a:p>
            <a:pPr marL="457200" lvl="0" indent="-457200" algn="l" eaLnBrk="1" fontAlgn="auto" hangingPunct="1">
              <a:spcBef>
                <a:spcPts val="0"/>
              </a:spcBef>
              <a:spcAft>
                <a:spcPts val="0"/>
              </a:spcAft>
              <a:buClrTx/>
              <a:buSzTx/>
              <a:buBlip>
                <a:blip r:embed="rId2"/>
              </a:buBlip>
            </a:pPr>
            <a:r>
              <a:rPr lang="el-GR" dirty="0" smtClean="0">
                <a:solidFill>
                  <a:schemeClr val="tx1"/>
                </a:solidFill>
                <a:effectLst>
                  <a:outerShdw blurRad="38100" dist="38100" dir="2700000" algn="tl">
                    <a:srgbClr val="000000">
                      <a:alpha val="43137"/>
                    </a:srgbClr>
                  </a:outerShdw>
                </a:effectLst>
                <a:latin typeface="Arial Narrow" panose="020B0606020202030204" pitchFamily="34" charset="0"/>
              </a:rPr>
              <a:t>Δεν </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αποτελεί αντικείμενο αποκλειστικά ελεύθερης επιλογής καλύψεων από τον ασφαλιστή, όπως συμβαίνει σε άλλους τύπους ασφάλισης. </a:t>
            </a:r>
            <a:endParaRPr lang="el-GR" dirty="0" smtClean="0">
              <a:solidFill>
                <a:schemeClr val="tx1"/>
              </a:solidFill>
              <a:effectLst>
                <a:outerShdw blurRad="38100" dist="38100" dir="2700000" algn="tl">
                  <a:srgbClr val="000000">
                    <a:alpha val="43137"/>
                  </a:srgbClr>
                </a:outerShdw>
              </a:effectLst>
              <a:latin typeface="Arial Narrow" panose="020B0606020202030204" pitchFamily="34" charset="0"/>
            </a:endParaRPr>
          </a:p>
          <a:p>
            <a:pPr marL="457200" lvl="0" indent="-457200" algn="l" eaLnBrk="1" fontAlgn="auto" hangingPunct="1">
              <a:spcBef>
                <a:spcPts val="0"/>
              </a:spcBef>
              <a:spcAft>
                <a:spcPts val="0"/>
              </a:spcAft>
              <a:buClrTx/>
              <a:buSzTx/>
              <a:buBlip>
                <a:blip r:embed="rId2"/>
              </a:buBlip>
            </a:pPr>
            <a:endParaRPr lang="el-GR" dirty="0">
              <a:solidFill>
                <a:schemeClr val="tx1"/>
              </a:solidFill>
              <a:effectLst>
                <a:outerShdw blurRad="38100" dist="38100" dir="2700000" algn="tl">
                  <a:srgbClr val="000000">
                    <a:alpha val="43137"/>
                  </a:srgbClr>
                </a:outerShdw>
              </a:effectLst>
              <a:latin typeface="Arial Narrow" panose="020B0606020202030204" pitchFamily="34" charset="0"/>
            </a:endParaRPr>
          </a:p>
          <a:p>
            <a:pPr marL="457200" lvl="0" indent="-457200" algn="l" eaLnBrk="1" fontAlgn="auto" hangingPunct="1">
              <a:spcBef>
                <a:spcPts val="0"/>
              </a:spcBef>
              <a:spcAft>
                <a:spcPts val="0"/>
              </a:spcAft>
              <a:buClrTx/>
              <a:buSzTx/>
              <a:buBlip>
                <a:blip r:embed="rId2"/>
              </a:buBlip>
            </a:pPr>
            <a:r>
              <a:rPr lang="el-GR" dirty="0" smtClean="0">
                <a:solidFill>
                  <a:schemeClr val="tx1"/>
                </a:solidFill>
                <a:effectLst>
                  <a:outerShdw blurRad="38100" dist="38100" dir="2700000" algn="tl">
                    <a:srgbClr val="000000">
                      <a:alpha val="43137"/>
                    </a:srgbClr>
                  </a:outerShdw>
                </a:effectLst>
                <a:latin typeface="Arial Narrow" panose="020B0606020202030204" pitchFamily="34" charset="0"/>
              </a:rPr>
              <a:t>Οι </a:t>
            </a:r>
            <a:r>
              <a:rPr lang="el-GR" dirty="0">
                <a:solidFill>
                  <a:schemeClr val="tx1"/>
                </a:solidFill>
                <a:effectLst>
                  <a:outerShdw blurRad="38100" dist="38100" dir="2700000" algn="tl">
                    <a:srgbClr val="000000">
                      <a:alpha val="43137"/>
                    </a:srgbClr>
                  </a:outerShdw>
                </a:effectLst>
                <a:latin typeface="Arial Narrow" panose="020B0606020202030204" pitchFamily="34" charset="0"/>
              </a:rPr>
              <a:t>ασαφείς ή μαξιμαλιστικές προσεγγίσεις περιβαλλοντικών απαιτήσεων για κάλυψη, είναι πρόβλημα.</a:t>
            </a:r>
            <a:endParaRPr lang="el-GR" sz="16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91196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23528" y="4509120"/>
            <a:ext cx="8458200" cy="1219200"/>
          </a:xfrm>
        </p:spPr>
        <p:txBody>
          <a:bodyPr/>
          <a:lstStyle/>
          <a:p>
            <a:r>
              <a:rPr lang="el-GR" sz="2400" dirty="0">
                <a:solidFill>
                  <a:schemeClr val="tx1"/>
                </a:solidFill>
                <a:effectLst>
                  <a:outerShdw blurRad="38100" dist="38100" dir="2700000" algn="tl">
                    <a:srgbClr val="000000">
                      <a:alpha val="43137"/>
                    </a:srgbClr>
                  </a:outerShdw>
                </a:effectLst>
                <a:latin typeface="Arial Narrow" panose="020B0606020202030204" pitchFamily="34" charset="0"/>
              </a:rPr>
              <a:t>Επομένως, εάν π.χ. οι νόμοι, οι διαδικασίες απόδοσης ευθύνης κ.λπ. δεν λειτουργούν όπως πρέπει, τότε ο θεσμός. της ασφάλισης δεν μπορεί να λειτουργήσει και αυτός σωστά.</a:t>
            </a:r>
          </a:p>
          <a:p>
            <a:r>
              <a:rPr lang="el-GR" sz="2400" dirty="0">
                <a:solidFill>
                  <a:srgbClr val="FF9900"/>
                </a:solidFill>
                <a:effectLst>
                  <a:outerShdw blurRad="38100" dist="38100" dir="2700000" algn="tl">
                    <a:srgbClr val="000000">
                      <a:alpha val="43137"/>
                    </a:srgbClr>
                  </a:outerShdw>
                </a:effectLst>
                <a:latin typeface="Arial Narrow" panose="020B0606020202030204" pitchFamily="34" charset="0"/>
              </a:rPr>
              <a:t>Και τούτο, διότι τότε ο πρώτιστος κίνδυνος δεν είναι το ‘βαρύ’ περιβαλλοντικό ρίσκο αλλά ο ‘λειτουργικός κίνδυνος’ από μια ασαφή διαδικασία απόδοσης της ευθύνης που βρίσκεται στα χέρια των αρμοδίων αρχών.</a:t>
            </a:r>
          </a:p>
          <a:p>
            <a:r>
              <a:rPr lang="el-GR" sz="2400" dirty="0">
                <a:solidFill>
                  <a:schemeClr val="tx1"/>
                </a:solidFill>
                <a:effectLst>
                  <a:outerShdw blurRad="38100" dist="38100" dir="2700000" algn="tl">
                    <a:srgbClr val="000000">
                      <a:alpha val="43137"/>
                    </a:srgbClr>
                  </a:outerShdw>
                </a:effectLst>
                <a:latin typeface="Arial Narrow" panose="020B0606020202030204" pitchFamily="34" charset="0"/>
              </a:rPr>
              <a:t>Η ασφάλιση αποζημιώνει σαφείς, μετρήσιμες, κατονομαζόμενες και οριζόμενες πτυχές της περιβαλλοντικής ζημίας βάσει σαφών όρων, προϋποθέσεων και εξαιρέσεων που αφορούν στον </a:t>
            </a:r>
            <a:r>
              <a:rPr lang="el-GR" sz="2400" dirty="0" err="1">
                <a:solidFill>
                  <a:schemeClr val="tx1"/>
                </a:solidFill>
                <a:effectLst>
                  <a:outerShdw blurRad="38100" dist="38100" dir="2700000" algn="tl">
                    <a:srgbClr val="000000">
                      <a:alpha val="43137"/>
                    </a:srgbClr>
                  </a:outerShdw>
                </a:effectLst>
                <a:latin typeface="Arial Narrow" panose="020B0606020202030204" pitchFamily="34" charset="0"/>
              </a:rPr>
              <a:t>αξιολογηθέντα</a:t>
            </a:r>
            <a:r>
              <a:rPr lang="el-GR" sz="2400" dirty="0">
                <a:solidFill>
                  <a:schemeClr val="tx1"/>
                </a:solidFill>
                <a:effectLst>
                  <a:outerShdw blurRad="38100" dist="38100" dir="2700000" algn="tl">
                    <a:srgbClr val="000000">
                      <a:alpha val="43137"/>
                    </a:srgbClr>
                  </a:outerShdw>
                </a:effectLst>
                <a:latin typeface="Arial Narrow" panose="020B0606020202030204" pitchFamily="34" charset="0"/>
              </a:rPr>
              <a:t> λειτουργικό κυρίως κίνδυνο του ασφαλιζομένου και για τις οποίες έχει εισπραχθεί το υπολογισθέν ασφάλιστρο</a:t>
            </a:r>
            <a:r>
              <a:rPr lang="el-GR" sz="2400" dirty="0">
                <a:effectLst>
                  <a:outerShdw blurRad="38100" dist="38100" dir="2700000" algn="tl">
                    <a:srgbClr val="000000">
                      <a:alpha val="43137"/>
                    </a:srgbClr>
                  </a:outerShdw>
                </a:effectLst>
              </a:rPr>
              <a:t>.</a:t>
            </a:r>
          </a:p>
          <a:p>
            <a:endParaRPr lang="el-GR" dirty="0"/>
          </a:p>
        </p:txBody>
      </p:sp>
    </p:spTree>
    <p:extLst>
      <p:ext uri="{BB962C8B-B14F-4D97-AF65-F5344CB8AC3E}">
        <p14:creationId xmlns:p14="http://schemas.microsoft.com/office/powerpoint/2010/main" val="2845426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a:xfrm>
            <a:off x="395536" y="2276872"/>
            <a:ext cx="8458200" cy="1219200"/>
          </a:xfrm>
        </p:spPr>
        <p:txBody>
          <a:bodyPr/>
          <a:lstStyle/>
          <a:p>
            <a:r>
              <a:rPr lang="el-GR" sz="2400" b="1" dirty="0">
                <a:solidFill>
                  <a:srgbClr val="FF9900"/>
                </a:solidFill>
                <a:effectLst>
                  <a:outerShdw blurRad="38100" dist="38100" dir="2700000" algn="tl">
                    <a:srgbClr val="000000">
                      <a:alpha val="43137"/>
                    </a:srgbClr>
                  </a:outerShdw>
                </a:effectLst>
                <a:latin typeface="Arial Narrow" panose="020B0606020202030204" pitchFamily="34" charset="0"/>
              </a:rPr>
              <a:t>Τα κριτήρια </a:t>
            </a:r>
            <a:r>
              <a:rPr lang="el-GR" sz="2400" b="1" dirty="0" err="1">
                <a:solidFill>
                  <a:srgbClr val="FF9900"/>
                </a:solidFill>
                <a:effectLst>
                  <a:outerShdw blurRad="38100" dist="38100" dir="2700000" algn="tl">
                    <a:srgbClr val="000000">
                      <a:alpha val="43137"/>
                    </a:srgbClr>
                  </a:outerShdw>
                </a:effectLst>
                <a:latin typeface="Arial Narrow" panose="020B0606020202030204" pitchFamily="34" charset="0"/>
              </a:rPr>
              <a:t>ασφαλισιμότητας</a:t>
            </a:r>
            <a:r>
              <a:rPr lang="el-GR" sz="2400" b="1" dirty="0">
                <a:solidFill>
                  <a:srgbClr val="FF9900"/>
                </a:solidFill>
                <a:effectLst>
                  <a:outerShdw blurRad="38100" dist="38100" dir="2700000" algn="tl">
                    <a:srgbClr val="000000">
                      <a:alpha val="43137"/>
                    </a:srgbClr>
                  </a:outerShdw>
                </a:effectLst>
                <a:latin typeface="Arial Narrow" panose="020B0606020202030204" pitchFamily="34" charset="0"/>
              </a:rPr>
              <a:t> συνοψίζονται στην εικόνα μιας αξιολογήσιμης, σύννομα και ορθολογικά λειτουργούσας επιχείρησης η οποία προτίθεται να διασπείρει την έκθεσή της στον περιβαλλοντικό κίνδυνο μέσω της ασφάλισης, για το ενδεχόμενο ενός τυχαίου, απρόβλεπτου και μη αναμενόμενου συμβάντος το οποίο θα μπορούσε να οδηγήσει σε περιβαλλοντική ζημία κατά το Π.Δ. 148.</a:t>
            </a:r>
          </a:p>
          <a:p>
            <a:endParaRPr lang="el-GR" dirty="0"/>
          </a:p>
        </p:txBody>
      </p:sp>
      <p:grpSp>
        <p:nvGrpSpPr>
          <p:cNvPr id="7" name="Ομάδα 6"/>
          <p:cNvGrpSpPr/>
          <p:nvPr/>
        </p:nvGrpSpPr>
        <p:grpSpPr>
          <a:xfrm>
            <a:off x="0" y="3501008"/>
            <a:ext cx="9114234" cy="3183061"/>
            <a:chOff x="0" y="3501008"/>
            <a:chExt cx="9114234" cy="3183061"/>
          </a:xfrm>
        </p:grpSpPr>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07482"/>
              <a:ext cx="1770509" cy="3171061"/>
            </a:xfrm>
            <a:prstGeom prst="rect">
              <a:avLst/>
            </a:prstGeom>
            <a:ln>
              <a:noFill/>
            </a:ln>
            <a:effectLst>
              <a:softEdge rad="112500"/>
            </a:effectLst>
          </p:spPr>
        </p:pic>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501008"/>
              <a:ext cx="5310628" cy="3165703"/>
            </a:xfrm>
            <a:prstGeom prst="rect">
              <a:avLst/>
            </a:prstGeom>
            <a:ln>
              <a:noFill/>
            </a:ln>
            <a:effectLst>
              <a:softEdge rad="112500"/>
            </a:effec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409" y="3507482"/>
              <a:ext cx="1774825" cy="31765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83075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251520" y="3501008"/>
            <a:ext cx="8686800" cy="1184825"/>
          </a:xfrm>
        </p:spPr>
        <p:txBody>
          <a:bodyPr>
            <a:noAutofit/>
          </a:bodyPr>
          <a:lstStyle/>
          <a:p>
            <a:pPr lvl="0">
              <a:spcBef>
                <a:spcPct val="20000"/>
              </a:spcBef>
            </a:pPr>
            <a:r>
              <a:rPr lang="el-GR" sz="3200" b="1" cap="none" dirty="0">
                <a:solidFill>
                  <a:srgbClr val="FF9900"/>
                </a:solidFill>
                <a:effectLst/>
                <a:latin typeface="Arial Narrow" panose="020B0606020202030204" pitchFamily="34" charset="0"/>
                <a:ea typeface="+mn-ea"/>
                <a:cs typeface="+mn-cs"/>
              </a:rPr>
              <a:t>1. Αποτελεσματικότητα περιβαλλοντικής ευθύνης</a:t>
            </a:r>
            <a:br>
              <a:rPr lang="el-GR" sz="3200" b="1" cap="none" dirty="0">
                <a:solidFill>
                  <a:srgbClr val="FF9900"/>
                </a:solidFill>
                <a:effectLst/>
                <a:latin typeface="Arial Narrow" panose="020B0606020202030204" pitchFamily="34" charset="0"/>
                <a:ea typeface="+mn-ea"/>
                <a:cs typeface="+mn-cs"/>
              </a:rPr>
            </a:br>
            <a:r>
              <a:rPr lang="el-GR" sz="2800" i="1" cap="none" dirty="0">
                <a:solidFill>
                  <a:schemeClr val="tx1"/>
                </a:solidFill>
                <a:effectLst/>
                <a:latin typeface="Arial Narrow" panose="020B0606020202030204" pitchFamily="34" charset="0"/>
                <a:ea typeface="+mn-ea"/>
                <a:cs typeface="+mn-cs"/>
              </a:rPr>
              <a:t>Εθνική νομοθεσία / Εφαρμογή  - εμπλοκές – προσαρμογές  </a:t>
            </a:r>
            <a:r>
              <a:rPr lang="el-GR" sz="2800" cap="none" dirty="0">
                <a:solidFill>
                  <a:srgbClr val="FF9900"/>
                </a:solidFill>
                <a:effectLst/>
                <a:latin typeface="Arial Narrow" panose="020B0606020202030204" pitchFamily="34" charset="0"/>
                <a:ea typeface="+mn-ea"/>
                <a:cs typeface="+mn-cs"/>
              </a:rPr>
              <a:t/>
            </a:r>
            <a:br>
              <a:rPr lang="el-GR" sz="2800" cap="none" dirty="0">
                <a:solidFill>
                  <a:srgbClr val="FF9900"/>
                </a:solidFill>
                <a:effectLst/>
                <a:latin typeface="Arial Narrow" panose="020B0606020202030204" pitchFamily="34" charset="0"/>
                <a:ea typeface="+mn-ea"/>
                <a:cs typeface="+mn-cs"/>
              </a:rPr>
            </a:br>
            <a:endParaRPr lang="el-GR" sz="4400" dirty="0">
              <a:solidFill>
                <a:srgbClr val="FF99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591" y="692696"/>
            <a:ext cx="3455987"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469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2942"/>
            <a:ext cx="9144000" cy="574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Constantine\Desktop\f67e20ea-62ac-3de6-aa55-92c22ffb37e6 - Copy.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24" y="79326"/>
            <a:ext cx="1532550" cy="10998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488" y="54002"/>
            <a:ext cx="7470016" cy="114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867333" y="172800"/>
            <a:ext cx="7241171" cy="923330"/>
          </a:xfrm>
          <a:prstGeom prst="rect">
            <a:avLst/>
          </a:prstGeom>
          <a:noFill/>
        </p:spPr>
        <p:txBody>
          <a:bodyPr wrap="square" rtlCol="0">
            <a:spAutoFit/>
          </a:bodyPr>
          <a:lstStyle/>
          <a:p>
            <a:pPr fontAlgn="auto">
              <a:spcBef>
                <a:spcPts val="0"/>
              </a:spcBef>
              <a:spcAft>
                <a:spcPts val="0"/>
              </a:spcAft>
            </a:pPr>
            <a:r>
              <a:rPr lang="el-GR" sz="2700" dirty="0" smtClean="0">
                <a:solidFill>
                  <a:srgbClr val="FF9900"/>
                </a:solidFill>
                <a:latin typeface="Arial Narrow" panose="020B0606020202030204" pitchFamily="34" charset="0"/>
              </a:rPr>
              <a:t>Η ασφαλιστική προσέγγιση του περιβαλλοντικού κινδύνου</a:t>
            </a:r>
          </a:p>
        </p:txBody>
      </p:sp>
      <p:sp>
        <p:nvSpPr>
          <p:cNvPr id="7" name="Rectangle 17"/>
          <p:cNvSpPr>
            <a:spLocks noChangeArrowheads="1"/>
          </p:cNvSpPr>
          <p:nvPr/>
        </p:nvSpPr>
        <p:spPr bwMode="auto">
          <a:xfrm>
            <a:off x="395537" y="1486371"/>
            <a:ext cx="89460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fontAlgn="auto">
              <a:spcBef>
                <a:spcPts val="0"/>
              </a:spcBef>
              <a:spcAft>
                <a:spcPts val="0"/>
              </a:spcAft>
              <a:buFont typeface="Wingdings" pitchFamily="2" charset="2"/>
              <a:buNone/>
            </a:pPr>
            <a:r>
              <a:rPr lang="el-GR" sz="2400" dirty="0">
                <a:solidFill>
                  <a:prstClr val="black"/>
                </a:solidFill>
                <a:latin typeface="Arial Narrow" panose="020B0606020202030204" pitchFamily="34" charset="0"/>
              </a:rPr>
              <a:t>Η συμμετοχή της ασφάλισης στη διεργασία διαχείρισης του </a:t>
            </a:r>
            <a:r>
              <a:rPr lang="el-GR" sz="2400" dirty="0" smtClean="0">
                <a:solidFill>
                  <a:prstClr val="black"/>
                </a:solidFill>
                <a:latin typeface="Arial Narrow" panose="020B0606020202030204" pitchFamily="34" charset="0"/>
              </a:rPr>
              <a:t>κινδύνου</a:t>
            </a:r>
            <a:endParaRPr lang="el-GR" sz="2400" dirty="0">
              <a:solidFill>
                <a:prstClr val="black"/>
              </a:solidFill>
              <a:latin typeface="Arial Narrow" panose="020B0606020202030204" pitchFamily="34" charset="0"/>
            </a:endParaRPr>
          </a:p>
        </p:txBody>
      </p:sp>
      <p:pic>
        <p:nvPicPr>
          <p:cNvPr id="8" name="Picture 20"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2454746"/>
            <a:ext cx="7777162"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1"/>
          <p:cNvSpPr>
            <a:spLocks noChangeArrowheads="1"/>
          </p:cNvSpPr>
          <p:nvPr/>
        </p:nvSpPr>
        <p:spPr bwMode="auto">
          <a:xfrm>
            <a:off x="1575493" y="2802408"/>
            <a:ext cx="12859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auto">
              <a:spcBef>
                <a:spcPts val="0"/>
              </a:spcBef>
              <a:spcAft>
                <a:spcPts val="0"/>
              </a:spcAft>
              <a:buFont typeface="Wingdings" pitchFamily="2" charset="2"/>
              <a:buNone/>
            </a:pPr>
            <a:r>
              <a:rPr lang="el-GR" sz="2400" dirty="0">
                <a:solidFill>
                  <a:prstClr val="white"/>
                </a:solidFill>
                <a:latin typeface="Arial Narrow" panose="020B0606020202030204" pitchFamily="34" charset="0"/>
              </a:rPr>
              <a:t>Δυνητική</a:t>
            </a:r>
          </a:p>
          <a:p>
            <a:pPr algn="ctr" fontAlgn="auto">
              <a:spcBef>
                <a:spcPts val="0"/>
              </a:spcBef>
              <a:spcAft>
                <a:spcPts val="0"/>
              </a:spcAft>
              <a:buFont typeface="Wingdings" pitchFamily="2" charset="2"/>
              <a:buNone/>
            </a:pPr>
            <a:r>
              <a:rPr lang="el-GR" sz="2400" dirty="0">
                <a:solidFill>
                  <a:prstClr val="white"/>
                </a:solidFill>
                <a:latin typeface="Arial Narrow" panose="020B0606020202030204" pitchFamily="34" charset="0"/>
              </a:rPr>
              <a:t>ζημία</a:t>
            </a:r>
          </a:p>
        </p:txBody>
      </p:sp>
      <p:sp>
        <p:nvSpPr>
          <p:cNvPr id="10" name="Rectangle 22"/>
          <p:cNvSpPr>
            <a:spLocks noChangeArrowheads="1"/>
          </p:cNvSpPr>
          <p:nvPr/>
        </p:nvSpPr>
        <p:spPr bwMode="auto">
          <a:xfrm>
            <a:off x="3182381" y="3450108"/>
            <a:ext cx="1544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auto">
              <a:spcBef>
                <a:spcPts val="0"/>
              </a:spcBef>
              <a:spcAft>
                <a:spcPts val="0"/>
              </a:spcAft>
            </a:pPr>
            <a:r>
              <a:rPr lang="el-GR" sz="1800" dirty="0">
                <a:solidFill>
                  <a:prstClr val="black"/>
                </a:solidFill>
                <a:latin typeface="Arial Narrow" panose="020B0606020202030204" pitchFamily="34" charset="0"/>
              </a:rPr>
              <a:t>Αναπόφευκτος</a:t>
            </a:r>
          </a:p>
          <a:p>
            <a:pPr algn="ctr" fontAlgn="auto">
              <a:spcBef>
                <a:spcPts val="0"/>
              </a:spcBef>
              <a:spcAft>
                <a:spcPts val="0"/>
              </a:spcAft>
            </a:pPr>
            <a:r>
              <a:rPr lang="el-GR" sz="1800" dirty="0">
                <a:solidFill>
                  <a:prstClr val="black"/>
                </a:solidFill>
                <a:latin typeface="Arial Narrow" panose="020B0606020202030204" pitchFamily="34" charset="0"/>
              </a:rPr>
              <a:t>κίνδυνος</a:t>
            </a:r>
          </a:p>
        </p:txBody>
      </p:sp>
      <p:sp>
        <p:nvSpPr>
          <p:cNvPr id="11" name="Rectangle 23"/>
          <p:cNvSpPr>
            <a:spLocks noChangeArrowheads="1"/>
          </p:cNvSpPr>
          <p:nvPr/>
        </p:nvSpPr>
        <p:spPr bwMode="auto">
          <a:xfrm>
            <a:off x="6635772" y="4688358"/>
            <a:ext cx="1588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auto">
              <a:spcBef>
                <a:spcPts val="0"/>
              </a:spcBef>
              <a:spcAft>
                <a:spcPts val="0"/>
              </a:spcAft>
            </a:pPr>
            <a:r>
              <a:rPr lang="el-GR" sz="1800" dirty="0">
                <a:solidFill>
                  <a:prstClr val="black"/>
                </a:solidFill>
                <a:latin typeface="Arial Narrow" panose="020B0606020202030204" pitchFamily="34" charset="0"/>
              </a:rPr>
              <a:t>Ασφαλιζόμενος</a:t>
            </a:r>
          </a:p>
          <a:p>
            <a:pPr algn="ctr" fontAlgn="auto">
              <a:spcBef>
                <a:spcPts val="0"/>
              </a:spcBef>
              <a:spcAft>
                <a:spcPts val="0"/>
              </a:spcAft>
            </a:pPr>
            <a:r>
              <a:rPr lang="el-GR" sz="1800" dirty="0">
                <a:solidFill>
                  <a:prstClr val="black"/>
                </a:solidFill>
                <a:latin typeface="Arial Narrow" panose="020B0606020202030204" pitchFamily="34" charset="0"/>
              </a:rPr>
              <a:t>κίνδυνος</a:t>
            </a:r>
          </a:p>
        </p:txBody>
      </p:sp>
      <p:sp>
        <p:nvSpPr>
          <p:cNvPr id="12" name="Rectangle 24"/>
          <p:cNvSpPr>
            <a:spLocks noChangeArrowheads="1"/>
          </p:cNvSpPr>
          <p:nvPr/>
        </p:nvSpPr>
        <p:spPr bwMode="auto">
          <a:xfrm>
            <a:off x="4996059" y="4039071"/>
            <a:ext cx="1388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algn="ctr" fontAlgn="auto">
              <a:spcBef>
                <a:spcPts val="0"/>
              </a:spcBef>
              <a:spcAft>
                <a:spcPts val="0"/>
              </a:spcAft>
              <a:buFont typeface="Wingdings" pitchFamily="2" charset="2"/>
              <a:buNone/>
            </a:pPr>
            <a:r>
              <a:rPr lang="el-GR" sz="1800" dirty="0">
                <a:solidFill>
                  <a:prstClr val="black"/>
                </a:solidFill>
                <a:latin typeface="Arial Narrow" panose="020B0606020202030204" pitchFamily="34" charset="0"/>
              </a:rPr>
              <a:t>Προβλέψιμος</a:t>
            </a:r>
          </a:p>
          <a:p>
            <a:pPr algn="ctr" fontAlgn="auto">
              <a:spcBef>
                <a:spcPts val="0"/>
              </a:spcBef>
              <a:spcAft>
                <a:spcPts val="0"/>
              </a:spcAft>
              <a:buFont typeface="Wingdings" pitchFamily="2" charset="2"/>
              <a:buNone/>
            </a:pPr>
            <a:r>
              <a:rPr lang="el-GR" sz="1800" dirty="0">
                <a:solidFill>
                  <a:prstClr val="black"/>
                </a:solidFill>
                <a:latin typeface="Arial Narrow" panose="020B0606020202030204" pitchFamily="34" charset="0"/>
              </a:rPr>
              <a:t>κίνδυνος</a:t>
            </a:r>
          </a:p>
        </p:txBody>
      </p:sp>
      <p:sp>
        <p:nvSpPr>
          <p:cNvPr id="13" name="Text Box 14"/>
          <p:cNvSpPr txBox="1">
            <a:spLocks noChangeArrowheads="1"/>
          </p:cNvSpPr>
          <p:nvPr/>
        </p:nvSpPr>
        <p:spPr bwMode="auto">
          <a:xfrm rot="16200000">
            <a:off x="7219876" y="4839171"/>
            <a:ext cx="446087" cy="1004887"/>
          </a:xfrm>
          <a:prstGeom prst="rect">
            <a:avLst/>
          </a:prstGeom>
          <a:noFill/>
          <a:ln w="9525">
            <a:noFill/>
            <a:miter lim="800000"/>
            <a:headEnd/>
            <a:tailEnd/>
          </a:ln>
          <a:effectLst/>
        </p:spPr>
        <p:txBody>
          <a:bodyPr vert="eaVert" wrap="none">
            <a:spAutoFit/>
          </a:bodyPr>
          <a:lstStyle/>
          <a:p>
            <a:pPr algn="ctr" fontAlgn="auto">
              <a:spcBef>
                <a:spcPts val="0"/>
              </a:spcBef>
              <a:spcAft>
                <a:spcPts val="0"/>
              </a:spcAft>
              <a:defRPr/>
            </a:pPr>
            <a:r>
              <a:rPr lang="el-GR" sz="1700" dirty="0">
                <a:solidFill>
                  <a:prstClr val="white"/>
                </a:solidFill>
                <a:effectLst>
                  <a:outerShdw blurRad="38100" dist="38100" dir="2700000" algn="tl">
                    <a:srgbClr val="000000"/>
                  </a:outerShdw>
                </a:effectLst>
                <a:latin typeface="Arial Narrow" pitchFamily="34" charset="0"/>
              </a:rPr>
              <a:t>ΑΣΦΑΛΙΣΗ</a:t>
            </a:r>
          </a:p>
        </p:txBody>
      </p:sp>
      <p:sp>
        <p:nvSpPr>
          <p:cNvPr id="15" name="Text Box 13"/>
          <p:cNvSpPr txBox="1">
            <a:spLocks noChangeArrowheads="1"/>
          </p:cNvSpPr>
          <p:nvPr/>
        </p:nvSpPr>
        <p:spPr bwMode="auto">
          <a:xfrm rot="16200000">
            <a:off x="5476007" y="4971727"/>
            <a:ext cx="446087" cy="714375"/>
          </a:xfrm>
          <a:prstGeom prst="rect">
            <a:avLst/>
          </a:prstGeom>
          <a:noFill/>
          <a:ln w="9525">
            <a:noFill/>
            <a:miter lim="800000"/>
            <a:headEnd/>
            <a:tailEnd/>
          </a:ln>
          <a:effectLst/>
        </p:spPr>
        <p:txBody>
          <a:bodyPr vert="eaVert" wrap="none">
            <a:spAutoFit/>
          </a:bodyPr>
          <a:lstStyle/>
          <a:p>
            <a:pPr algn="ctr" fontAlgn="auto">
              <a:spcBef>
                <a:spcPts val="0"/>
              </a:spcBef>
              <a:spcAft>
                <a:spcPts val="0"/>
              </a:spcAft>
              <a:defRPr/>
            </a:pPr>
            <a:r>
              <a:rPr lang="el-GR" sz="1700" dirty="0">
                <a:solidFill>
                  <a:prstClr val="white"/>
                </a:solidFill>
                <a:effectLst>
                  <a:outerShdw blurRad="38100" dist="38100" dir="2700000" algn="tl">
                    <a:srgbClr val="000000"/>
                  </a:outerShdw>
                </a:effectLst>
                <a:latin typeface="Arial Narrow" pitchFamily="34" charset="0"/>
              </a:rPr>
              <a:t>ΜΕΤΡΑ</a:t>
            </a:r>
          </a:p>
        </p:txBody>
      </p:sp>
      <p:sp>
        <p:nvSpPr>
          <p:cNvPr id="16" name="Text Box 12"/>
          <p:cNvSpPr txBox="1">
            <a:spLocks noChangeArrowheads="1"/>
          </p:cNvSpPr>
          <p:nvPr/>
        </p:nvSpPr>
        <p:spPr bwMode="auto">
          <a:xfrm rot="16200000">
            <a:off x="3736901" y="4796308"/>
            <a:ext cx="446087" cy="1090613"/>
          </a:xfrm>
          <a:prstGeom prst="rect">
            <a:avLst/>
          </a:prstGeom>
          <a:noFill/>
          <a:ln w="9525">
            <a:noFill/>
            <a:miter lim="800000"/>
            <a:headEnd/>
            <a:tailEnd/>
          </a:ln>
          <a:effectLst/>
        </p:spPr>
        <p:txBody>
          <a:bodyPr vert="eaVert" wrap="none">
            <a:spAutoFit/>
          </a:bodyPr>
          <a:lstStyle/>
          <a:p>
            <a:pPr algn="ctr" fontAlgn="auto">
              <a:spcBef>
                <a:spcPts val="0"/>
              </a:spcBef>
              <a:spcAft>
                <a:spcPts val="0"/>
              </a:spcAft>
              <a:defRPr/>
            </a:pPr>
            <a:r>
              <a:rPr lang="el-GR" sz="1700" dirty="0">
                <a:solidFill>
                  <a:prstClr val="white"/>
                </a:solidFill>
                <a:effectLst>
                  <a:outerShdw blurRad="38100" dist="38100" dir="2700000" algn="tl">
                    <a:srgbClr val="000000"/>
                  </a:outerShdw>
                </a:effectLst>
                <a:latin typeface="Arial Narrow" pitchFamily="34" charset="0"/>
              </a:rPr>
              <a:t>ΔΙΑΧΕΙΡΙΣΗ</a:t>
            </a:r>
          </a:p>
        </p:txBody>
      </p:sp>
      <p:sp>
        <p:nvSpPr>
          <p:cNvPr id="17" name="Text Box 11"/>
          <p:cNvSpPr txBox="1">
            <a:spLocks noChangeArrowheads="1"/>
          </p:cNvSpPr>
          <p:nvPr/>
        </p:nvSpPr>
        <p:spPr bwMode="auto">
          <a:xfrm rot="16200000">
            <a:off x="1993032" y="4832027"/>
            <a:ext cx="446088" cy="996950"/>
          </a:xfrm>
          <a:prstGeom prst="rect">
            <a:avLst/>
          </a:prstGeom>
          <a:noFill/>
          <a:ln w="9525">
            <a:noFill/>
            <a:miter lim="800000"/>
            <a:headEnd/>
            <a:tailEnd/>
          </a:ln>
          <a:effectLst/>
        </p:spPr>
        <p:txBody>
          <a:bodyPr vert="eaVert" wrap="none">
            <a:spAutoFit/>
          </a:bodyPr>
          <a:lstStyle/>
          <a:p>
            <a:pPr algn="ctr" fontAlgn="auto">
              <a:spcBef>
                <a:spcPts val="0"/>
              </a:spcBef>
              <a:spcAft>
                <a:spcPts val="0"/>
              </a:spcAft>
              <a:defRPr/>
            </a:pPr>
            <a:r>
              <a:rPr lang="el-GR" sz="1700" dirty="0">
                <a:solidFill>
                  <a:prstClr val="white"/>
                </a:solidFill>
                <a:effectLst>
                  <a:outerShdw blurRad="38100" dist="38100" dir="2700000" algn="tl">
                    <a:srgbClr val="000000"/>
                  </a:outerShdw>
                </a:effectLst>
                <a:latin typeface="Arial Narrow" pitchFamily="34" charset="0"/>
              </a:rPr>
              <a:t>ΠΡΟΛΗΨΗ</a:t>
            </a:r>
          </a:p>
        </p:txBody>
      </p:sp>
      <p:sp>
        <p:nvSpPr>
          <p:cNvPr id="18" name="Rectangle 25"/>
          <p:cNvSpPr>
            <a:spLocks noChangeArrowheads="1"/>
          </p:cNvSpPr>
          <p:nvPr/>
        </p:nvSpPr>
        <p:spPr bwMode="auto">
          <a:xfrm>
            <a:off x="5797476" y="5612283"/>
            <a:ext cx="2474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fontAlgn="auto">
              <a:spcBef>
                <a:spcPts val="0"/>
              </a:spcBef>
              <a:spcAft>
                <a:spcPts val="0"/>
              </a:spcAft>
              <a:buFont typeface="Wingdings" pitchFamily="2" charset="2"/>
              <a:buNone/>
            </a:pPr>
            <a:r>
              <a:rPr lang="el-GR" sz="1400" b="0">
                <a:solidFill>
                  <a:prstClr val="black"/>
                </a:solidFill>
                <a:latin typeface="Times New Roman" pitchFamily="18" charset="0"/>
              </a:rPr>
              <a:t>Διεργασία διαχείρισης κινδύνου</a:t>
            </a:r>
          </a:p>
        </p:txBody>
      </p:sp>
      <p:sp>
        <p:nvSpPr>
          <p:cNvPr id="19" name="Rectangle 26"/>
          <p:cNvSpPr>
            <a:spLocks noChangeArrowheads="1"/>
          </p:cNvSpPr>
          <p:nvPr/>
        </p:nvSpPr>
        <p:spPr bwMode="auto">
          <a:xfrm rot="16200000">
            <a:off x="75993" y="3515140"/>
            <a:ext cx="1946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fontAlgn="auto">
              <a:spcBef>
                <a:spcPts val="0"/>
              </a:spcBef>
              <a:spcAft>
                <a:spcPts val="0"/>
              </a:spcAft>
              <a:buFont typeface="Wingdings" pitchFamily="2" charset="2"/>
              <a:buNone/>
            </a:pPr>
            <a:r>
              <a:rPr lang="el-GR" sz="2000" b="0" dirty="0">
                <a:solidFill>
                  <a:prstClr val="black"/>
                </a:solidFill>
                <a:latin typeface="Arial Narrow" panose="020B0606020202030204" pitchFamily="34" charset="0"/>
              </a:rPr>
              <a:t>Μέγεθος κινδύνου</a:t>
            </a:r>
          </a:p>
        </p:txBody>
      </p:sp>
      <p:sp>
        <p:nvSpPr>
          <p:cNvPr id="20" name="Text Box 27"/>
          <p:cNvSpPr txBox="1">
            <a:spLocks noChangeArrowheads="1"/>
          </p:cNvSpPr>
          <p:nvPr/>
        </p:nvSpPr>
        <p:spPr bwMode="auto">
          <a:xfrm rot="10800000">
            <a:off x="6345163" y="4364508"/>
            <a:ext cx="442913" cy="1189038"/>
          </a:xfrm>
          <a:prstGeom prst="rect">
            <a:avLst/>
          </a:prstGeom>
          <a:noFill/>
          <a:ln w="9525">
            <a:noFill/>
            <a:miter lim="800000"/>
            <a:headEnd/>
            <a:tailEnd/>
          </a:ln>
          <a:effectLst/>
        </p:spPr>
        <p:txBody>
          <a:bodyPr vert="eaVert" wrap="none">
            <a:spAutoFit/>
          </a:bodyPr>
          <a:lstStyle/>
          <a:p>
            <a:pPr fontAlgn="auto">
              <a:spcBef>
                <a:spcPts val="0"/>
              </a:spcBef>
              <a:spcAft>
                <a:spcPts val="0"/>
              </a:spcAft>
              <a:defRPr/>
            </a:pPr>
            <a:r>
              <a:rPr lang="el-GR" sz="1700">
                <a:solidFill>
                  <a:prstClr val="black"/>
                </a:solidFill>
                <a:effectLst>
                  <a:outerShdw blurRad="38100" dist="38100" dir="2700000" algn="tl">
                    <a:srgbClr val="FFFFFF"/>
                  </a:outerShdw>
                </a:effectLst>
                <a:latin typeface="Arial Narrow" pitchFamily="34" charset="0"/>
              </a:rPr>
              <a:t>ΑΝΑΛΗΨΗ</a:t>
            </a:r>
          </a:p>
        </p:txBody>
      </p:sp>
      <p:sp>
        <p:nvSpPr>
          <p:cNvPr id="21" name="Text Box 28"/>
          <p:cNvSpPr txBox="1">
            <a:spLocks noChangeArrowheads="1"/>
          </p:cNvSpPr>
          <p:nvPr/>
        </p:nvSpPr>
        <p:spPr bwMode="auto">
          <a:xfrm rot="10800000">
            <a:off x="1115938" y="4347046"/>
            <a:ext cx="442913" cy="1204912"/>
          </a:xfrm>
          <a:prstGeom prst="rect">
            <a:avLst/>
          </a:prstGeom>
          <a:noFill/>
          <a:ln w="9525">
            <a:noFill/>
            <a:miter lim="800000"/>
            <a:headEnd/>
            <a:tailEnd/>
          </a:ln>
          <a:effectLst/>
        </p:spPr>
        <p:txBody>
          <a:bodyPr vert="eaVert" wrap="none">
            <a:spAutoFit/>
          </a:bodyPr>
          <a:lstStyle/>
          <a:p>
            <a:pPr fontAlgn="auto">
              <a:spcBef>
                <a:spcPts val="0"/>
              </a:spcBef>
              <a:spcAft>
                <a:spcPts val="0"/>
              </a:spcAft>
              <a:defRPr/>
            </a:pPr>
            <a:r>
              <a:rPr lang="el-GR" sz="1700">
                <a:solidFill>
                  <a:prstClr val="black"/>
                </a:solidFill>
                <a:effectLst>
                  <a:outerShdw blurRad="38100" dist="38100" dir="2700000" algn="tl">
                    <a:srgbClr val="FFFFFF"/>
                  </a:outerShdw>
                </a:effectLst>
                <a:latin typeface="Arial Narrow" pitchFamily="34" charset="0"/>
              </a:rPr>
              <a:t>ΕΚΤΙΜΗΣΗ</a:t>
            </a:r>
          </a:p>
        </p:txBody>
      </p:sp>
      <p:sp>
        <p:nvSpPr>
          <p:cNvPr id="23" name="Text Box 29"/>
          <p:cNvSpPr txBox="1">
            <a:spLocks noChangeArrowheads="1"/>
          </p:cNvSpPr>
          <p:nvPr/>
        </p:nvSpPr>
        <p:spPr bwMode="auto">
          <a:xfrm rot="10800000">
            <a:off x="2860601" y="4148608"/>
            <a:ext cx="442912" cy="1384300"/>
          </a:xfrm>
          <a:prstGeom prst="rect">
            <a:avLst/>
          </a:prstGeom>
          <a:noFill/>
          <a:ln w="9525">
            <a:noFill/>
            <a:miter lim="800000"/>
            <a:headEnd/>
            <a:tailEnd/>
          </a:ln>
          <a:effectLst/>
        </p:spPr>
        <p:txBody>
          <a:bodyPr vert="eaVert" wrap="none">
            <a:spAutoFit/>
          </a:bodyPr>
          <a:lstStyle/>
          <a:p>
            <a:pPr fontAlgn="auto">
              <a:spcBef>
                <a:spcPts val="0"/>
              </a:spcBef>
              <a:spcAft>
                <a:spcPts val="0"/>
              </a:spcAft>
              <a:defRPr/>
            </a:pPr>
            <a:r>
              <a:rPr lang="el-GR" sz="1700">
                <a:solidFill>
                  <a:prstClr val="black"/>
                </a:solidFill>
                <a:effectLst>
                  <a:outerShdw blurRad="38100" dist="38100" dir="2700000" algn="tl">
                    <a:srgbClr val="FFFFFF"/>
                  </a:outerShdw>
                </a:effectLst>
                <a:latin typeface="Arial Narrow" pitchFamily="34" charset="0"/>
              </a:rPr>
              <a:t>ΑΠΟΤΙΜΗΣΗ</a:t>
            </a:r>
          </a:p>
        </p:txBody>
      </p:sp>
      <p:sp>
        <p:nvSpPr>
          <p:cNvPr id="24" name="Text Box 30"/>
          <p:cNvSpPr txBox="1">
            <a:spLocks noChangeArrowheads="1"/>
          </p:cNvSpPr>
          <p:nvPr/>
        </p:nvSpPr>
        <p:spPr bwMode="auto">
          <a:xfrm rot="10800000">
            <a:off x="4598913" y="4059708"/>
            <a:ext cx="442913" cy="1490663"/>
          </a:xfrm>
          <a:prstGeom prst="rect">
            <a:avLst/>
          </a:prstGeom>
          <a:noFill/>
          <a:ln w="9525">
            <a:noFill/>
            <a:miter lim="800000"/>
            <a:headEnd/>
            <a:tailEnd/>
          </a:ln>
          <a:effectLst/>
        </p:spPr>
        <p:txBody>
          <a:bodyPr vert="eaVert" wrap="none">
            <a:spAutoFit/>
          </a:bodyPr>
          <a:lstStyle/>
          <a:p>
            <a:pPr fontAlgn="auto">
              <a:spcBef>
                <a:spcPts val="0"/>
              </a:spcBef>
              <a:spcAft>
                <a:spcPts val="0"/>
              </a:spcAft>
              <a:defRPr/>
            </a:pPr>
            <a:r>
              <a:rPr lang="el-GR" sz="1700">
                <a:solidFill>
                  <a:prstClr val="black"/>
                </a:solidFill>
                <a:effectLst>
                  <a:outerShdw blurRad="38100" dist="38100" dir="2700000" algn="tl">
                    <a:srgbClr val="FFFFFF"/>
                  </a:outerShdw>
                </a:effectLst>
                <a:latin typeface="Arial Narrow" pitchFamily="34" charset="0"/>
              </a:rPr>
              <a:t>ΣΧΕΔΙΑΣΜΟΣ</a:t>
            </a:r>
          </a:p>
        </p:txBody>
      </p:sp>
      <p:pic>
        <p:nvPicPr>
          <p:cNvPr id="25" name="Picture 33" descr="MCj044144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63" y="2637308"/>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MCj0441426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651" y="3213571"/>
            <a:ext cx="7921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descr="MCj0441427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438" y="3861271"/>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descr="Picture2 -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576" y="1989608"/>
            <a:ext cx="77771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2" descr="MCj0441446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8563" y="1989608"/>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5576" y="6093296"/>
            <a:ext cx="3982180" cy="369332"/>
          </a:xfrm>
          <a:prstGeom prst="rect">
            <a:avLst/>
          </a:prstGeom>
        </p:spPr>
        <p:txBody>
          <a:bodyPr wrap="none">
            <a:spAutoFit/>
          </a:bodyPr>
          <a:lstStyle/>
          <a:p>
            <a:pPr fontAlgn="auto">
              <a:spcBef>
                <a:spcPts val="0"/>
              </a:spcBef>
              <a:spcAft>
                <a:spcPts val="0"/>
              </a:spcAft>
            </a:pPr>
            <a:r>
              <a:rPr lang="el-GR" sz="1600" b="0" i="1" dirty="0">
                <a:solidFill>
                  <a:prstClr val="black"/>
                </a:solidFill>
                <a:latin typeface="Arial Narrow" panose="020B0606020202030204" pitchFamily="34" charset="0"/>
              </a:rPr>
              <a:t>πηγή</a:t>
            </a:r>
            <a:r>
              <a:rPr lang="el-GR" sz="1600" b="0" i="1" dirty="0" smtClean="0">
                <a:solidFill>
                  <a:prstClr val="black"/>
                </a:solidFill>
                <a:latin typeface="Arial Narrow" panose="020B0606020202030204" pitchFamily="34" charset="0"/>
              </a:rPr>
              <a:t>: </a:t>
            </a:r>
            <a:r>
              <a:rPr lang="en-US" sz="1600" b="0" i="1" dirty="0" smtClean="0">
                <a:solidFill>
                  <a:prstClr val="black"/>
                </a:solidFill>
                <a:latin typeface="Arial Narrow" panose="020B0606020202030204" pitchFamily="34" charset="0"/>
              </a:rPr>
              <a:t>UNPEPFI “Insuring for Sustainability” (2006</a:t>
            </a:r>
            <a:r>
              <a:rPr lang="en-US" sz="1800" b="0" dirty="0" smtClean="0">
                <a:solidFill>
                  <a:prstClr val="black"/>
                </a:solidFill>
                <a:latin typeface="Century Gothic"/>
              </a:rPr>
              <a:t>)</a:t>
            </a:r>
            <a:endParaRPr lang="el-GR" sz="1800" b="0" dirty="0">
              <a:solidFill>
                <a:prstClr val="black"/>
              </a:solidFill>
              <a:latin typeface="Century Gothic"/>
            </a:endParaRPr>
          </a:p>
        </p:txBody>
      </p:sp>
    </p:spTree>
    <p:extLst>
      <p:ext uri="{BB962C8B-B14F-4D97-AF65-F5344CB8AC3E}">
        <p14:creationId xmlns:p14="http://schemas.microsoft.com/office/powerpoint/2010/main" val="14153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out)">
                                      <p:cBhvr>
                                        <p:cTn id="12" dur="2000"/>
                                        <p:tgtEl>
                                          <p:spTgt spid="29"/>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out)">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heckerboard(across)">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ox(out)">
                                      <p:cBhvr>
                                        <p:cTn id="30" dur="2000"/>
                                        <p:tgtEl>
                                          <p:spTgt spid="25"/>
                                        </p:tgtEl>
                                      </p:cBhvr>
                                    </p:animEffect>
                                  </p:childTnLst>
                                </p:cTn>
                              </p:par>
                              <p:par>
                                <p:cTn id="31" presetID="4" presetClass="entr" presetSubtype="32" fill="hold"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box(out)">
                                      <p:cBhvr>
                                        <p:cTn id="33" dur="20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checkerboard(across)">
                                      <p:cBhvr>
                                        <p:cTn id="38" dur="1000"/>
                                        <p:tgtEl>
                                          <p:spTgt spid="2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1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ox(out)">
                                      <p:cBhvr>
                                        <p:cTn id="48" dur="2000"/>
                                        <p:tgtEl>
                                          <p:spTgt spid="26"/>
                                        </p:tgtEl>
                                      </p:cBhvr>
                                    </p:animEffect>
                                  </p:childTnLst>
                                </p:cTn>
                              </p:par>
                              <p:par>
                                <p:cTn id="49" presetID="4" presetClass="entr" presetSubtype="3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out)">
                                      <p:cBhvr>
                                        <p:cTn id="51" dur="2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checkerboard(across)">
                                      <p:cBhvr>
                                        <p:cTn id="56" dur="10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linds(horizontal)">
                                      <p:cBhvr>
                                        <p:cTn id="61" dur="1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ox(out)">
                                      <p:cBhvr>
                                        <p:cTn id="66" dur="2000"/>
                                        <p:tgtEl>
                                          <p:spTgt spid="27"/>
                                        </p:tgtEl>
                                      </p:cBhvr>
                                    </p:animEffect>
                                  </p:childTnLst>
                                </p:cTn>
                              </p:par>
                              <p:par>
                                <p:cTn id="67" presetID="4" presetClass="entr" presetSubtype="32"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ox(out)">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checkerboard(across)">
                                      <p:cBhvr>
                                        <p:cTn id="7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7"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εικόνας 6"/>
          <p:cNvPicPr>
            <a:picLocks noGrp="1" noChangeAspect="1"/>
          </p:cNvPicPr>
          <p:nvPr>
            <p:ph type="pic" idx="4294967295"/>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4167" r="4167"/>
          <a:stretch>
            <a:fillRect/>
          </a:stretch>
        </p:blipFill>
        <p:spPr>
          <a:xfrm>
            <a:off x="3165475" y="615950"/>
            <a:ext cx="5978525" cy="4348163"/>
          </a:xfrm>
          <a:prstGeom prst="ellipse">
            <a:avLst/>
          </a:prstGeom>
          <a:effectLst>
            <a:softEdge rad="112500"/>
          </a:effectLst>
        </p:spPr>
      </p:pic>
      <p:graphicFrame>
        <p:nvGraphicFramePr>
          <p:cNvPr id="3" name="Διάγραμμα 2"/>
          <p:cNvGraphicFramePr/>
          <p:nvPr>
            <p:extLst>
              <p:ext uri="{D42A27DB-BD31-4B8C-83A1-F6EECF244321}">
                <p14:modId xmlns:p14="http://schemas.microsoft.com/office/powerpoint/2010/main" val="3660842634"/>
              </p:ext>
            </p:extLst>
          </p:nvPr>
        </p:nvGraphicFramePr>
        <p:xfrm>
          <a:off x="323528" y="332656"/>
          <a:ext cx="4608512" cy="1130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Διάγραμμα 3"/>
          <p:cNvGraphicFramePr/>
          <p:nvPr>
            <p:extLst>
              <p:ext uri="{D42A27DB-BD31-4B8C-83A1-F6EECF244321}">
                <p14:modId xmlns:p14="http://schemas.microsoft.com/office/powerpoint/2010/main" val="2829830535"/>
              </p:ext>
            </p:extLst>
          </p:nvPr>
        </p:nvGraphicFramePr>
        <p:xfrm>
          <a:off x="395536" y="1556792"/>
          <a:ext cx="4464496" cy="50006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132206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nvGraphicFramePr>
        <p:xfrm>
          <a:off x="5724128" y="116632"/>
          <a:ext cx="3240360" cy="3216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Διάγραμμα 5"/>
          <p:cNvGraphicFramePr/>
          <p:nvPr>
            <p:extLst>
              <p:ext uri="{D42A27DB-BD31-4B8C-83A1-F6EECF244321}">
                <p14:modId xmlns:p14="http://schemas.microsoft.com/office/powerpoint/2010/main" val="3574545950"/>
              </p:ext>
            </p:extLst>
          </p:nvPr>
        </p:nvGraphicFramePr>
        <p:xfrm>
          <a:off x="323528" y="260648"/>
          <a:ext cx="6696744" cy="65139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Διάγραμμα 4"/>
          <p:cNvGraphicFramePr/>
          <p:nvPr/>
        </p:nvGraphicFramePr>
        <p:xfrm>
          <a:off x="6156176" y="188640"/>
          <a:ext cx="2284600" cy="8925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3999143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60225_2.jpg"/>
          <p:cNvPicPr>
            <a:picLocks noGrp="1" noChangeAspect="1"/>
          </p:cNvPicPr>
          <p:nvPr>
            <p:ph type="pic" idx="4294967295"/>
          </p:nvPr>
        </p:nvPicPr>
        <p:blipFill>
          <a:blip r:embed="rId2">
            <a:duotone>
              <a:schemeClr val="accent1">
                <a:shade val="45000"/>
                <a:satMod val="135000"/>
              </a:schemeClr>
              <a:prstClr val="white"/>
            </a:duotone>
          </a:blip>
          <a:srcRect t="6818" b="6818"/>
          <a:stretch>
            <a:fillRect/>
          </a:stretch>
        </p:blipFill>
        <p:spPr>
          <a:xfrm>
            <a:off x="5004048" y="3501008"/>
            <a:ext cx="3963515" cy="2882644"/>
          </a:xfrm>
          <a:prstGeom prst="ellipse">
            <a:avLst/>
          </a:prstGeom>
          <a:effectLst>
            <a:softEdge rad="112500"/>
          </a:effectLst>
        </p:spPr>
      </p:pic>
      <p:graphicFrame>
        <p:nvGraphicFramePr>
          <p:cNvPr id="3" name="Διάγραμμα 2"/>
          <p:cNvGraphicFramePr/>
          <p:nvPr/>
        </p:nvGraphicFramePr>
        <p:xfrm>
          <a:off x="4788024" y="332656"/>
          <a:ext cx="4248472" cy="147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Διάγραμμα 3"/>
          <p:cNvGraphicFramePr/>
          <p:nvPr>
            <p:extLst>
              <p:ext uri="{D42A27DB-BD31-4B8C-83A1-F6EECF244321}">
                <p14:modId xmlns:p14="http://schemas.microsoft.com/office/powerpoint/2010/main" val="1351791979"/>
              </p:ext>
            </p:extLst>
          </p:nvPr>
        </p:nvGraphicFramePr>
        <p:xfrm>
          <a:off x="179512" y="980728"/>
          <a:ext cx="5184576" cy="5357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972578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εικόνας 7"/>
          <p:cNvPicPr>
            <a:picLocks noGrp="1" noChangeAspect="1"/>
          </p:cNvPicPr>
          <p:nvPr>
            <p:ph type="pic"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t="6999" b="6999"/>
          <a:stretch>
            <a:fillRect/>
          </a:stretch>
        </p:blipFill>
        <p:spPr>
          <a:xfrm>
            <a:off x="1" y="0"/>
            <a:ext cx="9151202" cy="6858000"/>
          </a:xfrm>
        </p:spPr>
      </p:pic>
      <p:graphicFrame>
        <p:nvGraphicFramePr>
          <p:cNvPr id="6" name="Διάγραμμα 5"/>
          <p:cNvGraphicFramePr/>
          <p:nvPr/>
        </p:nvGraphicFramePr>
        <p:xfrm>
          <a:off x="1043608" y="116632"/>
          <a:ext cx="7992888"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Διάγραμμα 12"/>
          <p:cNvGraphicFramePr/>
          <p:nvPr/>
        </p:nvGraphicFramePr>
        <p:xfrm>
          <a:off x="539553" y="3429000"/>
          <a:ext cx="8604448" cy="30243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482" name="Ομάδα 1"/>
          <p:cNvGrpSpPr>
            <a:grpSpLocks/>
          </p:cNvGrpSpPr>
          <p:nvPr/>
        </p:nvGrpSpPr>
        <p:grpSpPr bwMode="auto">
          <a:xfrm>
            <a:off x="228600" y="950913"/>
            <a:ext cx="8821738" cy="2413000"/>
            <a:chOff x="229382" y="950913"/>
            <a:chExt cx="8820162" cy="2413000"/>
          </a:xfrm>
        </p:grpSpPr>
        <p:pic>
          <p:nvPicPr>
            <p:cNvPr id="110598" name="Picture 7" descr="issue_poverty"/>
            <p:cNvPicPr>
              <a:picLocks noChangeAspect="1" noChangeArrowheads="1"/>
            </p:cNvPicPr>
            <p:nvPr/>
          </p:nvPicPr>
          <p:blipFill>
            <a:blip r:embed="rId2"/>
            <a:srcRect/>
            <a:stretch>
              <a:fillRect/>
            </a:stretch>
          </p:blipFill>
          <p:spPr bwMode="auto">
            <a:xfrm>
              <a:off x="6241257" y="976313"/>
              <a:ext cx="1328737" cy="102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8" descr="issue_biodivers"/>
            <p:cNvPicPr>
              <a:picLocks noChangeAspect="1" noChangeArrowheads="1"/>
            </p:cNvPicPr>
            <p:nvPr/>
          </p:nvPicPr>
          <p:blipFill>
            <a:blip r:embed="rId3"/>
            <a:srcRect/>
            <a:stretch>
              <a:fillRect/>
            </a:stretch>
          </p:blipFill>
          <p:spPr bwMode="auto">
            <a:xfrm>
              <a:off x="4761707" y="976313"/>
              <a:ext cx="1328737" cy="102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9" descr="issue_coastal"/>
            <p:cNvPicPr>
              <a:picLocks noChangeAspect="1" noChangeArrowheads="1"/>
            </p:cNvPicPr>
            <p:nvPr/>
          </p:nvPicPr>
          <p:blipFill>
            <a:blip r:embed="rId4"/>
            <a:srcRect/>
            <a:stretch>
              <a:fillRect/>
            </a:stretch>
          </p:blipFill>
          <p:spPr bwMode="auto">
            <a:xfrm>
              <a:off x="6273007" y="2265363"/>
              <a:ext cx="1349375" cy="1038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1" name="Picture 10" descr="issue_air"/>
            <p:cNvPicPr>
              <a:picLocks noChangeAspect="1" noChangeArrowheads="1"/>
            </p:cNvPicPr>
            <p:nvPr/>
          </p:nvPicPr>
          <p:blipFill>
            <a:blip r:embed="rId5"/>
            <a:srcRect/>
            <a:stretch>
              <a:fillRect/>
            </a:stretch>
          </p:blipFill>
          <p:spPr bwMode="auto">
            <a:xfrm>
              <a:off x="7700169" y="2265363"/>
              <a:ext cx="1328738" cy="102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2" name="Picture 11" descr="issue_waste"/>
            <p:cNvPicPr>
              <a:picLocks noChangeAspect="1" noChangeArrowheads="1"/>
            </p:cNvPicPr>
            <p:nvPr/>
          </p:nvPicPr>
          <p:blipFill>
            <a:blip r:embed="rId6"/>
            <a:srcRect/>
            <a:stretch>
              <a:fillRect/>
            </a:stretch>
          </p:blipFill>
          <p:spPr bwMode="auto">
            <a:xfrm>
              <a:off x="3267869" y="976313"/>
              <a:ext cx="1328738" cy="1022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12" descr="issue_water"/>
            <p:cNvPicPr>
              <a:picLocks noChangeAspect="1" noChangeArrowheads="1"/>
            </p:cNvPicPr>
            <p:nvPr/>
          </p:nvPicPr>
          <p:blipFill>
            <a:blip r:embed="rId7"/>
            <a:srcRect/>
            <a:stretch>
              <a:fillRect/>
            </a:stretch>
          </p:blipFill>
          <p:spPr bwMode="auto">
            <a:xfrm>
              <a:off x="7700169" y="950913"/>
              <a:ext cx="1349375" cy="1038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Picture 13" descr="issue_tourism"/>
            <p:cNvPicPr>
              <a:picLocks noChangeAspect="1" noChangeArrowheads="1"/>
            </p:cNvPicPr>
            <p:nvPr/>
          </p:nvPicPr>
          <p:blipFill>
            <a:blip r:embed="rId8"/>
            <a:srcRect/>
            <a:stretch>
              <a:fillRect/>
            </a:stretch>
          </p:blipFill>
          <p:spPr bwMode="auto">
            <a:xfrm>
              <a:off x="4715669" y="2265363"/>
              <a:ext cx="1427162" cy="1098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6" name="Picture 15" descr="672310-45030953.jpg"/>
            <p:cNvPicPr>
              <a:picLocks noChangeAspect="1"/>
            </p:cNvPicPr>
            <p:nvPr/>
          </p:nvPicPr>
          <p:blipFill>
            <a:blip r:embed="rId9"/>
            <a:srcRect/>
            <a:stretch>
              <a:fillRect/>
            </a:stretch>
          </p:blipFill>
          <p:spPr bwMode="auto">
            <a:xfrm>
              <a:off x="1658144" y="976313"/>
              <a:ext cx="1479550" cy="1012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7" name="Picture 16" descr="77879.jpg"/>
            <p:cNvPicPr>
              <a:picLocks noChangeAspect="1"/>
            </p:cNvPicPr>
            <p:nvPr/>
          </p:nvPicPr>
          <p:blipFill>
            <a:blip r:embed="rId10"/>
            <a:srcRect/>
            <a:stretch>
              <a:fillRect/>
            </a:stretch>
          </p:blipFill>
          <p:spPr bwMode="auto">
            <a:xfrm>
              <a:off x="3267869" y="2265363"/>
              <a:ext cx="1366838" cy="1068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8" name="Picture 17" descr="04708_0902061309.jpg"/>
            <p:cNvPicPr>
              <a:picLocks noChangeAspect="1"/>
            </p:cNvPicPr>
            <p:nvPr/>
          </p:nvPicPr>
          <p:blipFill>
            <a:blip r:embed="rId11"/>
            <a:srcRect/>
            <a:stretch>
              <a:fillRect/>
            </a:stretch>
          </p:blipFill>
          <p:spPr bwMode="auto">
            <a:xfrm>
              <a:off x="1658144" y="2265363"/>
              <a:ext cx="1522413" cy="1068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Ορθογώνιο 2"/>
          <p:cNvSpPr/>
          <p:nvPr/>
        </p:nvSpPr>
        <p:spPr>
          <a:xfrm>
            <a:off x="744538" y="260350"/>
            <a:ext cx="7704137" cy="831850"/>
          </a:xfrm>
          <a:prstGeom prst="rect">
            <a:avLst/>
          </a:prstGeom>
        </p:spPr>
        <p:txBody>
          <a:bodyPr>
            <a:spAutoFit/>
          </a:bodyPr>
          <a:lstStyle/>
          <a:p>
            <a:pPr algn="ctr">
              <a:defRPr/>
            </a:pPr>
            <a:r>
              <a:rPr lang="el-GR" sz="2400" dirty="0">
                <a:solidFill>
                  <a:prstClr val="white"/>
                </a:solidFill>
                <a:effectLst>
                  <a:outerShdw blurRad="38100" dist="38100" dir="2700000" algn="tl">
                    <a:srgbClr val="000000">
                      <a:alpha val="43137"/>
                    </a:srgbClr>
                  </a:outerShdw>
                </a:effectLst>
                <a:latin typeface="Arial Narrow" panose="020B0606020202030204" pitchFamily="34" charset="0"/>
              </a:rPr>
              <a:t>Η πράσινη επιχειρηματικότητα ελαχιστοποιεί την περιβαλλοντική ευθύνη </a:t>
            </a:r>
          </a:p>
        </p:txBody>
      </p:sp>
      <p:sp>
        <p:nvSpPr>
          <p:cNvPr id="276484" name="Ορθογώνιο 3"/>
          <p:cNvSpPr>
            <a:spLocks noChangeArrowheads="1"/>
          </p:cNvSpPr>
          <p:nvPr/>
        </p:nvSpPr>
        <p:spPr bwMode="auto">
          <a:xfrm>
            <a:off x="1238250" y="3573463"/>
            <a:ext cx="69548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eaLnBrk="1" hangingPunct="1">
              <a:spcBef>
                <a:spcPct val="0"/>
              </a:spcBef>
              <a:buClrTx/>
              <a:buSzTx/>
              <a:buFontTx/>
              <a:buNone/>
            </a:pPr>
            <a:r>
              <a:rPr lang="el-GR" altLang="el-GR" sz="1400">
                <a:solidFill>
                  <a:srgbClr val="FFFFFF"/>
                </a:solidFill>
                <a:latin typeface="BankGothic Lt BT" pitchFamily="34" charset="0"/>
              </a:rPr>
              <a:t>Η πράσινη επιχειρηματικότητα αναγνωρίζεται σήμερα σε παγκόσμιο επίπεδο ως η βασική προϋπόθεση για την αειφορία και τη βιώσιμη ανάπτυξη, μπροστά στην απειλή της οικολογικής κατάρρευσης του πλανήτη από τις ρυπογόνες δραστηριότητες του ανθρώπου και το φαινόμενο του θερμοκηπίου. </a:t>
            </a:r>
          </a:p>
          <a:p>
            <a:pPr eaLnBrk="1" hangingPunct="1">
              <a:spcBef>
                <a:spcPct val="0"/>
              </a:spcBef>
              <a:buClrTx/>
              <a:buSzTx/>
              <a:buFontTx/>
              <a:buNone/>
            </a:pPr>
            <a:endParaRPr lang="el-GR" altLang="el-GR" sz="1400">
              <a:solidFill>
                <a:srgbClr val="FFFFFF"/>
              </a:solidFill>
              <a:latin typeface="BankGothic Lt BT" pitchFamily="34" charset="0"/>
            </a:endParaRPr>
          </a:p>
          <a:p>
            <a:pPr eaLnBrk="1" hangingPunct="1">
              <a:spcBef>
                <a:spcPct val="0"/>
              </a:spcBef>
              <a:buClrTx/>
              <a:buSzTx/>
              <a:buFontTx/>
              <a:buNone/>
            </a:pPr>
            <a:r>
              <a:rPr lang="el-GR" altLang="el-GR" sz="1400">
                <a:solidFill>
                  <a:srgbClr val="FFFFFF"/>
                </a:solidFill>
                <a:latin typeface="BankGothic Lt BT" pitchFamily="34" charset="0"/>
              </a:rPr>
              <a:t>Θεωρείται μάλιστα ως η μόνη λύση ριζικής αντιμετώπισης της ατμοσφαιρικής ρύπανσης που στοχεύει στην πρόληψη, πριν είναι αργά για την «θεραπεία». </a:t>
            </a:r>
          </a:p>
          <a:p>
            <a:pPr eaLnBrk="1" hangingPunct="1">
              <a:spcBef>
                <a:spcPct val="0"/>
              </a:spcBef>
              <a:buClrTx/>
              <a:buSzTx/>
              <a:buFontTx/>
              <a:buNone/>
            </a:pPr>
            <a:endParaRPr lang="el-GR" altLang="el-GR" sz="1400">
              <a:solidFill>
                <a:srgbClr val="FFFFFF"/>
              </a:solidFill>
              <a:latin typeface="BankGothic Lt BT" pitchFamily="34" charset="0"/>
            </a:endParaRPr>
          </a:p>
          <a:p>
            <a:pPr eaLnBrk="1" hangingPunct="1">
              <a:spcBef>
                <a:spcPct val="0"/>
              </a:spcBef>
              <a:buClrTx/>
              <a:buSzTx/>
              <a:buFontTx/>
              <a:buNone/>
            </a:pPr>
            <a:r>
              <a:rPr lang="el-GR" altLang="el-GR" sz="1400">
                <a:solidFill>
                  <a:srgbClr val="FFFFFF"/>
                </a:solidFill>
                <a:latin typeface="BankGothic Lt BT" pitchFamily="34" charset="0"/>
              </a:rPr>
              <a:t>Είναι το κλειδί για το μέλλον της οικονομίας, καθώς συνδυάζει το τερπνόν της οικοπροστασίας μετά του ωφελίμου της οικονομίας και της δημιουργίας νέων θέσεων εργασίας.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827584" y="3573016"/>
            <a:ext cx="8136904" cy="646331"/>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l-GR" sz="3600" i="0" u="none" strike="noStrike" kern="0" cap="none" spc="0" normalizeH="0" baseline="0" noProof="0" dirty="0" smtClean="0">
                <a:ln>
                  <a:noFill/>
                </a:ln>
                <a:solidFill>
                  <a:srgbClr val="FF9900"/>
                </a:solidFill>
                <a:effectLst>
                  <a:reflection blurRad="12700" stA="48000" endA="300" endPos="55000" dir="5400000" sy="-90000" algn="bl" rotWithShape="0"/>
                </a:effectLst>
                <a:uLnTx/>
                <a:uFillTx/>
                <a:latin typeface="Arial Narrow" pitchFamily="34" charset="0"/>
                <a:ea typeface="+mj-ea"/>
                <a:cs typeface="+mj-cs"/>
              </a:rPr>
              <a:t>Ευχαριστώ για την προσοχή σας …</a:t>
            </a:r>
            <a:endParaRPr kumimoji="0" lang="el-GR" sz="1800" i="0" u="none" strike="noStrike" kern="0" cap="none" spc="0" normalizeH="0" baseline="0" noProof="0" dirty="0" smtClean="0">
              <a:ln>
                <a:noFill/>
              </a:ln>
              <a:solidFill>
                <a:srgbClr val="FF9900"/>
              </a:solidFill>
              <a:effectLst>
                <a:reflection blurRad="12700" stA="48000" endA="300" endPos="55000" dir="5400000" sy="-90000" algn="bl" rotWithShape="0"/>
              </a:effectLst>
              <a:uLnTx/>
              <a:uFillTx/>
            </a:endParaRPr>
          </a:p>
        </p:txBody>
      </p:sp>
      <p:sp>
        <p:nvSpPr>
          <p:cNvPr id="5" name="Ορθογώνιο 4"/>
          <p:cNvSpPr/>
          <p:nvPr/>
        </p:nvSpPr>
        <p:spPr>
          <a:xfrm>
            <a:off x="325202" y="156696"/>
            <a:ext cx="5110894" cy="2246769"/>
          </a:xfrm>
          <a:prstGeom prst="rect">
            <a:avLst/>
          </a:prstGeom>
        </p:spPr>
        <p:txBody>
          <a:bodyPr wrap="square">
            <a:spAutoFit/>
          </a:bodyPr>
          <a:lstStyle/>
          <a:p>
            <a:pPr lvl="0" fontAlgn="auto">
              <a:spcBef>
                <a:spcPts val="0"/>
              </a:spcBef>
              <a:spcAft>
                <a:spcPts val="0"/>
              </a:spcAft>
              <a:buClr>
                <a:srgbClr val="F0AD00"/>
              </a:buClr>
              <a:buSzPct val="80000"/>
              <a:defRPr/>
            </a:pPr>
            <a:r>
              <a:rPr lang="el-GR" sz="2000" dirty="0">
                <a:latin typeface="Arial Narrow" pitchFamily="34" charset="0"/>
                <a:cs typeface="+mn-cs"/>
              </a:rPr>
              <a:t>Συντονισμός</a:t>
            </a:r>
          </a:p>
          <a:p>
            <a:pPr lvl="0" fontAlgn="auto">
              <a:spcBef>
                <a:spcPts val="0"/>
              </a:spcBef>
              <a:spcAft>
                <a:spcPts val="0"/>
              </a:spcAft>
              <a:buClr>
                <a:srgbClr val="F0AD00"/>
              </a:buClr>
              <a:buSzPct val="80000"/>
              <a:defRPr/>
            </a:pPr>
            <a:r>
              <a:rPr lang="el-GR" sz="2000" dirty="0">
                <a:latin typeface="Arial Narrow" pitchFamily="34" charset="0"/>
                <a:cs typeface="+mn-cs"/>
              </a:rPr>
              <a:t>Κοινή δράση</a:t>
            </a:r>
          </a:p>
          <a:p>
            <a:pPr lvl="0" fontAlgn="auto">
              <a:spcBef>
                <a:spcPts val="0"/>
              </a:spcBef>
              <a:spcAft>
                <a:spcPts val="0"/>
              </a:spcAft>
              <a:buClr>
                <a:srgbClr val="F0AD00"/>
              </a:buClr>
              <a:buSzPct val="80000"/>
              <a:defRPr/>
            </a:pPr>
            <a:r>
              <a:rPr lang="el-GR" sz="2000" dirty="0">
                <a:latin typeface="Arial Narrow" pitchFamily="34" charset="0"/>
                <a:cs typeface="+mn-cs"/>
              </a:rPr>
              <a:t>Διαμόρφωση κοινών μεθόδων και τεχνικών</a:t>
            </a:r>
          </a:p>
          <a:p>
            <a:pPr lvl="0" fontAlgn="auto">
              <a:spcBef>
                <a:spcPts val="0"/>
              </a:spcBef>
              <a:spcAft>
                <a:spcPts val="0"/>
              </a:spcAft>
              <a:buClr>
                <a:srgbClr val="F0AD00"/>
              </a:buClr>
              <a:buSzPct val="80000"/>
              <a:defRPr/>
            </a:pPr>
            <a:r>
              <a:rPr lang="el-GR" sz="2000" dirty="0">
                <a:latin typeface="Arial Narrow" pitchFamily="34" charset="0"/>
                <a:cs typeface="+mn-cs"/>
              </a:rPr>
              <a:t>Ενδυνάμωση ελέγχων </a:t>
            </a:r>
          </a:p>
          <a:p>
            <a:pPr lvl="0" fontAlgn="auto">
              <a:spcBef>
                <a:spcPts val="0"/>
              </a:spcBef>
              <a:spcAft>
                <a:spcPts val="0"/>
              </a:spcAft>
              <a:buClr>
                <a:srgbClr val="F0AD00"/>
              </a:buClr>
              <a:buSzPct val="80000"/>
              <a:defRPr/>
            </a:pPr>
            <a:r>
              <a:rPr lang="el-GR" sz="2000" dirty="0">
                <a:latin typeface="Arial Narrow" pitchFamily="34" charset="0"/>
                <a:cs typeface="+mn-cs"/>
              </a:rPr>
              <a:t>Μελέτες υποδομής</a:t>
            </a:r>
          </a:p>
          <a:p>
            <a:pPr lvl="0" fontAlgn="auto">
              <a:spcBef>
                <a:spcPts val="0"/>
              </a:spcBef>
              <a:spcAft>
                <a:spcPts val="0"/>
              </a:spcAft>
              <a:buClr>
                <a:srgbClr val="F0AD00"/>
              </a:buClr>
              <a:buSzPct val="80000"/>
              <a:defRPr/>
            </a:pPr>
            <a:r>
              <a:rPr lang="el-GR" sz="2000" dirty="0">
                <a:latin typeface="Arial Narrow" pitchFamily="34" charset="0"/>
                <a:cs typeface="+mn-cs"/>
              </a:rPr>
              <a:t>Γενίκευση εφαρμογής περιβαλλοντικής ευθύνης</a:t>
            </a:r>
          </a:p>
          <a:p>
            <a:pPr lvl="0" fontAlgn="auto">
              <a:spcBef>
                <a:spcPts val="0"/>
              </a:spcBef>
              <a:spcAft>
                <a:spcPts val="0"/>
              </a:spcAft>
              <a:buClr>
                <a:srgbClr val="F0AD00"/>
              </a:buClr>
              <a:buSzPct val="80000"/>
              <a:defRPr/>
            </a:pPr>
            <a:r>
              <a:rPr lang="el-GR" sz="2000" dirty="0">
                <a:latin typeface="Arial Narrow" pitchFamily="34" charset="0"/>
                <a:cs typeface="+mn-cs"/>
              </a:rPr>
              <a:t>Περαιτέρω θεσμική θωράκιση  </a:t>
            </a:r>
          </a:p>
        </p:txBody>
      </p:sp>
      <p:pic>
        <p:nvPicPr>
          <p:cNvPr id="6" name="Εικόνα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67959"/>
            <a:ext cx="3600400" cy="16242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Ομάδα 14"/>
          <p:cNvGrpSpPr/>
          <p:nvPr/>
        </p:nvGrpSpPr>
        <p:grpSpPr>
          <a:xfrm>
            <a:off x="325202" y="4349122"/>
            <a:ext cx="8639286" cy="1426886"/>
            <a:chOff x="325202" y="4349122"/>
            <a:chExt cx="8639286" cy="1426886"/>
          </a:xfrm>
        </p:grpSpPr>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0885" y="4365103"/>
              <a:ext cx="773603" cy="1410905"/>
            </a:xfrm>
            <a:prstGeom prst="rect">
              <a:avLst/>
            </a:prstGeom>
            <a:ln>
              <a:noFill/>
            </a:ln>
            <a:effectLst>
              <a:softEdge rad="112500"/>
            </a:effectLst>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681" y="4365103"/>
              <a:ext cx="2247166" cy="1393243"/>
            </a:xfrm>
            <a:prstGeom prst="rect">
              <a:avLst/>
            </a:prstGeom>
            <a:ln>
              <a:noFill/>
            </a:ln>
            <a:effectLst>
              <a:softEdge rad="112500"/>
            </a:effectLst>
          </p:spPr>
        </p:pic>
        <p:pic>
          <p:nvPicPr>
            <p:cNvPr id="8" name="Εικόνα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202" y="4349122"/>
              <a:ext cx="2229647" cy="1384283"/>
            </a:xfrm>
            <a:prstGeom prst="rect">
              <a:avLst/>
            </a:prstGeom>
            <a:ln>
              <a:noFill/>
            </a:ln>
            <a:effectLst>
              <a:softEdge rad="112500"/>
            </a:effectLst>
          </p:spPr>
        </p:pic>
        <p:pic>
          <p:nvPicPr>
            <p:cNvPr id="12" name="Εικόνα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792" y="4365103"/>
              <a:ext cx="2110188" cy="1384283"/>
            </a:xfrm>
            <a:prstGeom prst="rect">
              <a:avLst/>
            </a:prstGeom>
            <a:ln>
              <a:noFill/>
            </a:ln>
            <a:effectLst>
              <a:softEdge rad="112500"/>
            </a:effectLst>
          </p:spPr>
        </p:pic>
        <p:pic>
          <p:nvPicPr>
            <p:cNvPr id="13" name="Εικόνα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124" y="4349122"/>
              <a:ext cx="773603" cy="1410905"/>
            </a:xfrm>
            <a:prstGeom prst="rect">
              <a:avLst/>
            </a:prstGeom>
            <a:ln>
              <a:noFill/>
            </a:ln>
            <a:effectLst>
              <a:softEdge rad="112500"/>
            </a:effectLst>
          </p:spPr>
        </p:pic>
      </p:grpSp>
    </p:spTree>
    <p:extLst>
      <p:ext uri="{BB962C8B-B14F-4D97-AF65-F5344CB8AC3E}">
        <p14:creationId xmlns:p14="http://schemas.microsoft.com/office/powerpoint/2010/main" val="4285769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4" descr="ερ"/>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9520" b="9520"/>
          <a:stretch>
            <a:fillRect/>
          </a:stretch>
        </p:blipFill>
        <p:spPr>
          <a:xfrm>
            <a:off x="4514850" y="3175"/>
            <a:ext cx="4629150" cy="3367088"/>
          </a:xfrm>
          <a:effectLst>
            <a:softEdge rad="112500"/>
          </a:effectLst>
          <a:extLst/>
        </p:spPr>
      </p:pic>
      <p:sp>
        <p:nvSpPr>
          <p:cNvPr id="2" name="Ορθογώνιο 1"/>
          <p:cNvSpPr/>
          <p:nvPr/>
        </p:nvSpPr>
        <p:spPr>
          <a:xfrm>
            <a:off x="5082108" y="3501008"/>
            <a:ext cx="3974976" cy="3046988"/>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r">
              <a:defRPr/>
            </a:pPr>
            <a:r>
              <a:rPr lang="el-GR" sz="2400" dirty="0">
                <a:ln w="11430"/>
                <a:effectLst>
                  <a:outerShdw blurRad="80000" dist="40000" dir="5040000" algn="tl">
                    <a:srgbClr val="000000">
                      <a:alpha val="30000"/>
                    </a:srgbClr>
                  </a:outerShdw>
                </a:effectLst>
                <a:latin typeface="Arial Narrow" pitchFamily="34" charset="0"/>
                <a:cs typeface="Arial" pitchFamily="34" charset="0"/>
              </a:rPr>
              <a:t>Από την μονοδιάστατη ενασχόληση </a:t>
            </a:r>
          </a:p>
          <a:p>
            <a:pPr algn="r">
              <a:defRPr/>
            </a:pPr>
            <a:r>
              <a:rPr lang="el-GR" sz="2400" dirty="0">
                <a:ln w="11430"/>
                <a:effectLst>
                  <a:outerShdw blurRad="80000" dist="40000" dir="5040000" algn="tl">
                    <a:srgbClr val="000000">
                      <a:alpha val="30000"/>
                    </a:srgbClr>
                  </a:outerShdw>
                </a:effectLst>
                <a:latin typeface="Arial Narrow" pitchFamily="34" charset="0"/>
                <a:cs typeface="Arial" pitchFamily="34" charset="0"/>
              </a:rPr>
              <a:t>με την σημειακή  ρύπανση ... </a:t>
            </a:r>
          </a:p>
          <a:p>
            <a:pPr algn="r">
              <a:defRPr/>
            </a:pPr>
            <a:endParaRPr lang="el-GR" sz="2400" dirty="0">
              <a:ln w="11430"/>
              <a:effectLst>
                <a:outerShdw blurRad="80000" dist="40000" dir="5040000" algn="tl">
                  <a:srgbClr val="000000">
                    <a:alpha val="30000"/>
                  </a:srgbClr>
                </a:outerShdw>
              </a:effectLst>
              <a:latin typeface="Arial Narrow" pitchFamily="34" charset="0"/>
              <a:cs typeface="Arial" pitchFamily="34" charset="0"/>
            </a:endParaRPr>
          </a:p>
          <a:p>
            <a:pPr algn="r">
              <a:defRPr/>
            </a:pPr>
            <a:r>
              <a:rPr lang="el-GR" sz="2400" dirty="0">
                <a:ln w="11430"/>
                <a:effectLst>
                  <a:outerShdw blurRad="80000" dist="40000" dir="5040000" algn="tl">
                    <a:srgbClr val="000000">
                      <a:alpha val="30000"/>
                    </a:srgbClr>
                  </a:outerShdw>
                </a:effectLst>
                <a:latin typeface="Arial Narrow" pitchFamily="34" charset="0"/>
                <a:cs typeface="Arial" pitchFamily="34" charset="0"/>
              </a:rPr>
              <a:t>προς την πολυδιάστατη διαχείριση των φυσικών πόρων </a:t>
            </a:r>
            <a:r>
              <a:rPr lang="el-GR" sz="2400" dirty="0" smtClean="0">
                <a:ln w="11430"/>
                <a:effectLst>
                  <a:outerShdw blurRad="80000" dist="40000" dir="5040000" algn="tl">
                    <a:srgbClr val="000000">
                      <a:alpha val="30000"/>
                    </a:srgbClr>
                  </a:outerShdw>
                </a:effectLst>
                <a:latin typeface="Arial Narrow" pitchFamily="34" charset="0"/>
                <a:cs typeface="Arial" pitchFamily="34" charset="0"/>
              </a:rPr>
              <a:t> και την εφαρμογή της αρχής «ο ρυπαίνων πληρώνει» </a:t>
            </a:r>
            <a:endParaRPr lang="el-GR" sz="2400" dirty="0">
              <a:ln w="11430"/>
              <a:effectLst>
                <a:outerShdw blurRad="80000" dist="40000" dir="5040000" algn="tl">
                  <a:srgbClr val="000000">
                    <a:alpha val="30000"/>
                  </a:srgbClr>
                </a:outerShdw>
              </a:effectLst>
              <a:cs typeface="Arial" pitchFamily="34" charset="0"/>
            </a:endParaRPr>
          </a:p>
        </p:txBody>
      </p:sp>
      <p:sp>
        <p:nvSpPr>
          <p:cNvPr id="6" name="Ορθογώνιο 5"/>
          <p:cNvSpPr/>
          <p:nvPr/>
        </p:nvSpPr>
        <p:spPr>
          <a:xfrm>
            <a:off x="465138" y="404813"/>
            <a:ext cx="4068762" cy="2751522"/>
          </a:xfrm>
          <a:prstGeom prst="rect">
            <a:avLst/>
          </a:prstGeom>
        </p:spPr>
        <p:txBody>
          <a:bodyPr>
            <a:spAutoFit/>
          </a:bodyPr>
          <a:lstStyle/>
          <a:p>
            <a:pPr defTabSz="711200">
              <a:lnSpc>
                <a:spcPct val="90000"/>
              </a:lnSpc>
              <a:spcAft>
                <a:spcPct val="35000"/>
              </a:spcAft>
              <a:defRPr/>
            </a:pPr>
            <a:r>
              <a:rPr lang="el-GR" sz="2400" b="0" dirty="0">
                <a:effectLst>
                  <a:outerShdw blurRad="38100" dist="38100" dir="2700000" algn="tl">
                    <a:srgbClr val="000000">
                      <a:alpha val="43137"/>
                    </a:srgbClr>
                  </a:outerShdw>
                </a:effectLst>
                <a:latin typeface="Arial Narrow" pitchFamily="34" charset="0"/>
                <a:cs typeface="+mn-cs"/>
              </a:rPr>
              <a:t>Η αυξανόμενη σπουδαιότητα του ρόλου της ΕΕ στην ανάπτυξη της περιβαλλοντικής πολιτικής και νομοθεσίας  αποδεικνύεται από την αύξηση της Κοινοτικής περιβαλλοντικής νομοθεσίας και την επέκτασή της πλέον σε ένα διευρυνόμενο θεματικό πεδίο.</a:t>
            </a:r>
            <a:r>
              <a:rPr lang="el-GR" sz="1800" b="0" dirty="0">
                <a:effectLst>
                  <a:outerShdw blurRad="38100" dist="38100" dir="2700000" algn="tl">
                    <a:srgbClr val="000000">
                      <a:alpha val="43137"/>
                    </a:srgbClr>
                  </a:outerShdw>
                </a:effectLst>
                <a:latin typeface="Arial Narrow" pitchFamily="34" charset="0"/>
                <a:cs typeface="+mn-cs"/>
              </a:rPr>
              <a:t> </a:t>
            </a:r>
          </a:p>
        </p:txBody>
      </p:sp>
      <p:sp>
        <p:nvSpPr>
          <p:cNvPr id="3" name="TextBox 2"/>
          <p:cNvSpPr txBox="1"/>
          <p:nvPr/>
        </p:nvSpPr>
        <p:spPr>
          <a:xfrm>
            <a:off x="365125" y="3716338"/>
            <a:ext cx="3881438" cy="523875"/>
          </a:xfrm>
          <a:prstGeom prst="rect">
            <a:avLst/>
          </a:prstGeom>
          <a:noFill/>
        </p:spPr>
        <p:txBody>
          <a:bodyPr wrap="none">
            <a:spAutoFit/>
          </a:bodyPr>
          <a:lstStyle/>
          <a:p>
            <a:pPr>
              <a:defRPr/>
            </a:pPr>
            <a:r>
              <a:rPr lang="el-GR" dirty="0">
                <a:solidFill>
                  <a:srgbClr val="FFC000"/>
                </a:solidFill>
                <a:effectLst>
                  <a:outerShdw blurRad="38100" dist="38100" dir="2700000" algn="tl">
                    <a:srgbClr val="000000">
                      <a:alpha val="43137"/>
                    </a:srgbClr>
                  </a:outerShdw>
                </a:effectLst>
                <a:latin typeface="Arial Narrow" panose="020B0606020202030204" pitchFamily="34" charset="0"/>
              </a:rPr>
              <a:t>Που βρισκόμαστε σήμερα </a:t>
            </a: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865905_b - ka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4544"/>
            <a:ext cx="4787499" cy="319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poiniko adik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40000">
            <a:off x="1007657" y="5612160"/>
            <a:ext cx="64817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05583">
            <a:off x="791757" y="4400897"/>
            <a:ext cx="64817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prostim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025271">
            <a:off x="357454" y="3778060"/>
            <a:ext cx="542359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Ορθογώνιο 9"/>
          <p:cNvSpPr/>
          <p:nvPr/>
        </p:nvSpPr>
        <p:spPr>
          <a:xfrm>
            <a:off x="5036393" y="6150114"/>
            <a:ext cx="3995411" cy="707886"/>
          </a:xfrm>
          <a:prstGeom prst="rect">
            <a:avLst/>
          </a:prstGeom>
        </p:spPr>
        <p:txBody>
          <a:bodyPr wrap="square">
            <a:spAutoFit/>
          </a:bodyPr>
          <a:lstStyle/>
          <a:p>
            <a:pPr algn="r"/>
            <a:r>
              <a:rPr lang="el-GR" sz="2000" dirty="0">
                <a:solidFill>
                  <a:prstClr val="white"/>
                </a:solidFill>
                <a:latin typeface="Arial Narrow" panose="020B0606020202030204" pitchFamily="34" charset="0"/>
              </a:rPr>
              <a:t>Π</a:t>
            </a:r>
            <a:r>
              <a:rPr lang="el-GR" sz="2000" dirty="0" smtClean="0">
                <a:solidFill>
                  <a:prstClr val="white"/>
                </a:solidFill>
                <a:latin typeface="Arial Narrow" panose="020B0606020202030204" pitchFamily="34" charset="0"/>
              </a:rPr>
              <a:t>ανευρωπαϊκό </a:t>
            </a:r>
            <a:r>
              <a:rPr lang="el-GR" sz="2000" dirty="0">
                <a:solidFill>
                  <a:prstClr val="white"/>
                </a:solidFill>
                <a:latin typeface="Arial Narrow" panose="020B0606020202030204" pitchFamily="34" charset="0"/>
              </a:rPr>
              <a:t>πλαίσιο απόδοσης</a:t>
            </a:r>
          </a:p>
          <a:p>
            <a:pPr algn="r"/>
            <a:r>
              <a:rPr lang="el-GR" sz="2000" dirty="0" smtClean="0">
                <a:solidFill>
                  <a:prstClr val="white"/>
                </a:solidFill>
                <a:latin typeface="Arial Narrow" panose="020B0606020202030204" pitchFamily="34" charset="0"/>
              </a:rPr>
              <a:t> </a:t>
            </a:r>
            <a:r>
              <a:rPr lang="el-GR" sz="2000" dirty="0">
                <a:solidFill>
                  <a:prstClr val="white"/>
                </a:solidFill>
                <a:latin typeface="Arial Narrow" panose="020B0606020202030204" pitchFamily="34" charset="0"/>
              </a:rPr>
              <a:t>περιβαλλοντικής ευθύνης</a:t>
            </a:r>
          </a:p>
        </p:txBody>
      </p:sp>
      <p:pic>
        <p:nvPicPr>
          <p:cNvPr id="3" name="Εικόνα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64545"/>
            <a:ext cx="3976953" cy="2472367"/>
          </a:xfrm>
          <a:prstGeom prst="rect">
            <a:avLst/>
          </a:prstGeom>
        </p:spPr>
      </p:pic>
    </p:spTree>
    <p:extLst>
      <p:ext uri="{BB962C8B-B14F-4D97-AF65-F5344CB8AC3E}">
        <p14:creationId xmlns:p14="http://schemas.microsoft.com/office/powerpoint/2010/main" val="53910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p:cNvSpPr>
            <a:spLocks noGrp="1"/>
          </p:cNvSpPr>
          <p:nvPr>
            <p:ph type="body" idx="1"/>
          </p:nvPr>
        </p:nvSpPr>
        <p:spPr/>
        <p:txBody>
          <a:bodyPr/>
          <a:lstStyle/>
          <a:p>
            <a:pPr marL="342900" indent="-342900" algn="l">
              <a:buFont typeface="Wingdings" panose="05000000000000000000" pitchFamily="2" charset="2"/>
              <a:buChar char="v"/>
            </a:pPr>
            <a:r>
              <a:rPr lang="el-GR" b="1" dirty="0">
                <a:solidFill>
                  <a:schemeClr val="tx1">
                    <a:lumMod val="95000"/>
                  </a:schemeClr>
                </a:solidFill>
                <a:latin typeface="Arial Narrow" panose="020B0606020202030204" pitchFamily="34" charset="0"/>
              </a:rPr>
              <a:t>η εφαρμογή της στα κράτη μέλη δεν είναι </a:t>
            </a:r>
            <a:r>
              <a:rPr lang="el-GR" b="1" dirty="0" smtClean="0">
                <a:solidFill>
                  <a:schemeClr val="tx1">
                    <a:lumMod val="95000"/>
                  </a:schemeClr>
                </a:solidFill>
                <a:latin typeface="Arial Narrow" panose="020B0606020202030204" pitchFamily="34" charset="0"/>
              </a:rPr>
              <a:t>συντονισμένη</a:t>
            </a:r>
          </a:p>
          <a:p>
            <a:pPr marL="342900" indent="-342900" algn="l">
              <a:buFont typeface="Wingdings" panose="05000000000000000000" pitchFamily="2" charset="2"/>
              <a:buChar char="v"/>
            </a:pPr>
            <a:r>
              <a:rPr lang="el-GR" b="1" dirty="0" smtClean="0">
                <a:solidFill>
                  <a:schemeClr val="tx1">
                    <a:lumMod val="95000"/>
                  </a:schemeClr>
                </a:solidFill>
                <a:latin typeface="Arial Narrow" panose="020B0606020202030204" pitchFamily="34" charset="0"/>
              </a:rPr>
              <a:t>στερείται </a:t>
            </a:r>
            <a:r>
              <a:rPr lang="el-GR" b="1" dirty="0">
                <a:solidFill>
                  <a:schemeClr val="tx1">
                    <a:lumMod val="95000"/>
                  </a:schemeClr>
                </a:solidFill>
                <a:latin typeface="Arial Narrow" panose="020B0606020202030204" pitchFamily="34" charset="0"/>
              </a:rPr>
              <a:t>εναρμόνισης και αποτελεσματικότητας, </a:t>
            </a:r>
            <a:endParaRPr lang="el-GR" b="1" dirty="0" smtClean="0">
              <a:solidFill>
                <a:schemeClr val="tx1">
                  <a:lumMod val="95000"/>
                </a:schemeClr>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lumMod val="95000"/>
                  </a:schemeClr>
                </a:solidFill>
                <a:latin typeface="Arial Narrow" panose="020B0606020202030204" pitchFamily="34" charset="0"/>
              </a:rPr>
              <a:t>προκύπτουν </a:t>
            </a:r>
            <a:r>
              <a:rPr lang="el-GR" b="1" dirty="0">
                <a:solidFill>
                  <a:schemeClr val="tx1">
                    <a:lumMod val="95000"/>
                  </a:schemeClr>
                </a:solidFill>
                <a:latin typeface="Arial Narrow" panose="020B0606020202030204" pitchFamily="34" charset="0"/>
              </a:rPr>
              <a:t>ανεπάρκειες εφαρμογής, </a:t>
            </a:r>
            <a:endParaRPr lang="el-GR" b="1" dirty="0" smtClean="0">
              <a:solidFill>
                <a:schemeClr val="tx1">
                  <a:lumMod val="95000"/>
                </a:schemeClr>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lumMod val="95000"/>
                  </a:schemeClr>
                </a:solidFill>
                <a:latin typeface="Arial Narrow" panose="020B0606020202030204" pitchFamily="34" charset="0"/>
              </a:rPr>
              <a:t>σημαντικές </a:t>
            </a:r>
            <a:r>
              <a:rPr lang="el-GR" b="1" dirty="0">
                <a:solidFill>
                  <a:schemeClr val="tx1">
                    <a:lumMod val="95000"/>
                  </a:schemeClr>
                </a:solidFill>
                <a:latin typeface="Arial Narrow" panose="020B0606020202030204" pitchFamily="34" charset="0"/>
              </a:rPr>
              <a:t>διαφορές μεταξύ των κρατών μελών </a:t>
            </a:r>
            <a:endParaRPr lang="el-GR" b="1" dirty="0" smtClean="0">
              <a:solidFill>
                <a:schemeClr val="tx1">
                  <a:lumMod val="95000"/>
                </a:schemeClr>
              </a:solidFill>
              <a:latin typeface="Arial Narrow" panose="020B0606020202030204" pitchFamily="34" charset="0"/>
            </a:endParaRPr>
          </a:p>
          <a:p>
            <a:pPr marL="342900" indent="-342900" algn="l">
              <a:buFont typeface="Wingdings" panose="05000000000000000000" pitchFamily="2" charset="2"/>
              <a:buChar char="v"/>
            </a:pPr>
            <a:r>
              <a:rPr lang="el-GR" b="1" dirty="0" smtClean="0">
                <a:solidFill>
                  <a:schemeClr val="tx1">
                    <a:lumMod val="95000"/>
                  </a:schemeClr>
                </a:solidFill>
                <a:latin typeface="Arial Narrow" panose="020B0606020202030204" pitchFamily="34" charset="0"/>
              </a:rPr>
              <a:t>έλλειψη </a:t>
            </a:r>
            <a:r>
              <a:rPr lang="el-GR" b="1" dirty="0">
                <a:solidFill>
                  <a:schemeClr val="tx1">
                    <a:lumMod val="95000"/>
                  </a:schemeClr>
                </a:solidFill>
                <a:latin typeface="Arial Narrow" panose="020B0606020202030204" pitchFamily="34" charset="0"/>
              </a:rPr>
              <a:t>ισότιμων όρων ανταγωνισμού για τους φορείς εκμετάλλευσης</a:t>
            </a:r>
          </a:p>
        </p:txBody>
      </p:sp>
      <p:sp>
        <p:nvSpPr>
          <p:cNvPr id="3" name="Τίτλος 2"/>
          <p:cNvSpPr>
            <a:spLocks noGrp="1"/>
          </p:cNvSpPr>
          <p:nvPr>
            <p:ph type="title"/>
          </p:nvPr>
        </p:nvSpPr>
        <p:spPr>
          <a:xfrm>
            <a:off x="2125465" y="3730116"/>
            <a:ext cx="6624736" cy="360040"/>
          </a:xfrm>
        </p:spPr>
        <p:txBody>
          <a:bodyPr>
            <a:noAutofit/>
          </a:bodyPr>
          <a:lstStyle/>
          <a:p>
            <a:pPr lvl="0" eaLnBrk="1" hangingPunct="1"/>
            <a:r>
              <a:rPr lang="el-GR" sz="2800" b="1" cap="none" dirty="0" smtClean="0">
                <a:solidFill>
                  <a:srgbClr val="FF9900"/>
                </a:solidFill>
                <a:effectLst>
                  <a:outerShdw blurRad="38100" dist="38100" dir="2700000" algn="tl">
                    <a:srgbClr val="000000">
                      <a:alpha val="43137"/>
                    </a:srgbClr>
                  </a:outerShdw>
                </a:effectLst>
                <a:latin typeface="Arial Narrow" panose="020B0606020202030204" pitchFamily="34" charset="0"/>
                <a:ea typeface="+mn-ea"/>
                <a:cs typeface="Arial" charset="0"/>
              </a:rPr>
              <a:t/>
            </a:r>
            <a:br>
              <a:rPr lang="el-GR" sz="2800" b="1" cap="none" dirty="0" smtClean="0">
                <a:solidFill>
                  <a:srgbClr val="FF9900"/>
                </a:solidFill>
                <a:effectLst>
                  <a:outerShdw blurRad="38100" dist="38100" dir="2700000" algn="tl">
                    <a:srgbClr val="000000">
                      <a:alpha val="43137"/>
                    </a:srgbClr>
                  </a:outerShdw>
                </a:effectLst>
                <a:latin typeface="Arial Narrow" panose="020B0606020202030204" pitchFamily="34" charset="0"/>
                <a:ea typeface="+mn-ea"/>
                <a:cs typeface="Arial" charset="0"/>
              </a:rPr>
            </a:br>
            <a:endParaRPr lang="el-GR" sz="4400" dirty="0">
              <a:solidFill>
                <a:srgbClr val="FF9900"/>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8" y="429709"/>
            <a:ext cx="7982446" cy="40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084168" y="429710"/>
            <a:ext cx="2449709" cy="480131"/>
          </a:xfrm>
          <a:prstGeom prst="rect">
            <a:avLst/>
          </a:prstGeom>
        </p:spPr>
        <p:txBody>
          <a:bodyPr wrap="none">
            <a:spAutoFit/>
          </a:bodyPr>
          <a:lstStyle/>
          <a:p>
            <a:pPr lvl="0" algn="r" defTabSz="1244600">
              <a:lnSpc>
                <a:spcPct val="90000"/>
              </a:lnSpc>
              <a:spcAft>
                <a:spcPct val="35000"/>
              </a:spcAft>
            </a:pPr>
            <a:r>
              <a:rPr lang="el-GR" dirty="0">
                <a:solidFill>
                  <a:prstClr val="white"/>
                </a:solidFill>
                <a:effectLst>
                  <a:outerShdw blurRad="38100" dist="38100" dir="2700000" algn="tl">
                    <a:srgbClr val="000000">
                      <a:alpha val="43137"/>
                    </a:srgbClr>
                  </a:outerShdw>
                </a:effectLst>
                <a:latin typeface="Arial Narrow" pitchFamily="34" charset="0"/>
              </a:rPr>
              <a:t>Αδύνατα σημεία</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8" y="3573016"/>
            <a:ext cx="7982446"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1187625" y="3573016"/>
            <a:ext cx="7757293" cy="461665"/>
          </a:xfrm>
          <a:prstGeom prst="rect">
            <a:avLst/>
          </a:prstGeom>
        </p:spPr>
        <p:txBody>
          <a:bodyPr wrap="square">
            <a:spAutoFit/>
          </a:bodyPr>
          <a:lstStyle/>
          <a:p>
            <a:r>
              <a:rPr lang="el-GR" sz="2400" dirty="0">
                <a:solidFill>
                  <a:prstClr val="white"/>
                </a:solidFill>
                <a:effectLst>
                  <a:outerShdw blurRad="38100" dist="38100" dir="2700000" algn="tl">
                    <a:srgbClr val="000000">
                      <a:alpha val="43137"/>
                    </a:srgbClr>
                  </a:outerShdw>
                </a:effectLst>
                <a:latin typeface="Arial Narrow" panose="020B0606020202030204" pitchFamily="34" charset="0"/>
                <a:ea typeface="+mj-ea"/>
              </a:rPr>
              <a:t>Πανευρωπαϊκό πλαίσιο απόδοσης  περιβαλλοντικής ευθύνης</a:t>
            </a:r>
            <a:endParaRPr lang="el-GR" sz="3600" dirty="0"/>
          </a:p>
        </p:txBody>
      </p:sp>
      <p:sp>
        <p:nvSpPr>
          <p:cNvPr id="8" name="Ορθογώνιο 7"/>
          <p:cNvSpPr/>
          <p:nvPr/>
        </p:nvSpPr>
        <p:spPr>
          <a:xfrm>
            <a:off x="723975" y="4221088"/>
            <a:ext cx="7982446" cy="1077218"/>
          </a:xfrm>
          <a:prstGeom prst="rect">
            <a:avLst/>
          </a:prstGeom>
        </p:spPr>
        <p:txBody>
          <a:bodyPr wrap="square">
            <a:spAutoFit/>
          </a:bodyPr>
          <a:lstStyle/>
          <a:p>
            <a:pPr lvl="0" eaLnBrk="0" hangingPunct="0">
              <a:spcBef>
                <a:spcPct val="20000"/>
              </a:spcBef>
              <a:buClr>
                <a:srgbClr val="F0A22E"/>
              </a:buClr>
              <a:buSzPct val="70000"/>
            </a:pPr>
            <a:r>
              <a:rPr lang="el-GR" sz="1600" b="0" i="1" dirty="0">
                <a:solidFill>
                  <a:schemeClr val="tx1">
                    <a:lumMod val="95000"/>
                  </a:schemeClr>
                </a:solidFill>
                <a:effectLst>
                  <a:outerShdw blurRad="38100" dist="38100" dir="2700000" algn="tl">
                    <a:srgbClr val="000000">
                      <a:alpha val="43137"/>
                    </a:srgbClr>
                  </a:outerShdw>
                </a:effectLst>
                <a:latin typeface="Arial Narrow" panose="020B0606020202030204" pitchFamily="34" charset="0"/>
                <a:cs typeface="+mn-cs"/>
              </a:rPr>
              <a:t>Λόγω της διακριτικής ευχέρειας που ανατίθεται στο πλαίσιο </a:t>
            </a:r>
            <a:r>
              <a:rPr lang="el-GR" sz="1600" b="0" i="1" dirty="0" smtClean="0">
                <a:solidFill>
                  <a:schemeClr val="tx1">
                    <a:lumMod val="95000"/>
                  </a:schemeClr>
                </a:solidFill>
                <a:effectLst>
                  <a:outerShdw blurRad="38100" dist="38100" dir="2700000" algn="tl">
                    <a:srgbClr val="000000">
                      <a:alpha val="43137"/>
                    </a:srgbClr>
                  </a:outerShdw>
                </a:effectLst>
                <a:latin typeface="Arial Narrow" panose="020B0606020202030204" pitchFamily="34" charset="0"/>
                <a:cs typeface="+mn-cs"/>
              </a:rPr>
              <a:t>της ΟΠΕ, </a:t>
            </a:r>
            <a:r>
              <a:rPr lang="el-GR" sz="1600" b="0" i="1" dirty="0">
                <a:solidFill>
                  <a:schemeClr val="tx1">
                    <a:lumMod val="95000"/>
                  </a:schemeClr>
                </a:solidFill>
                <a:effectLst>
                  <a:outerShdw blurRad="38100" dist="38100" dir="2700000" algn="tl">
                    <a:srgbClr val="000000">
                      <a:alpha val="43137"/>
                    </a:srgbClr>
                  </a:outerShdw>
                </a:effectLst>
                <a:latin typeface="Arial Narrow" panose="020B0606020202030204" pitchFamily="34" charset="0"/>
                <a:cs typeface="+mn-cs"/>
              </a:rPr>
              <a:t>η εφαρμογή της στα κράτη μέλη δεν είναι συντονισμένη και στερείται εναρμόνισης και αποτελεσματικότητας, με αποτέλεσμα να προκύπτουν ανεπάρκειες εφαρμογής, σημαντικές διαφορές μεταξύ των κρατών μελών ως προς τον αριθμό των υποθέσεων και έλλειψη ισότιμων όρων ανταγωνισμού για τους φορείς εκμετάλλευσης.·</a:t>
            </a:r>
          </a:p>
        </p:txBody>
      </p:sp>
      <p:sp>
        <p:nvSpPr>
          <p:cNvPr id="9" name="Ορθογώνιο 8"/>
          <p:cNvSpPr/>
          <p:nvPr/>
        </p:nvSpPr>
        <p:spPr>
          <a:xfrm>
            <a:off x="723975" y="5445224"/>
            <a:ext cx="7982446" cy="1077218"/>
          </a:xfrm>
          <a:prstGeom prst="rect">
            <a:avLst/>
          </a:prstGeom>
        </p:spPr>
        <p:txBody>
          <a:bodyPr wrap="square">
            <a:spAutoFit/>
          </a:bodyPr>
          <a:lstStyle/>
          <a:p>
            <a:pPr lvl="0"/>
            <a:r>
              <a:rPr lang="el-GR" sz="1600" b="0" i="1" dirty="0">
                <a:solidFill>
                  <a:schemeClr val="tx1">
                    <a:lumMod val="95000"/>
                  </a:schemeClr>
                </a:solidFill>
                <a:effectLst>
                  <a:outerShdw blurRad="38100" dist="38100" dir="2700000" algn="tl">
                    <a:srgbClr val="000000">
                      <a:alpha val="43137"/>
                    </a:srgbClr>
                  </a:outerShdw>
                </a:effectLst>
                <a:latin typeface="Arial Narrow" panose="020B0606020202030204" pitchFamily="34" charset="0"/>
                <a:cs typeface="+mn-cs"/>
              </a:rPr>
              <a:t>Στο άρθρο 1, το πλαίσιο για την περιβαλλοντική ευθύνη δεν συμπεριλαμβάνει την αποκατάσταση του περιβάλλοντος και την επαναφορά των οικοσυστημάτων στην αρχική τους κατάσταση μετά τον τερματισμό των επαγγελματικών δραστηριοτήτων, ακόμη και όταν η περιβαλλοντική ζημία προκαλείται από δραστηριότητες ή εκπομπές που επιτρέπονται ρητά από τις αρμόδιες αρχές·</a:t>
            </a:r>
          </a:p>
        </p:txBody>
      </p:sp>
    </p:spTree>
    <p:extLst>
      <p:ext uri="{BB962C8B-B14F-4D97-AF65-F5344CB8AC3E}">
        <p14:creationId xmlns:p14="http://schemas.microsoft.com/office/powerpoint/2010/main" val="3554523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61575" y="3933056"/>
            <a:ext cx="8784975" cy="2588978"/>
          </a:xfrm>
          <a:prstGeom prst="rect">
            <a:avLst/>
          </a:prstGeom>
        </p:spPr>
        <p:txBody>
          <a:bodyPr wrap="square">
            <a:spAutoFit/>
          </a:bodyPr>
          <a:lstStyle/>
          <a:p>
            <a:pPr marL="342900" indent="-342900" eaLnBrk="0" hangingPunct="0">
              <a:lnSpc>
                <a:spcPct val="110000"/>
              </a:lnSpc>
              <a:spcBef>
                <a:spcPct val="25000"/>
              </a:spcBef>
              <a:buClr>
                <a:srgbClr val="FFFF00"/>
              </a:buClr>
              <a:buSzPct val="60000"/>
              <a:buFont typeface="Monotype Sorts" pitchFamily="2" charset="2"/>
              <a:buChar char="l"/>
            </a:pPr>
            <a:r>
              <a:rPr lang="el-GR" altLang="el-GR" sz="2000" b="0" kern="0" dirty="0" smtClean="0">
                <a:solidFill>
                  <a:prstClr val="white"/>
                </a:solidFill>
                <a:latin typeface="Arial Narrow" panose="020B0606020202030204" pitchFamily="34" charset="0"/>
              </a:rPr>
              <a:t>Κενά </a:t>
            </a:r>
            <a:r>
              <a:rPr lang="el-GR" altLang="el-GR" sz="2000" b="0" kern="0" dirty="0">
                <a:solidFill>
                  <a:prstClr val="white"/>
                </a:solidFill>
                <a:latin typeface="Arial Narrow" panose="020B0606020202030204" pitchFamily="34" charset="0"/>
              </a:rPr>
              <a:t>στο πεδίο εφαρμογής σε ότι αφορά την κάλυψη ζημίας στο νερό στο θαλάσσιο περιβάλλον.</a:t>
            </a:r>
            <a:r>
              <a:rPr lang="en-GB" altLang="el-GR" sz="2000" b="0" kern="0" dirty="0">
                <a:solidFill>
                  <a:prstClr val="white"/>
                </a:solidFill>
                <a:latin typeface="Arial Narrow" panose="020B0606020202030204" pitchFamily="34" charset="0"/>
              </a:rPr>
              <a:t> </a:t>
            </a:r>
          </a:p>
          <a:p>
            <a:pPr marL="342900" indent="-342900" eaLnBrk="0" hangingPunct="0">
              <a:lnSpc>
                <a:spcPct val="110000"/>
              </a:lnSpc>
              <a:spcBef>
                <a:spcPct val="25000"/>
              </a:spcBef>
              <a:buClr>
                <a:srgbClr val="FFFF00"/>
              </a:buClr>
              <a:buSzPct val="60000"/>
              <a:buFont typeface="Monotype Sorts" pitchFamily="2" charset="2"/>
              <a:buChar char="l"/>
            </a:pPr>
            <a:r>
              <a:rPr lang="el-GR" altLang="el-GR" sz="2000" b="0" kern="0" dirty="0" smtClean="0">
                <a:solidFill>
                  <a:prstClr val="white"/>
                </a:solidFill>
                <a:latin typeface="Arial Narrow" panose="020B0606020202030204" pitchFamily="34" charset="0"/>
              </a:rPr>
              <a:t>Ανομοιόμορφη </a:t>
            </a:r>
            <a:r>
              <a:rPr lang="el-GR" altLang="el-GR" sz="2000" b="0" kern="0" dirty="0">
                <a:solidFill>
                  <a:prstClr val="white"/>
                </a:solidFill>
                <a:latin typeface="Arial Narrow" panose="020B0606020202030204" pitchFamily="34" charset="0"/>
              </a:rPr>
              <a:t>επέκταση του πεδίου για να καλυφθεί η ζημία που προκαλείται σε είδη και σε φυσικούς </a:t>
            </a:r>
            <a:r>
              <a:rPr lang="el-GR" altLang="el-GR" sz="2000" b="0" kern="0" dirty="0" err="1">
                <a:solidFill>
                  <a:prstClr val="white"/>
                </a:solidFill>
                <a:latin typeface="Arial Narrow" panose="020B0606020202030204" pitchFamily="34" charset="0"/>
              </a:rPr>
              <a:t>οικότοπους</a:t>
            </a:r>
            <a:r>
              <a:rPr lang="el-GR" altLang="el-GR" sz="2000" b="0" kern="0" dirty="0">
                <a:solidFill>
                  <a:prstClr val="white"/>
                </a:solidFill>
                <a:latin typeface="Arial Narrow" panose="020B0606020202030204" pitchFamily="34" charset="0"/>
              </a:rPr>
              <a:t> που προστατεύονται από την εθνική νομοθεσία.</a:t>
            </a:r>
            <a:r>
              <a:rPr lang="en-GB" altLang="el-GR" sz="2000" b="0" kern="0" dirty="0">
                <a:solidFill>
                  <a:prstClr val="white"/>
                </a:solidFill>
                <a:latin typeface="Arial Narrow" panose="020B0606020202030204" pitchFamily="34" charset="0"/>
              </a:rPr>
              <a:t> </a:t>
            </a:r>
            <a:endParaRPr lang="el-GR" altLang="el-GR" sz="2000" b="0" kern="0" dirty="0">
              <a:solidFill>
                <a:prstClr val="white"/>
              </a:solidFill>
              <a:latin typeface="Arial Narrow" panose="020B0606020202030204" pitchFamily="34" charset="0"/>
            </a:endParaRPr>
          </a:p>
          <a:p>
            <a:pPr marL="342900" indent="-342900" eaLnBrk="0" hangingPunct="0">
              <a:lnSpc>
                <a:spcPct val="110000"/>
              </a:lnSpc>
              <a:spcBef>
                <a:spcPct val="25000"/>
              </a:spcBef>
              <a:buClr>
                <a:srgbClr val="FFFF00"/>
              </a:buClr>
              <a:buSzPct val="60000"/>
              <a:buFont typeface="Monotype Sorts" pitchFamily="2" charset="2"/>
              <a:buChar char="l"/>
            </a:pPr>
            <a:r>
              <a:rPr lang="el-GR" altLang="el-GR" sz="2000" b="0" kern="0" dirty="0" smtClean="0">
                <a:solidFill>
                  <a:prstClr val="white"/>
                </a:solidFill>
                <a:latin typeface="Arial Narrow" panose="020B0606020202030204" pitchFamily="34" charset="0"/>
              </a:rPr>
              <a:t>Ασαφή τα οικονομικά ανώτατα όρια που </a:t>
            </a:r>
            <a:r>
              <a:rPr lang="el-GR" altLang="el-GR" sz="2000" b="0" kern="0" dirty="0">
                <a:solidFill>
                  <a:prstClr val="white"/>
                </a:solidFill>
                <a:latin typeface="Arial Narrow" panose="020B0606020202030204" pitchFamily="34" charset="0"/>
              </a:rPr>
              <a:t>έχουν καθοριστεί για τα υπάρχοντα μέσα χρηματοοικονομικής ασφάλειας όσον αφορά πιθανά ατυχήματα ευρείας κλίμακας</a:t>
            </a:r>
            <a:r>
              <a:rPr lang="en-GB" altLang="el-GR" sz="2000" b="0" kern="0" dirty="0">
                <a:solidFill>
                  <a:prstClr val="white"/>
                </a:solidFill>
                <a:latin typeface="Arial Narrow" panose="020B0606020202030204" pitchFamily="34" charset="0"/>
              </a:rPr>
              <a:t> (</a:t>
            </a:r>
            <a:r>
              <a:rPr lang="el-GR" altLang="el-GR" sz="2000" b="0" kern="0" dirty="0">
                <a:solidFill>
                  <a:prstClr val="white"/>
                </a:solidFill>
                <a:latin typeface="Arial Narrow" panose="020B0606020202030204" pitchFamily="34" charset="0"/>
              </a:rPr>
              <a:t>π.χ.</a:t>
            </a:r>
            <a:r>
              <a:rPr lang="en-GB" altLang="el-GR" sz="2000" b="0" kern="0" dirty="0">
                <a:solidFill>
                  <a:prstClr val="white"/>
                </a:solidFill>
                <a:latin typeface="Arial Narrow" panose="020B0606020202030204" pitchFamily="34" charset="0"/>
              </a:rPr>
              <a:t> </a:t>
            </a:r>
            <a:r>
              <a:rPr lang="en-GB" altLang="el-GR" sz="2000" b="0" i="1" kern="0" dirty="0">
                <a:solidFill>
                  <a:prstClr val="white"/>
                </a:solidFill>
                <a:latin typeface="Arial Narrow" panose="020B0606020202030204" pitchFamily="34" charset="0"/>
              </a:rPr>
              <a:t>Deepwater Horizon</a:t>
            </a:r>
            <a:r>
              <a:rPr lang="en-GB" altLang="el-GR" sz="2000" b="0" kern="0" dirty="0">
                <a:solidFill>
                  <a:prstClr val="white"/>
                </a:solidFill>
                <a:latin typeface="Arial Narrow" panose="020B0606020202030204" pitchFamily="34" charset="0"/>
              </a:rPr>
              <a:t> </a:t>
            </a:r>
            <a:r>
              <a:rPr lang="el-GR" altLang="el-GR" sz="2000" b="0" kern="0" dirty="0">
                <a:solidFill>
                  <a:prstClr val="white"/>
                </a:solidFill>
                <a:latin typeface="Arial Narrow" panose="020B0606020202030204" pitchFamily="34" charset="0"/>
              </a:rPr>
              <a:t>και</a:t>
            </a:r>
            <a:r>
              <a:rPr lang="en-GB" altLang="el-GR" sz="2000" b="0" kern="0" dirty="0">
                <a:solidFill>
                  <a:prstClr val="white"/>
                </a:solidFill>
                <a:latin typeface="Arial Narrow" panose="020B0606020202030204" pitchFamily="34" charset="0"/>
              </a:rPr>
              <a:t> </a:t>
            </a:r>
            <a:r>
              <a:rPr lang="el-GR" altLang="el-GR" sz="2000" b="0" kern="0" dirty="0">
                <a:solidFill>
                  <a:prstClr val="white"/>
                </a:solidFill>
                <a:latin typeface="Arial Narrow" panose="020B0606020202030204" pitchFamily="34" charset="0"/>
              </a:rPr>
              <a:t>το ατύχημα στην Ουγγαρία «</a:t>
            </a:r>
            <a:r>
              <a:rPr lang="en-GB" altLang="el-GR" sz="2000" b="0" kern="0" dirty="0">
                <a:solidFill>
                  <a:prstClr val="white"/>
                </a:solidFill>
                <a:latin typeface="Arial Narrow" panose="020B0606020202030204" pitchFamily="34" charset="0"/>
              </a:rPr>
              <a:t>Red mud pollution</a:t>
            </a:r>
            <a:r>
              <a:rPr lang="el-GR" altLang="el-GR" sz="2000" b="0" kern="0" dirty="0">
                <a:solidFill>
                  <a:prstClr val="white"/>
                </a:solidFill>
                <a:latin typeface="Arial Narrow" panose="020B0606020202030204" pitchFamily="34" charset="0"/>
              </a:rPr>
              <a:t>»</a:t>
            </a:r>
            <a:r>
              <a:rPr lang="en-GB" altLang="el-GR" sz="2000" b="0" kern="0" dirty="0">
                <a:solidFill>
                  <a:prstClr val="white"/>
                </a:solidFill>
                <a:latin typeface="Arial Narrow" panose="020B0606020202030204" pitchFamily="34"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03" y="2840571"/>
            <a:ext cx="82613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012160" y="2865617"/>
            <a:ext cx="2449710" cy="480131"/>
          </a:xfrm>
          <a:prstGeom prst="rect">
            <a:avLst/>
          </a:prstGeom>
        </p:spPr>
        <p:txBody>
          <a:bodyPr wrap="none">
            <a:spAutoFit/>
          </a:bodyPr>
          <a:lstStyle/>
          <a:p>
            <a:pPr algn="r" defTabSz="1244600">
              <a:lnSpc>
                <a:spcPct val="90000"/>
              </a:lnSpc>
              <a:spcAft>
                <a:spcPct val="35000"/>
              </a:spcAft>
            </a:pPr>
            <a:r>
              <a:rPr lang="el-GR" dirty="0">
                <a:solidFill>
                  <a:prstClr val="white"/>
                </a:solidFill>
                <a:effectLst>
                  <a:outerShdw blurRad="38100" dist="38100" dir="2700000" algn="tl">
                    <a:srgbClr val="000000">
                      <a:alpha val="43137"/>
                    </a:srgbClr>
                  </a:outerShdw>
                </a:effectLst>
                <a:latin typeface="Arial Narrow" pitchFamily="34" charset="0"/>
              </a:rPr>
              <a:t>Αδύνατα σημεία</a:t>
            </a:r>
          </a:p>
        </p:txBody>
      </p:sp>
      <p:sp>
        <p:nvSpPr>
          <p:cNvPr id="3" name="Ορθογώνιο 2"/>
          <p:cNvSpPr/>
          <p:nvPr/>
        </p:nvSpPr>
        <p:spPr>
          <a:xfrm>
            <a:off x="251518" y="332656"/>
            <a:ext cx="8695033" cy="2289858"/>
          </a:xfrm>
          <a:prstGeom prst="rect">
            <a:avLst/>
          </a:prstGeom>
        </p:spPr>
        <p:txBody>
          <a:bodyPr wrap="square">
            <a:spAutoFit/>
          </a:bodyPr>
          <a:lstStyle/>
          <a:p>
            <a:pPr marL="342900" indent="-342900">
              <a:spcBef>
                <a:spcPct val="20000"/>
              </a:spcBef>
              <a:buClr>
                <a:srgbClr val="FFFF00"/>
              </a:buClr>
              <a:buSzPct val="60000"/>
              <a:buFont typeface="Monotype Sorts" pitchFamily="2" charset="2"/>
              <a:buChar char="l"/>
            </a:pPr>
            <a:r>
              <a:rPr lang="el-GR" altLang="el-GR" sz="1800" kern="0" dirty="0">
                <a:solidFill>
                  <a:prstClr val="white"/>
                </a:solidFill>
                <a:latin typeface="Arial Narrow" panose="020B0606020202030204" pitchFamily="34" charset="0"/>
              </a:rPr>
              <a:t>Τα ασφαλιστικά προϊόντα δεν μπορούν να καλύψουν επαρκώς και ασφαλώς απρόβλεπτους κινδύνους, όπως π.χ. τους ΓΤΟ</a:t>
            </a:r>
            <a:endParaRPr lang="en-US" altLang="el-GR" sz="1800" kern="0" dirty="0">
              <a:solidFill>
                <a:prstClr val="white"/>
              </a:solidFill>
              <a:latin typeface="Arial Narrow" panose="020B0606020202030204" pitchFamily="34" charset="0"/>
            </a:endParaRPr>
          </a:p>
          <a:p>
            <a:pPr marL="342900" indent="-342900">
              <a:spcBef>
                <a:spcPct val="20000"/>
              </a:spcBef>
              <a:buClr>
                <a:srgbClr val="FFFF00"/>
              </a:buClr>
              <a:buSzPct val="60000"/>
              <a:buFont typeface="Monotype Sorts" pitchFamily="2" charset="2"/>
              <a:buChar char="l"/>
            </a:pPr>
            <a:r>
              <a:rPr lang="el-GR" altLang="el-GR" sz="1800" kern="0" dirty="0">
                <a:solidFill>
                  <a:prstClr val="white"/>
                </a:solidFill>
                <a:latin typeface="Arial Narrow" panose="020B0606020202030204" pitchFamily="34" charset="0"/>
              </a:rPr>
              <a:t>Μερικά από τα διαθέσιμα προϊόντα έχουν ενσωματωμένες εξαιρέσεις, όπως για τη</a:t>
            </a:r>
            <a:r>
              <a:rPr lang="en-US" altLang="el-GR" sz="1800" kern="0" dirty="0">
                <a:solidFill>
                  <a:prstClr val="white"/>
                </a:solidFill>
                <a:latin typeface="Arial Narrow" panose="020B0606020202030204" pitchFamily="34" charset="0"/>
              </a:rPr>
              <a:t>: </a:t>
            </a:r>
          </a:p>
          <a:p>
            <a:pPr marL="742950" lvl="1" indent="-285750">
              <a:spcBef>
                <a:spcPct val="20000"/>
              </a:spcBef>
              <a:buClr>
                <a:srgbClr val="FFFF00"/>
              </a:buClr>
              <a:buSzPct val="60000"/>
              <a:buFont typeface="Monotype Sorts" pitchFamily="2" charset="2"/>
              <a:buChar char="u"/>
            </a:pPr>
            <a:r>
              <a:rPr lang="el-GR" altLang="el-GR" sz="1800" b="0" kern="0" dirty="0">
                <a:solidFill>
                  <a:prstClr val="white"/>
                </a:solidFill>
                <a:latin typeface="Arial Narrow" panose="020B0606020202030204" pitchFamily="34" charset="0"/>
              </a:rPr>
              <a:t>Σταδιακή περιβαλλοντική ζημία</a:t>
            </a:r>
            <a:endParaRPr lang="en-US" altLang="el-GR" sz="1800" b="0" kern="0" dirty="0">
              <a:solidFill>
                <a:prstClr val="white"/>
              </a:solidFill>
              <a:latin typeface="Arial Narrow" panose="020B0606020202030204" pitchFamily="34" charset="0"/>
            </a:endParaRPr>
          </a:p>
          <a:p>
            <a:pPr marL="742950" lvl="1" indent="-285750">
              <a:spcBef>
                <a:spcPct val="20000"/>
              </a:spcBef>
              <a:buClr>
                <a:srgbClr val="FFFF00"/>
              </a:buClr>
              <a:buSzPct val="60000"/>
              <a:buFont typeface="Monotype Sorts" pitchFamily="2" charset="2"/>
              <a:buChar char="u"/>
            </a:pPr>
            <a:r>
              <a:rPr lang="el-GR" altLang="el-GR" sz="1800" b="0" kern="0" dirty="0">
                <a:solidFill>
                  <a:prstClr val="white"/>
                </a:solidFill>
                <a:latin typeface="Arial Narrow" panose="020B0606020202030204" pitchFamily="34" charset="0"/>
              </a:rPr>
              <a:t>Αντισταθμιστική αποκατάσταση της περιβαλλοντικής ζημίας</a:t>
            </a:r>
            <a:r>
              <a:rPr lang="en-US" altLang="el-GR" sz="1800" b="0" kern="0" dirty="0">
                <a:solidFill>
                  <a:prstClr val="white"/>
                </a:solidFill>
                <a:latin typeface="Arial Narrow" panose="020B0606020202030204" pitchFamily="34" charset="0"/>
              </a:rPr>
              <a:t> </a:t>
            </a:r>
          </a:p>
          <a:p>
            <a:pPr marL="342900" indent="-342900">
              <a:spcBef>
                <a:spcPct val="20000"/>
              </a:spcBef>
              <a:buClr>
                <a:srgbClr val="FFFF00"/>
              </a:buClr>
              <a:buSzPct val="60000"/>
            </a:pPr>
            <a:r>
              <a:rPr lang="en-US" altLang="el-GR" sz="2000" kern="0" dirty="0">
                <a:solidFill>
                  <a:prstClr val="white"/>
                </a:solidFill>
                <a:latin typeface="Arial Narrow" panose="020B0606020202030204" pitchFamily="34" charset="0"/>
              </a:rPr>
              <a:t>	</a:t>
            </a:r>
            <a:r>
              <a:rPr lang="el-GR" altLang="el-GR" sz="2000" kern="0" dirty="0">
                <a:solidFill>
                  <a:prstClr val="white"/>
                </a:solidFill>
                <a:latin typeface="Arial Narrow" panose="020B0606020202030204" pitchFamily="34" charset="0"/>
              </a:rPr>
              <a:t>εξαιτίας </a:t>
            </a:r>
            <a:r>
              <a:rPr lang="el-GR" altLang="el-GR" sz="1800" kern="0" dirty="0">
                <a:solidFill>
                  <a:prstClr val="white"/>
                </a:solidFill>
                <a:latin typeface="Arial Narrow" panose="020B0606020202030204" pitchFamily="34" charset="0"/>
              </a:rPr>
              <a:t>της έλλειψης στοιχείων για συμβάντα που εμπίπτουν στην ΟΠΕ και την αδυναμία να υπολογιστούν ποσοτικά οι πιθανές ζημίες</a:t>
            </a:r>
            <a:r>
              <a:rPr lang="en-US" altLang="el-GR" sz="1600" b="0" kern="0" dirty="0" smtClean="0">
                <a:solidFill>
                  <a:prstClr val="white"/>
                </a:solidFill>
                <a:latin typeface="Arial Narrow" panose="020B0606020202030204" pitchFamily="34" charset="0"/>
              </a:rPr>
              <a:t>.</a:t>
            </a:r>
            <a:endParaRPr lang="en-US" altLang="el-GR" sz="1600" b="0" kern="0"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5800470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9.jpeg"/></Relationships>
</file>

<file path=ppt/theme/_rels/them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10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4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11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5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4.xml><?xml version="1.0" encoding="utf-8"?>
<a:theme xmlns:a="http://schemas.openxmlformats.org/drawingml/2006/main" name="6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5.xml><?xml version="1.0" encoding="utf-8"?>
<a:theme xmlns:a="http://schemas.openxmlformats.org/drawingml/2006/main" name="13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6.xml><?xml version="1.0" encoding="utf-8"?>
<a:theme xmlns:a="http://schemas.openxmlformats.org/drawingml/2006/main" name="1_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7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8.xml><?xml version="1.0" encoding="utf-8"?>
<a:theme xmlns:a="http://schemas.openxmlformats.org/drawingml/2006/main" name="15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9.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3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8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2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14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1_Διάμεσος">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9_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0.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1.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2.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3.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4.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5.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6.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7.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5.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6.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7.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8.xml><?xml version="1.0" encoding="utf-8"?>
<a:themeOverride xmlns:a="http://schemas.openxmlformats.org/drawingml/2006/main">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9.xml><?xml version="1.0" encoding="utf-8"?>
<a:themeOverride xmlns:a="http://schemas.openxmlformats.org/drawingml/2006/main">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14159</TotalTime>
  <Words>3569</Words>
  <Application>Microsoft Office PowerPoint</Application>
  <PresentationFormat>Προβολή στην οθόνη (4:3)</PresentationFormat>
  <Paragraphs>364</Paragraphs>
  <Slides>56</Slides>
  <Notes>0</Notes>
  <HiddenSlides>0</HiddenSlides>
  <MMClips>0</MMClips>
  <ScaleCrop>false</ScaleCrop>
  <HeadingPairs>
    <vt:vector size="4" baseType="variant">
      <vt:variant>
        <vt:lpstr>Θέμα</vt:lpstr>
      </vt:variant>
      <vt:variant>
        <vt:i4>19</vt:i4>
      </vt:variant>
      <vt:variant>
        <vt:lpstr>Τίτλοι διαφανειών</vt:lpstr>
      </vt:variant>
      <vt:variant>
        <vt:i4>56</vt:i4>
      </vt:variant>
    </vt:vector>
  </HeadingPairs>
  <TitlesOfParts>
    <vt:vector size="75" baseType="lpstr">
      <vt:lpstr>Διαστημικό</vt:lpstr>
      <vt:lpstr>1_Διαστημικό</vt:lpstr>
      <vt:lpstr>2_Διαστημικό</vt:lpstr>
      <vt:lpstr>3_Διαστημικό</vt:lpstr>
      <vt:lpstr>8_Διαστημικό</vt:lpstr>
      <vt:lpstr>12_Διαστημικό</vt:lpstr>
      <vt:lpstr>14_Διαστημικό</vt:lpstr>
      <vt:lpstr>1_Διάμεσος</vt:lpstr>
      <vt:lpstr>9_Διαστημικό</vt:lpstr>
      <vt:lpstr>10_Διαστημικό</vt:lpstr>
      <vt:lpstr>4_Διαστημικό</vt:lpstr>
      <vt:lpstr>11_Διαστημικό</vt:lpstr>
      <vt:lpstr>5_Διαστημικό</vt:lpstr>
      <vt:lpstr>6_Διαστημικό</vt:lpstr>
      <vt:lpstr>13_Διαστημικό</vt:lpstr>
      <vt:lpstr>1_Austin</vt:lpstr>
      <vt:lpstr>7_Διαστημικό</vt:lpstr>
      <vt:lpstr>15_Διαστημικό</vt:lpstr>
      <vt:lpstr>Austin</vt:lpstr>
      <vt:lpstr>Παρουσίαση του PowerPoint</vt:lpstr>
      <vt:lpstr>περιεχομενα</vt:lpstr>
      <vt:lpstr>Εξαντλώντας τα όρια της Ανάπτυξης  </vt:lpstr>
      <vt:lpstr>Παρουσίαση του PowerPoint</vt:lpstr>
      <vt:lpstr>1. Αποτελεσματικότητα περιβαλλοντικής ευθύνης Εθνική νομοθεσία / Εφαρμογή  - εμπλοκές – προσαρμογές   </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2. Οικονομική αποτίμηση μέτρων αποκατάστασης περιβαλλοντικής ζημιάς Μέθοδοι, προβλήματα, γενικές εκτιμήσεις  </vt:lpstr>
      <vt:lpstr>Παρουσίαση του PowerPoint</vt:lpstr>
      <vt:lpstr>Οικονομικα Περιβαλλοντοσ</vt:lpstr>
      <vt:lpstr>Παρουσίαση του PowerPoint</vt:lpstr>
      <vt:lpstr>Παρουσίαση του PowerPoint</vt:lpstr>
      <vt:lpstr>Οικονομικα Περιβαλλοντοσ</vt:lpstr>
      <vt:lpstr>Οικονομικη αποτιμηση  περιβαλλοντικησ ζημιασ </vt:lpstr>
      <vt:lpstr>Παρουσίαση του PowerPoint</vt:lpstr>
      <vt:lpstr>Παρουσίαση του PowerPoint</vt:lpstr>
      <vt:lpstr>Δεικτεσ περιβαλλοντικων επιπτωσεων </vt:lpstr>
      <vt:lpstr>Παρουσίαση του PowerPoint</vt:lpstr>
      <vt:lpstr>3. Εγγυήσεις ρίσκου - Χρηματοοικονομική ασφάλεια Συμπεράσματα, συστάσεις και μελλοντική πορεία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six b design</dc:creator>
  <cp:lastModifiedBy>Pericles Sachinis</cp:lastModifiedBy>
  <cp:revision>1036</cp:revision>
  <dcterms:created xsi:type="dcterms:W3CDTF">2000-02-27T05:01:26Z</dcterms:created>
  <dcterms:modified xsi:type="dcterms:W3CDTF">2017-09-07T22:17:58Z</dcterms:modified>
</cp:coreProperties>
</file>