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4.jpg"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75" r:id="rId2"/>
    <p:sldId id="354" r:id="rId3"/>
    <p:sldId id="301" r:id="rId4"/>
    <p:sldId id="280" r:id="rId5"/>
    <p:sldId id="281" r:id="rId6"/>
    <p:sldId id="318" r:id="rId7"/>
    <p:sldId id="282" r:id="rId8"/>
    <p:sldId id="319" r:id="rId9"/>
    <p:sldId id="317" r:id="rId10"/>
    <p:sldId id="315" r:id="rId11"/>
    <p:sldId id="332" r:id="rId12"/>
    <p:sldId id="309" r:id="rId13"/>
    <p:sldId id="327" r:id="rId14"/>
    <p:sldId id="328" r:id="rId15"/>
    <p:sldId id="314" r:id="rId16"/>
    <p:sldId id="341" r:id="rId17"/>
    <p:sldId id="340" r:id="rId18"/>
    <p:sldId id="362" r:id="rId19"/>
    <p:sldId id="316" r:id="rId20"/>
    <p:sldId id="310" r:id="rId21"/>
    <p:sldId id="359" r:id="rId22"/>
    <p:sldId id="321" r:id="rId23"/>
    <p:sldId id="355" r:id="rId24"/>
    <p:sldId id="325" r:id="rId25"/>
    <p:sldId id="326" r:id="rId26"/>
    <p:sldId id="333" r:id="rId27"/>
    <p:sldId id="322" r:id="rId28"/>
    <p:sldId id="338" r:id="rId29"/>
    <p:sldId id="339" r:id="rId30"/>
    <p:sldId id="361" r:id="rId31"/>
    <p:sldId id="329" r:id="rId32"/>
    <p:sldId id="330" r:id="rId33"/>
    <p:sldId id="360" r:id="rId34"/>
    <p:sldId id="345" r:id="rId35"/>
    <p:sldId id="304" r:id="rId36"/>
    <p:sldId id="342" r:id="rId37"/>
    <p:sldId id="348" r:id="rId38"/>
    <p:sldId id="350" r:id="rId39"/>
    <p:sldId id="349" r:id="rId40"/>
    <p:sldId id="351" r:id="rId41"/>
    <p:sldId id="346" r:id="rId42"/>
    <p:sldId id="363" r:id="rId43"/>
    <p:sldId id="353" r:id="rId44"/>
    <p:sldId id="347" r:id="rId45"/>
    <p:sldId id="323" r:id="rId46"/>
    <p:sldId id="324" r:id="rId47"/>
    <p:sldId id="344" r:id="rId48"/>
    <p:sldId id="357" r:id="rId49"/>
    <p:sldId id="290" r:id="rId50"/>
    <p:sldId id="292" r:id="rId51"/>
    <p:sldId id="294" r:id="rId52"/>
    <p:sldId id="296" r:id="rId53"/>
    <p:sldId id="358" r:id="rId54"/>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Δικηγορικός Σύλλογος Ηρακλείου" initials="ΔΣΗ" lastIdx="0" clrIdx="0">
    <p:extLst>
      <p:ext uri="{19B8F6BF-5375-455C-9EA6-DF929625EA0E}">
        <p15:presenceInfo xmlns:p15="http://schemas.microsoft.com/office/powerpoint/2012/main" xmlns="" userId="17cee6a6f7b0e2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p:cViewPr>
        <p:scale>
          <a:sx n="114" d="100"/>
          <a:sy n="114" d="100"/>
        </p:scale>
        <p:origin x="-1470"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image" Target="../media/image39.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EA0FA9-A45C-4547-A62C-9CC91C80D137}"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l-GR"/>
        </a:p>
      </dgm:t>
    </dgm:pt>
    <dgm:pt modelId="{00F0B2DD-0A7E-4837-A2E2-C64D2E9EAC3F}">
      <dgm:prSet phldrT="[Κείμενο]"/>
      <dgm:spPr/>
      <dgm:t>
        <a:bodyPr/>
        <a:lstStyle/>
        <a:p>
          <a:pPr>
            <a:buNone/>
          </a:pPr>
          <a:r>
            <a:rPr lang="el-GR" b="1" dirty="0"/>
            <a:t>Παράδειγμα Πετρελαϊκή ρύπανση</a:t>
          </a:r>
          <a:endParaRPr lang="el-GR" dirty="0"/>
        </a:p>
      </dgm:t>
    </dgm:pt>
    <dgm:pt modelId="{670C2532-A510-45EC-8A63-D45961A4EA99}" type="parTrans" cxnId="{C3A32246-E93A-4507-B080-1C5B046517C4}">
      <dgm:prSet/>
      <dgm:spPr/>
      <dgm:t>
        <a:bodyPr/>
        <a:lstStyle/>
        <a:p>
          <a:endParaRPr lang="el-GR"/>
        </a:p>
      </dgm:t>
    </dgm:pt>
    <dgm:pt modelId="{3D8D79C6-1318-4187-8705-1DDF3E6748DD}" type="sibTrans" cxnId="{C3A32246-E93A-4507-B080-1C5B046517C4}">
      <dgm:prSet/>
      <dgm:spPr/>
      <dgm:t>
        <a:bodyPr/>
        <a:lstStyle/>
        <a:p>
          <a:endParaRPr lang="el-GR"/>
        </a:p>
      </dgm:t>
    </dgm:pt>
    <dgm:pt modelId="{D912F6D7-652A-4CB0-B66C-610656D13249}">
      <dgm:prSet phldrT="[Κείμενο]"/>
      <dgm:spPr/>
      <dgm:t>
        <a:bodyPr/>
        <a:lstStyle/>
        <a:p>
          <a:pPr>
            <a:buFont typeface="Arial" panose="020B0604020202020204" pitchFamily="34" charset="0"/>
            <a:buChar char="•"/>
          </a:pPr>
          <a:r>
            <a:rPr lang="el-GR" dirty="0"/>
            <a:t>Δίωξη με Ν. 743/1977       </a:t>
          </a:r>
          <a:r>
            <a:rPr lang="el-GR" dirty="0">
              <a:latin typeface="Cambria" panose="02040503050406030204" pitchFamily="18" charset="0"/>
            </a:rPr>
            <a:t>= </a:t>
          </a:r>
          <a:r>
            <a:rPr lang="el-GR" b="1" dirty="0"/>
            <a:t>2.500 ευρώ</a:t>
          </a:r>
          <a:endParaRPr lang="el-GR" dirty="0"/>
        </a:p>
      </dgm:t>
    </dgm:pt>
    <dgm:pt modelId="{49979ED4-CF47-4164-BFD0-FD2168C1E747}" type="parTrans" cxnId="{47B05393-05A9-455E-B744-C6D011651BE1}">
      <dgm:prSet/>
      <dgm:spPr/>
      <dgm:t>
        <a:bodyPr/>
        <a:lstStyle/>
        <a:p>
          <a:endParaRPr lang="el-GR"/>
        </a:p>
      </dgm:t>
    </dgm:pt>
    <dgm:pt modelId="{337DF576-51C6-464E-AC85-6664A8D667FE}" type="sibTrans" cxnId="{47B05393-05A9-455E-B744-C6D011651BE1}">
      <dgm:prSet/>
      <dgm:spPr/>
      <dgm:t>
        <a:bodyPr/>
        <a:lstStyle/>
        <a:p>
          <a:endParaRPr lang="el-GR"/>
        </a:p>
      </dgm:t>
    </dgm:pt>
    <dgm:pt modelId="{F1BE6B83-6571-4FA7-A420-C30BAB04528B}">
      <dgm:prSet phldrT="[Κείμενο]"/>
      <dgm:spPr/>
      <dgm:t>
        <a:bodyPr/>
        <a:lstStyle/>
        <a:p>
          <a:r>
            <a:rPr lang="el-GR" b="1" dirty="0"/>
            <a:t>Παράδειγμα Αυθαίρετα σε υγρότοπο</a:t>
          </a:r>
          <a:endParaRPr lang="el-GR" dirty="0"/>
        </a:p>
      </dgm:t>
    </dgm:pt>
    <dgm:pt modelId="{4F34619F-D351-4A08-8832-27CFE3BBF5B3}" type="parTrans" cxnId="{064640A1-E9A5-456D-80DB-F2F8EFF438C0}">
      <dgm:prSet/>
      <dgm:spPr/>
      <dgm:t>
        <a:bodyPr/>
        <a:lstStyle/>
        <a:p>
          <a:endParaRPr lang="el-GR"/>
        </a:p>
      </dgm:t>
    </dgm:pt>
    <dgm:pt modelId="{BF3FE2F5-4282-446A-8279-2B3101319BDF}" type="sibTrans" cxnId="{064640A1-E9A5-456D-80DB-F2F8EFF438C0}">
      <dgm:prSet/>
      <dgm:spPr/>
      <dgm:t>
        <a:bodyPr/>
        <a:lstStyle/>
        <a:p>
          <a:endParaRPr lang="el-GR"/>
        </a:p>
      </dgm:t>
    </dgm:pt>
    <dgm:pt modelId="{33ABA504-DD69-4A90-8F9E-E191E2AFCA17}">
      <dgm:prSet phldrT="[Κείμενο]"/>
      <dgm:spPr/>
      <dgm:t>
        <a:bodyPr/>
        <a:lstStyle/>
        <a:p>
          <a:r>
            <a:rPr lang="el-GR" dirty="0"/>
            <a:t>Δίωξη με ν. 2971/2001       </a:t>
          </a:r>
          <a:r>
            <a:rPr lang="el-GR" dirty="0">
              <a:latin typeface="Cambria" panose="02040503050406030204" pitchFamily="18" charset="0"/>
            </a:rPr>
            <a:t>= </a:t>
          </a:r>
          <a:r>
            <a:rPr lang="el-GR" b="1" dirty="0"/>
            <a:t>15.000 ευρώ</a:t>
          </a:r>
          <a:endParaRPr lang="el-GR" dirty="0"/>
        </a:p>
      </dgm:t>
    </dgm:pt>
    <dgm:pt modelId="{7B208C48-7294-46CD-ABA4-2E46053A37ED}" type="parTrans" cxnId="{690058EA-CD25-4B94-A05A-81D2268DA1EE}">
      <dgm:prSet/>
      <dgm:spPr/>
      <dgm:t>
        <a:bodyPr/>
        <a:lstStyle/>
        <a:p>
          <a:endParaRPr lang="el-GR"/>
        </a:p>
      </dgm:t>
    </dgm:pt>
    <dgm:pt modelId="{A8B7E30C-21E7-41EB-804B-5982DFBB19AC}" type="sibTrans" cxnId="{690058EA-CD25-4B94-A05A-81D2268DA1EE}">
      <dgm:prSet/>
      <dgm:spPr/>
      <dgm:t>
        <a:bodyPr/>
        <a:lstStyle/>
        <a:p>
          <a:endParaRPr lang="el-GR"/>
        </a:p>
      </dgm:t>
    </dgm:pt>
    <dgm:pt modelId="{5DAC123A-FB73-4C4B-81A2-6C15BBF3EF17}">
      <dgm:prSet phldrT="[Κείμενο]"/>
      <dgm:spPr/>
      <dgm:t>
        <a:bodyPr/>
        <a:lstStyle/>
        <a:p>
          <a:r>
            <a:rPr lang="el-GR" b="1" dirty="0"/>
            <a:t>Παράδειγμα </a:t>
          </a:r>
          <a:r>
            <a:rPr lang="el-GR" b="1" dirty="0" err="1"/>
            <a:t>Κατσίγαρος</a:t>
          </a:r>
          <a:endParaRPr lang="el-GR" dirty="0"/>
        </a:p>
      </dgm:t>
    </dgm:pt>
    <dgm:pt modelId="{4C5D3F36-8B94-40F1-A263-AC83C9A60737}" type="parTrans" cxnId="{DCE13103-79C3-42FC-B814-C0F57607F637}">
      <dgm:prSet/>
      <dgm:spPr/>
      <dgm:t>
        <a:bodyPr/>
        <a:lstStyle/>
        <a:p>
          <a:endParaRPr lang="el-GR"/>
        </a:p>
      </dgm:t>
    </dgm:pt>
    <dgm:pt modelId="{7B546729-9EC0-4F53-9E66-BD06EC52EBAD}" type="sibTrans" cxnId="{DCE13103-79C3-42FC-B814-C0F57607F637}">
      <dgm:prSet/>
      <dgm:spPr/>
      <dgm:t>
        <a:bodyPr/>
        <a:lstStyle/>
        <a:p>
          <a:endParaRPr lang="el-GR"/>
        </a:p>
      </dgm:t>
    </dgm:pt>
    <dgm:pt modelId="{D827BF99-23D9-4487-85EC-38D3E03B0F0B}">
      <dgm:prSet phldrT="[Κείμενο]"/>
      <dgm:spPr/>
      <dgm:t>
        <a:bodyPr/>
        <a:lstStyle/>
        <a:p>
          <a:r>
            <a:rPr lang="el-GR" dirty="0"/>
            <a:t>Δίωξη με ν. 1650/86          </a:t>
          </a:r>
          <a:r>
            <a:rPr lang="el-GR" dirty="0">
              <a:latin typeface="Cambria" panose="02040503050406030204" pitchFamily="18" charset="0"/>
            </a:rPr>
            <a:t>= </a:t>
          </a:r>
          <a:r>
            <a:rPr lang="el-GR" b="1" dirty="0"/>
            <a:t>60.000 ευρώ</a:t>
          </a:r>
          <a:endParaRPr lang="el-GR" dirty="0"/>
        </a:p>
      </dgm:t>
    </dgm:pt>
    <dgm:pt modelId="{0AA3B9B1-32EC-46AB-A31F-B69B0CE58573}" type="parTrans" cxnId="{C621F229-AE5A-40D3-B7C5-067C33969937}">
      <dgm:prSet/>
      <dgm:spPr/>
      <dgm:t>
        <a:bodyPr/>
        <a:lstStyle/>
        <a:p>
          <a:endParaRPr lang="el-GR"/>
        </a:p>
      </dgm:t>
    </dgm:pt>
    <dgm:pt modelId="{1E9FD1E4-FF5C-4AED-B2BD-AF30E3C8850D}" type="sibTrans" cxnId="{C621F229-AE5A-40D3-B7C5-067C33969937}">
      <dgm:prSet/>
      <dgm:spPr/>
      <dgm:t>
        <a:bodyPr/>
        <a:lstStyle/>
        <a:p>
          <a:endParaRPr lang="el-GR"/>
        </a:p>
      </dgm:t>
    </dgm:pt>
    <dgm:pt modelId="{6DFE2C30-8661-43C1-8583-97A750E03C19}">
      <dgm:prSet phldrT="[Κείμενο]"/>
      <dgm:spPr/>
      <dgm:t>
        <a:bodyPr/>
        <a:lstStyle/>
        <a:p>
          <a:pPr>
            <a:buFont typeface="Arial" panose="020B0604020202020204" pitchFamily="34" charset="0"/>
            <a:buChar char="•"/>
          </a:pPr>
          <a:r>
            <a:rPr lang="el-GR" dirty="0"/>
            <a:t>Δίωξη με Ν. 3983/2011     </a:t>
          </a:r>
          <a:r>
            <a:rPr lang="el-GR" dirty="0">
              <a:latin typeface="Cambria" panose="02040503050406030204" pitchFamily="18" charset="0"/>
            </a:rPr>
            <a:t>= </a:t>
          </a:r>
          <a:r>
            <a:rPr lang="el-GR" b="1" dirty="0"/>
            <a:t>300.000 ευρώ </a:t>
          </a:r>
          <a:endParaRPr lang="el-GR" dirty="0"/>
        </a:p>
      </dgm:t>
    </dgm:pt>
    <dgm:pt modelId="{ED996CBC-6BD6-449D-9E95-B94CF88F31E7}" type="parTrans" cxnId="{A0062060-6683-457B-A607-EE00B08602A0}">
      <dgm:prSet/>
      <dgm:spPr/>
      <dgm:t>
        <a:bodyPr/>
        <a:lstStyle/>
        <a:p>
          <a:endParaRPr lang="el-GR"/>
        </a:p>
      </dgm:t>
    </dgm:pt>
    <dgm:pt modelId="{D94101E4-27E5-4A02-B31E-2FB91B9150F5}" type="sibTrans" cxnId="{A0062060-6683-457B-A607-EE00B08602A0}">
      <dgm:prSet/>
      <dgm:spPr/>
      <dgm:t>
        <a:bodyPr/>
        <a:lstStyle/>
        <a:p>
          <a:endParaRPr lang="el-GR"/>
        </a:p>
      </dgm:t>
    </dgm:pt>
    <dgm:pt modelId="{51380464-14BB-42E7-945F-5CDB20AF1486}">
      <dgm:prSet/>
      <dgm:spPr/>
      <dgm:t>
        <a:bodyPr/>
        <a:lstStyle/>
        <a:p>
          <a:r>
            <a:rPr lang="el-GR" dirty="0"/>
            <a:t>Δίωξη με Ν. 1650/1986      </a:t>
          </a:r>
          <a:r>
            <a:rPr lang="el-GR" dirty="0">
              <a:latin typeface="Cambria" panose="02040503050406030204" pitchFamily="18" charset="0"/>
            </a:rPr>
            <a:t>= </a:t>
          </a:r>
          <a:r>
            <a:rPr lang="el-GR" b="1" dirty="0"/>
            <a:t>150.000,00 ευρώ</a:t>
          </a:r>
        </a:p>
      </dgm:t>
    </dgm:pt>
    <dgm:pt modelId="{5E750B30-0367-4327-92EF-4618860A40D8}" type="parTrans" cxnId="{400E4007-98AF-4FEA-A5F8-165262A4ACA7}">
      <dgm:prSet/>
      <dgm:spPr/>
      <dgm:t>
        <a:bodyPr/>
        <a:lstStyle/>
        <a:p>
          <a:endParaRPr lang="el-GR"/>
        </a:p>
      </dgm:t>
    </dgm:pt>
    <dgm:pt modelId="{A51A891B-8E0A-40C8-A38B-421EF6D7C90A}" type="sibTrans" cxnId="{400E4007-98AF-4FEA-A5F8-165262A4ACA7}">
      <dgm:prSet/>
      <dgm:spPr/>
      <dgm:t>
        <a:bodyPr/>
        <a:lstStyle/>
        <a:p>
          <a:endParaRPr lang="el-GR"/>
        </a:p>
      </dgm:t>
    </dgm:pt>
    <dgm:pt modelId="{A067FA5F-A5A0-4F59-BE7D-7A5128DD0EF5}">
      <dgm:prSet/>
      <dgm:spPr/>
      <dgm:t>
        <a:bodyPr/>
        <a:lstStyle/>
        <a:p>
          <a:r>
            <a:rPr lang="el-GR" dirty="0"/>
            <a:t>Δίωξη με ν. 4014/2011      </a:t>
          </a:r>
          <a:r>
            <a:rPr lang="el-GR" dirty="0">
              <a:latin typeface="Cambria" panose="02040503050406030204" pitchFamily="18" charset="0"/>
            </a:rPr>
            <a:t>= </a:t>
          </a:r>
          <a:r>
            <a:rPr lang="el-GR" b="1" dirty="0"/>
            <a:t>2.000.000 ευρώ</a:t>
          </a:r>
        </a:p>
      </dgm:t>
    </dgm:pt>
    <dgm:pt modelId="{B4660C44-FA5F-4DDA-B388-738844C7F6A7}" type="parTrans" cxnId="{B8C1D8C4-1664-4DF1-993E-4D09E65495DD}">
      <dgm:prSet/>
      <dgm:spPr/>
      <dgm:t>
        <a:bodyPr/>
        <a:lstStyle/>
        <a:p>
          <a:endParaRPr lang="el-GR"/>
        </a:p>
      </dgm:t>
    </dgm:pt>
    <dgm:pt modelId="{9A4057EB-893C-4F56-A769-6EF14EEE311D}" type="sibTrans" cxnId="{B8C1D8C4-1664-4DF1-993E-4D09E65495DD}">
      <dgm:prSet/>
      <dgm:spPr/>
      <dgm:t>
        <a:bodyPr/>
        <a:lstStyle/>
        <a:p>
          <a:endParaRPr lang="el-GR"/>
        </a:p>
      </dgm:t>
    </dgm:pt>
    <dgm:pt modelId="{61D07ABF-8D52-40AF-B66B-CA0E0636E741}" type="pres">
      <dgm:prSet presAssocID="{6BEA0FA9-A45C-4547-A62C-9CC91C80D137}" presName="linear" presStyleCnt="0">
        <dgm:presLayoutVars>
          <dgm:dir/>
          <dgm:resizeHandles val="exact"/>
        </dgm:presLayoutVars>
      </dgm:prSet>
      <dgm:spPr/>
      <dgm:t>
        <a:bodyPr/>
        <a:lstStyle/>
        <a:p>
          <a:endParaRPr lang="el-GR"/>
        </a:p>
      </dgm:t>
    </dgm:pt>
    <dgm:pt modelId="{9C0A632B-FCFB-4B8E-861E-3E12EEB3CC42}" type="pres">
      <dgm:prSet presAssocID="{00F0B2DD-0A7E-4837-A2E2-C64D2E9EAC3F}" presName="comp" presStyleCnt="0"/>
      <dgm:spPr/>
    </dgm:pt>
    <dgm:pt modelId="{41E41922-3484-403B-BDDC-9CADE365C8BA}" type="pres">
      <dgm:prSet presAssocID="{00F0B2DD-0A7E-4837-A2E2-C64D2E9EAC3F}" presName="box" presStyleLbl="node1" presStyleIdx="0" presStyleCnt="3"/>
      <dgm:spPr/>
      <dgm:t>
        <a:bodyPr/>
        <a:lstStyle/>
        <a:p>
          <a:endParaRPr lang="el-GR"/>
        </a:p>
      </dgm:t>
    </dgm:pt>
    <dgm:pt modelId="{E265DDFE-5162-484A-9684-A247F2C171CA}" type="pres">
      <dgm:prSet presAssocID="{00F0B2DD-0A7E-4837-A2E2-C64D2E9EAC3F}"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9429020C-D2F5-4EBF-9BF1-342A65169F5E}" type="pres">
      <dgm:prSet presAssocID="{00F0B2DD-0A7E-4837-A2E2-C64D2E9EAC3F}" presName="text" presStyleLbl="node1" presStyleIdx="0" presStyleCnt="3">
        <dgm:presLayoutVars>
          <dgm:bulletEnabled val="1"/>
        </dgm:presLayoutVars>
      </dgm:prSet>
      <dgm:spPr/>
      <dgm:t>
        <a:bodyPr/>
        <a:lstStyle/>
        <a:p>
          <a:endParaRPr lang="el-GR"/>
        </a:p>
      </dgm:t>
    </dgm:pt>
    <dgm:pt modelId="{F6AD3A99-0650-4151-8FE4-3D8CC600AD51}" type="pres">
      <dgm:prSet presAssocID="{3D8D79C6-1318-4187-8705-1DDF3E6748DD}" presName="spacer" presStyleCnt="0"/>
      <dgm:spPr/>
    </dgm:pt>
    <dgm:pt modelId="{6415CA46-F6BB-4A1E-89BB-243B26553EFE}" type="pres">
      <dgm:prSet presAssocID="{F1BE6B83-6571-4FA7-A420-C30BAB04528B}" presName="comp" presStyleCnt="0"/>
      <dgm:spPr/>
    </dgm:pt>
    <dgm:pt modelId="{14FE7C78-062A-4264-9EF7-F88BCF241B2A}" type="pres">
      <dgm:prSet presAssocID="{F1BE6B83-6571-4FA7-A420-C30BAB04528B}" presName="box" presStyleLbl="node1" presStyleIdx="1" presStyleCnt="3"/>
      <dgm:spPr/>
      <dgm:t>
        <a:bodyPr/>
        <a:lstStyle/>
        <a:p>
          <a:endParaRPr lang="el-GR"/>
        </a:p>
      </dgm:t>
    </dgm:pt>
    <dgm:pt modelId="{71400F68-556C-4916-A2DE-DD9AAC641BD2}" type="pres">
      <dgm:prSet presAssocID="{F1BE6B83-6571-4FA7-A420-C30BAB04528B}"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dgm:spPr>
    </dgm:pt>
    <dgm:pt modelId="{A8F85B3F-E4BA-4BFE-A3F9-93771FE69E70}" type="pres">
      <dgm:prSet presAssocID="{F1BE6B83-6571-4FA7-A420-C30BAB04528B}" presName="text" presStyleLbl="node1" presStyleIdx="1" presStyleCnt="3">
        <dgm:presLayoutVars>
          <dgm:bulletEnabled val="1"/>
        </dgm:presLayoutVars>
      </dgm:prSet>
      <dgm:spPr/>
      <dgm:t>
        <a:bodyPr/>
        <a:lstStyle/>
        <a:p>
          <a:endParaRPr lang="el-GR"/>
        </a:p>
      </dgm:t>
    </dgm:pt>
    <dgm:pt modelId="{D0FEE273-19D2-484A-8236-4C5068BED006}" type="pres">
      <dgm:prSet presAssocID="{BF3FE2F5-4282-446A-8279-2B3101319BDF}" presName="spacer" presStyleCnt="0"/>
      <dgm:spPr/>
    </dgm:pt>
    <dgm:pt modelId="{F5094474-7B63-4756-B553-C528248C3543}" type="pres">
      <dgm:prSet presAssocID="{5DAC123A-FB73-4C4B-81A2-6C15BBF3EF17}" presName="comp" presStyleCnt="0"/>
      <dgm:spPr/>
    </dgm:pt>
    <dgm:pt modelId="{D68D9E2D-F187-45C8-B454-FA0FB0BA0D82}" type="pres">
      <dgm:prSet presAssocID="{5DAC123A-FB73-4C4B-81A2-6C15BBF3EF17}" presName="box" presStyleLbl="node1" presStyleIdx="2" presStyleCnt="3"/>
      <dgm:spPr/>
      <dgm:t>
        <a:bodyPr/>
        <a:lstStyle/>
        <a:p>
          <a:endParaRPr lang="el-GR"/>
        </a:p>
      </dgm:t>
    </dgm:pt>
    <dgm:pt modelId="{734E687D-5957-4B98-8C90-925061D039A5}" type="pres">
      <dgm:prSet presAssocID="{5DAC123A-FB73-4C4B-81A2-6C15BBF3EF17}"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pt>
    <dgm:pt modelId="{01507F74-A8FA-4860-9096-848B9DE7588B}" type="pres">
      <dgm:prSet presAssocID="{5DAC123A-FB73-4C4B-81A2-6C15BBF3EF17}" presName="text" presStyleLbl="node1" presStyleIdx="2" presStyleCnt="3">
        <dgm:presLayoutVars>
          <dgm:bulletEnabled val="1"/>
        </dgm:presLayoutVars>
      </dgm:prSet>
      <dgm:spPr/>
      <dgm:t>
        <a:bodyPr/>
        <a:lstStyle/>
        <a:p>
          <a:endParaRPr lang="el-GR"/>
        </a:p>
      </dgm:t>
    </dgm:pt>
  </dgm:ptLst>
  <dgm:cxnLst>
    <dgm:cxn modelId="{8343932B-D814-4E90-A3C4-CA4FA1E65F12}" type="presOf" srcId="{51380464-14BB-42E7-945F-5CDB20AF1486}" destId="{14FE7C78-062A-4264-9EF7-F88BCF241B2A}" srcOrd="0" destOrd="2" presId="urn:microsoft.com/office/officeart/2005/8/layout/vList4"/>
    <dgm:cxn modelId="{72E23EDD-0DE4-4295-95CB-9F5F56086C6C}" type="presOf" srcId="{D827BF99-23D9-4487-85EC-38D3E03B0F0B}" destId="{D68D9E2D-F187-45C8-B454-FA0FB0BA0D82}" srcOrd="0" destOrd="1" presId="urn:microsoft.com/office/officeart/2005/8/layout/vList4"/>
    <dgm:cxn modelId="{3240118A-0D71-46A6-9802-F519B73322F9}" type="presOf" srcId="{51380464-14BB-42E7-945F-5CDB20AF1486}" destId="{A8F85B3F-E4BA-4BFE-A3F9-93771FE69E70}" srcOrd="1" destOrd="2" presId="urn:microsoft.com/office/officeart/2005/8/layout/vList4"/>
    <dgm:cxn modelId="{3733B455-4AFD-49B2-8911-C802351D7A87}" type="presOf" srcId="{D912F6D7-652A-4CB0-B66C-610656D13249}" destId="{41E41922-3484-403B-BDDC-9CADE365C8BA}" srcOrd="0" destOrd="1" presId="urn:microsoft.com/office/officeart/2005/8/layout/vList4"/>
    <dgm:cxn modelId="{064640A1-E9A5-456D-80DB-F2F8EFF438C0}" srcId="{6BEA0FA9-A45C-4547-A62C-9CC91C80D137}" destId="{F1BE6B83-6571-4FA7-A420-C30BAB04528B}" srcOrd="1" destOrd="0" parTransId="{4F34619F-D351-4A08-8832-27CFE3BBF5B3}" sibTransId="{BF3FE2F5-4282-446A-8279-2B3101319BDF}"/>
    <dgm:cxn modelId="{B8C1D8C4-1664-4DF1-993E-4D09E65495DD}" srcId="{5DAC123A-FB73-4C4B-81A2-6C15BBF3EF17}" destId="{A067FA5F-A5A0-4F59-BE7D-7A5128DD0EF5}" srcOrd="1" destOrd="0" parTransId="{B4660C44-FA5F-4DDA-B388-738844C7F6A7}" sibTransId="{9A4057EB-893C-4F56-A769-6EF14EEE311D}"/>
    <dgm:cxn modelId="{BEC39365-8362-412D-9B01-FD9E16D3097A}" type="presOf" srcId="{A067FA5F-A5A0-4F59-BE7D-7A5128DD0EF5}" destId="{D68D9E2D-F187-45C8-B454-FA0FB0BA0D82}" srcOrd="0" destOrd="2" presId="urn:microsoft.com/office/officeart/2005/8/layout/vList4"/>
    <dgm:cxn modelId="{5C902C37-CE30-48E6-97BE-B7632E56B38B}" type="presOf" srcId="{00F0B2DD-0A7E-4837-A2E2-C64D2E9EAC3F}" destId="{9429020C-D2F5-4EBF-9BF1-342A65169F5E}" srcOrd="1" destOrd="0" presId="urn:microsoft.com/office/officeart/2005/8/layout/vList4"/>
    <dgm:cxn modelId="{4949BEDE-DB3D-439C-B79E-FB1014465B8E}" type="presOf" srcId="{33ABA504-DD69-4A90-8F9E-E191E2AFCA17}" destId="{A8F85B3F-E4BA-4BFE-A3F9-93771FE69E70}" srcOrd="1" destOrd="1" presId="urn:microsoft.com/office/officeart/2005/8/layout/vList4"/>
    <dgm:cxn modelId="{A0062060-6683-457B-A607-EE00B08602A0}" srcId="{00F0B2DD-0A7E-4837-A2E2-C64D2E9EAC3F}" destId="{6DFE2C30-8661-43C1-8583-97A750E03C19}" srcOrd="1" destOrd="0" parTransId="{ED996CBC-6BD6-449D-9E95-B94CF88F31E7}" sibTransId="{D94101E4-27E5-4A02-B31E-2FB91B9150F5}"/>
    <dgm:cxn modelId="{FB906497-9CE5-4567-B633-67D6328E0EA6}" type="presOf" srcId="{6BEA0FA9-A45C-4547-A62C-9CC91C80D137}" destId="{61D07ABF-8D52-40AF-B66B-CA0E0636E741}" srcOrd="0" destOrd="0" presId="urn:microsoft.com/office/officeart/2005/8/layout/vList4"/>
    <dgm:cxn modelId="{FCCDF119-9501-4310-9275-8B5B287CBC7B}" type="presOf" srcId="{D912F6D7-652A-4CB0-B66C-610656D13249}" destId="{9429020C-D2F5-4EBF-9BF1-342A65169F5E}" srcOrd="1" destOrd="1" presId="urn:microsoft.com/office/officeart/2005/8/layout/vList4"/>
    <dgm:cxn modelId="{31B3E116-E821-4856-857A-E0B05E86D444}" type="presOf" srcId="{F1BE6B83-6571-4FA7-A420-C30BAB04528B}" destId="{A8F85B3F-E4BA-4BFE-A3F9-93771FE69E70}" srcOrd="1" destOrd="0" presId="urn:microsoft.com/office/officeart/2005/8/layout/vList4"/>
    <dgm:cxn modelId="{400E4007-98AF-4FEA-A5F8-165262A4ACA7}" srcId="{F1BE6B83-6571-4FA7-A420-C30BAB04528B}" destId="{51380464-14BB-42E7-945F-5CDB20AF1486}" srcOrd="1" destOrd="0" parTransId="{5E750B30-0367-4327-92EF-4618860A40D8}" sibTransId="{A51A891B-8E0A-40C8-A38B-421EF6D7C90A}"/>
    <dgm:cxn modelId="{54162D8F-4FEC-46A7-992B-038D704F0B33}" type="presOf" srcId="{5DAC123A-FB73-4C4B-81A2-6C15BBF3EF17}" destId="{01507F74-A8FA-4860-9096-848B9DE7588B}" srcOrd="1" destOrd="0" presId="urn:microsoft.com/office/officeart/2005/8/layout/vList4"/>
    <dgm:cxn modelId="{DFB30577-3051-4DB5-AEF1-4CA889D1EC73}" type="presOf" srcId="{D827BF99-23D9-4487-85EC-38D3E03B0F0B}" destId="{01507F74-A8FA-4860-9096-848B9DE7588B}" srcOrd="1" destOrd="1" presId="urn:microsoft.com/office/officeart/2005/8/layout/vList4"/>
    <dgm:cxn modelId="{47B05393-05A9-455E-B744-C6D011651BE1}" srcId="{00F0B2DD-0A7E-4837-A2E2-C64D2E9EAC3F}" destId="{D912F6D7-652A-4CB0-B66C-610656D13249}" srcOrd="0" destOrd="0" parTransId="{49979ED4-CF47-4164-BFD0-FD2168C1E747}" sibTransId="{337DF576-51C6-464E-AC85-6664A8D667FE}"/>
    <dgm:cxn modelId="{5EA97FBF-044A-4159-B807-CC71068B8DF0}" type="presOf" srcId="{6DFE2C30-8661-43C1-8583-97A750E03C19}" destId="{41E41922-3484-403B-BDDC-9CADE365C8BA}" srcOrd="0" destOrd="2" presId="urn:microsoft.com/office/officeart/2005/8/layout/vList4"/>
    <dgm:cxn modelId="{DCE13103-79C3-42FC-B814-C0F57607F637}" srcId="{6BEA0FA9-A45C-4547-A62C-9CC91C80D137}" destId="{5DAC123A-FB73-4C4B-81A2-6C15BBF3EF17}" srcOrd="2" destOrd="0" parTransId="{4C5D3F36-8B94-40F1-A263-AC83C9A60737}" sibTransId="{7B546729-9EC0-4F53-9E66-BD06EC52EBAD}"/>
    <dgm:cxn modelId="{D4CDE8AB-DD2C-4F14-9C83-071482F009F4}" type="presOf" srcId="{5DAC123A-FB73-4C4B-81A2-6C15BBF3EF17}" destId="{D68D9E2D-F187-45C8-B454-FA0FB0BA0D82}" srcOrd="0" destOrd="0" presId="urn:microsoft.com/office/officeart/2005/8/layout/vList4"/>
    <dgm:cxn modelId="{690058EA-CD25-4B94-A05A-81D2268DA1EE}" srcId="{F1BE6B83-6571-4FA7-A420-C30BAB04528B}" destId="{33ABA504-DD69-4A90-8F9E-E191E2AFCA17}" srcOrd="0" destOrd="0" parTransId="{7B208C48-7294-46CD-ABA4-2E46053A37ED}" sibTransId="{A8B7E30C-21E7-41EB-804B-5982DFBB19AC}"/>
    <dgm:cxn modelId="{8BCE1E28-22FA-4977-8395-A239D3C7F79C}" type="presOf" srcId="{00F0B2DD-0A7E-4837-A2E2-C64D2E9EAC3F}" destId="{41E41922-3484-403B-BDDC-9CADE365C8BA}" srcOrd="0" destOrd="0" presId="urn:microsoft.com/office/officeart/2005/8/layout/vList4"/>
    <dgm:cxn modelId="{801EBE1F-AF4A-4274-88B7-DCE216A25447}" type="presOf" srcId="{F1BE6B83-6571-4FA7-A420-C30BAB04528B}" destId="{14FE7C78-062A-4264-9EF7-F88BCF241B2A}" srcOrd="0" destOrd="0" presId="urn:microsoft.com/office/officeart/2005/8/layout/vList4"/>
    <dgm:cxn modelId="{A69791BF-D793-4B13-8CC1-A098434C62FC}" type="presOf" srcId="{6DFE2C30-8661-43C1-8583-97A750E03C19}" destId="{9429020C-D2F5-4EBF-9BF1-342A65169F5E}" srcOrd="1" destOrd="2" presId="urn:microsoft.com/office/officeart/2005/8/layout/vList4"/>
    <dgm:cxn modelId="{3CC079CF-50D7-4B76-B428-F4E9D91B8B13}" type="presOf" srcId="{33ABA504-DD69-4A90-8F9E-E191E2AFCA17}" destId="{14FE7C78-062A-4264-9EF7-F88BCF241B2A}" srcOrd="0" destOrd="1" presId="urn:microsoft.com/office/officeart/2005/8/layout/vList4"/>
    <dgm:cxn modelId="{C3A32246-E93A-4507-B080-1C5B046517C4}" srcId="{6BEA0FA9-A45C-4547-A62C-9CC91C80D137}" destId="{00F0B2DD-0A7E-4837-A2E2-C64D2E9EAC3F}" srcOrd="0" destOrd="0" parTransId="{670C2532-A510-45EC-8A63-D45961A4EA99}" sibTransId="{3D8D79C6-1318-4187-8705-1DDF3E6748DD}"/>
    <dgm:cxn modelId="{C621F229-AE5A-40D3-B7C5-067C33969937}" srcId="{5DAC123A-FB73-4C4B-81A2-6C15BBF3EF17}" destId="{D827BF99-23D9-4487-85EC-38D3E03B0F0B}" srcOrd="0" destOrd="0" parTransId="{0AA3B9B1-32EC-46AB-A31F-B69B0CE58573}" sibTransId="{1E9FD1E4-FF5C-4AED-B2BD-AF30E3C8850D}"/>
    <dgm:cxn modelId="{51F5FF5B-1458-46DB-AC0F-88F767BA5C81}" type="presOf" srcId="{A067FA5F-A5A0-4F59-BE7D-7A5128DD0EF5}" destId="{01507F74-A8FA-4860-9096-848B9DE7588B}" srcOrd="1" destOrd="2" presId="urn:microsoft.com/office/officeart/2005/8/layout/vList4"/>
    <dgm:cxn modelId="{BEDB6282-559F-4C19-8B99-59CF23624E62}" type="presParOf" srcId="{61D07ABF-8D52-40AF-B66B-CA0E0636E741}" destId="{9C0A632B-FCFB-4B8E-861E-3E12EEB3CC42}" srcOrd="0" destOrd="0" presId="urn:microsoft.com/office/officeart/2005/8/layout/vList4"/>
    <dgm:cxn modelId="{B1B82ACF-495C-471B-8725-ACD854AEB540}" type="presParOf" srcId="{9C0A632B-FCFB-4B8E-861E-3E12EEB3CC42}" destId="{41E41922-3484-403B-BDDC-9CADE365C8BA}" srcOrd="0" destOrd="0" presId="urn:microsoft.com/office/officeart/2005/8/layout/vList4"/>
    <dgm:cxn modelId="{2943BF3B-03AD-4758-B9D7-6A8D666AC435}" type="presParOf" srcId="{9C0A632B-FCFB-4B8E-861E-3E12EEB3CC42}" destId="{E265DDFE-5162-484A-9684-A247F2C171CA}" srcOrd="1" destOrd="0" presId="urn:microsoft.com/office/officeart/2005/8/layout/vList4"/>
    <dgm:cxn modelId="{BDA25E88-A8BF-4D85-92B1-1E099945F4D2}" type="presParOf" srcId="{9C0A632B-FCFB-4B8E-861E-3E12EEB3CC42}" destId="{9429020C-D2F5-4EBF-9BF1-342A65169F5E}" srcOrd="2" destOrd="0" presId="urn:microsoft.com/office/officeart/2005/8/layout/vList4"/>
    <dgm:cxn modelId="{07921A20-618A-4FF9-9322-75704F6E6074}" type="presParOf" srcId="{61D07ABF-8D52-40AF-B66B-CA0E0636E741}" destId="{F6AD3A99-0650-4151-8FE4-3D8CC600AD51}" srcOrd="1" destOrd="0" presId="urn:microsoft.com/office/officeart/2005/8/layout/vList4"/>
    <dgm:cxn modelId="{AC8FBDFA-A75A-4A51-961B-3C38FC7FDE3C}" type="presParOf" srcId="{61D07ABF-8D52-40AF-B66B-CA0E0636E741}" destId="{6415CA46-F6BB-4A1E-89BB-243B26553EFE}" srcOrd="2" destOrd="0" presId="urn:microsoft.com/office/officeart/2005/8/layout/vList4"/>
    <dgm:cxn modelId="{E6CCCCC0-4D7A-4385-8C15-8DC3187542DB}" type="presParOf" srcId="{6415CA46-F6BB-4A1E-89BB-243B26553EFE}" destId="{14FE7C78-062A-4264-9EF7-F88BCF241B2A}" srcOrd="0" destOrd="0" presId="urn:microsoft.com/office/officeart/2005/8/layout/vList4"/>
    <dgm:cxn modelId="{FE964406-9276-4BCD-97A3-364ADA433309}" type="presParOf" srcId="{6415CA46-F6BB-4A1E-89BB-243B26553EFE}" destId="{71400F68-556C-4916-A2DE-DD9AAC641BD2}" srcOrd="1" destOrd="0" presId="urn:microsoft.com/office/officeart/2005/8/layout/vList4"/>
    <dgm:cxn modelId="{9119768A-8515-4897-99A8-FF24198A1A0F}" type="presParOf" srcId="{6415CA46-F6BB-4A1E-89BB-243B26553EFE}" destId="{A8F85B3F-E4BA-4BFE-A3F9-93771FE69E70}" srcOrd="2" destOrd="0" presId="urn:microsoft.com/office/officeart/2005/8/layout/vList4"/>
    <dgm:cxn modelId="{05D2D7BB-7ED2-47A9-88BF-1269AF503C7F}" type="presParOf" srcId="{61D07ABF-8D52-40AF-B66B-CA0E0636E741}" destId="{D0FEE273-19D2-484A-8236-4C5068BED006}" srcOrd="3" destOrd="0" presId="urn:microsoft.com/office/officeart/2005/8/layout/vList4"/>
    <dgm:cxn modelId="{275B1104-7422-43D4-99CD-DAC0956D2035}" type="presParOf" srcId="{61D07ABF-8D52-40AF-B66B-CA0E0636E741}" destId="{F5094474-7B63-4756-B553-C528248C3543}" srcOrd="4" destOrd="0" presId="urn:microsoft.com/office/officeart/2005/8/layout/vList4"/>
    <dgm:cxn modelId="{3390E89E-8403-4173-8D7F-CEF3FF3AAA07}" type="presParOf" srcId="{F5094474-7B63-4756-B553-C528248C3543}" destId="{D68D9E2D-F187-45C8-B454-FA0FB0BA0D82}" srcOrd="0" destOrd="0" presId="urn:microsoft.com/office/officeart/2005/8/layout/vList4"/>
    <dgm:cxn modelId="{6D55D216-F389-4A7D-B7C0-0EE6A55F7BE1}" type="presParOf" srcId="{F5094474-7B63-4756-B553-C528248C3543}" destId="{734E687D-5957-4B98-8C90-925061D039A5}" srcOrd="1" destOrd="0" presId="urn:microsoft.com/office/officeart/2005/8/layout/vList4"/>
    <dgm:cxn modelId="{F36A0EBE-7B2F-4B37-B456-B8703271CF30}" type="presParOf" srcId="{F5094474-7B63-4756-B553-C528248C3543}" destId="{01507F74-A8FA-4860-9096-848B9DE7588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224333-9E59-4719-B227-503BB5D6643F}" type="doc">
      <dgm:prSet loTypeId="urn:microsoft.com/office/officeart/2009/3/layout/RandomtoResultProcess" loCatId="process" qsTypeId="urn:microsoft.com/office/officeart/2005/8/quickstyle/simple1" qsCatId="simple" csTypeId="urn:microsoft.com/office/officeart/2005/8/colors/colorful2" csCatId="colorful" phldr="1"/>
      <dgm:spPr/>
      <dgm:t>
        <a:bodyPr/>
        <a:lstStyle/>
        <a:p>
          <a:endParaRPr lang="el-GR"/>
        </a:p>
      </dgm:t>
    </dgm:pt>
    <dgm:pt modelId="{358D57BD-8DE8-4859-A4F7-BF33247404EF}">
      <dgm:prSet phldrT="[Κείμενο]"/>
      <dgm:spPr/>
      <dgm:t>
        <a:bodyPr/>
        <a:lstStyle/>
        <a:p>
          <a:r>
            <a:rPr lang="el-GR" dirty="0">
              <a:solidFill>
                <a:srgbClr val="C00000"/>
              </a:solidFill>
            </a:rPr>
            <a:t>ΠΑΡΑΓΡΑΦΟΝΤΑΙ</a:t>
          </a:r>
        </a:p>
      </dgm:t>
    </dgm:pt>
    <dgm:pt modelId="{0B5087AB-E9B3-4D6F-80F7-DEDA69C30C7D}" type="sibTrans" cxnId="{D396E94E-7B3C-4E76-B9A3-8A7CD3E8B7C0}">
      <dgm:prSet/>
      <dgm:spPr/>
      <dgm:t>
        <a:bodyPr/>
        <a:lstStyle/>
        <a:p>
          <a:endParaRPr lang="el-GR"/>
        </a:p>
      </dgm:t>
    </dgm:pt>
    <dgm:pt modelId="{30C3428C-0635-4EB5-BE59-E9E3158AB79F}" type="parTrans" cxnId="{D396E94E-7B3C-4E76-B9A3-8A7CD3E8B7C0}">
      <dgm:prSet/>
      <dgm:spPr/>
      <dgm:t>
        <a:bodyPr/>
        <a:lstStyle/>
        <a:p>
          <a:endParaRPr lang="el-GR"/>
        </a:p>
      </dgm:t>
    </dgm:pt>
    <dgm:pt modelId="{EE0B3D41-F66E-4976-9465-05D24CE6710A}" type="pres">
      <dgm:prSet presAssocID="{EB224333-9E59-4719-B227-503BB5D6643F}" presName="Name0" presStyleCnt="0">
        <dgm:presLayoutVars>
          <dgm:dir/>
          <dgm:animOne val="branch"/>
          <dgm:animLvl val="lvl"/>
        </dgm:presLayoutVars>
      </dgm:prSet>
      <dgm:spPr/>
      <dgm:t>
        <a:bodyPr/>
        <a:lstStyle/>
        <a:p>
          <a:endParaRPr lang="el-GR"/>
        </a:p>
      </dgm:t>
    </dgm:pt>
    <dgm:pt modelId="{9EAAE773-A027-430B-9CA9-15CAE7BA27D2}" type="pres">
      <dgm:prSet presAssocID="{358D57BD-8DE8-4859-A4F7-BF33247404EF}" presName="chaos" presStyleCnt="0"/>
      <dgm:spPr/>
    </dgm:pt>
    <dgm:pt modelId="{C871C783-661F-4527-84D3-0C76A51F320B}" type="pres">
      <dgm:prSet presAssocID="{358D57BD-8DE8-4859-A4F7-BF33247404EF}" presName="parTx1" presStyleLbl="revTx" presStyleIdx="0" presStyleCnt="1"/>
      <dgm:spPr/>
      <dgm:t>
        <a:bodyPr/>
        <a:lstStyle/>
        <a:p>
          <a:endParaRPr lang="el-GR"/>
        </a:p>
      </dgm:t>
    </dgm:pt>
    <dgm:pt modelId="{C8BE6EFD-1EB2-4564-8B53-C7D6A07552FA}" type="pres">
      <dgm:prSet presAssocID="{358D57BD-8DE8-4859-A4F7-BF33247404EF}" presName="c1" presStyleLbl="node1" presStyleIdx="0" presStyleCnt="18"/>
      <dgm:spPr/>
    </dgm:pt>
    <dgm:pt modelId="{8AEC7D4A-419F-490A-A18A-0A3CE9085B60}" type="pres">
      <dgm:prSet presAssocID="{358D57BD-8DE8-4859-A4F7-BF33247404EF}" presName="c2" presStyleLbl="node1" presStyleIdx="1" presStyleCnt="18"/>
      <dgm:spPr/>
    </dgm:pt>
    <dgm:pt modelId="{AFD77C1E-E60F-45BF-AAE6-88EC4370491A}" type="pres">
      <dgm:prSet presAssocID="{358D57BD-8DE8-4859-A4F7-BF33247404EF}" presName="c3" presStyleLbl="node1" presStyleIdx="2" presStyleCnt="18"/>
      <dgm:spPr/>
    </dgm:pt>
    <dgm:pt modelId="{34BA2FD0-100F-4CDE-83E4-E8A5A6732F6C}" type="pres">
      <dgm:prSet presAssocID="{358D57BD-8DE8-4859-A4F7-BF33247404EF}" presName="c4" presStyleLbl="node1" presStyleIdx="3" presStyleCnt="18"/>
      <dgm:spPr/>
    </dgm:pt>
    <dgm:pt modelId="{D49C5804-6C8C-4D3B-B1F3-31B83C480A13}" type="pres">
      <dgm:prSet presAssocID="{358D57BD-8DE8-4859-A4F7-BF33247404EF}" presName="c5" presStyleLbl="node1" presStyleIdx="4" presStyleCnt="18"/>
      <dgm:spPr/>
    </dgm:pt>
    <dgm:pt modelId="{6267775B-392D-4AF8-877F-41550EE5B8DE}" type="pres">
      <dgm:prSet presAssocID="{358D57BD-8DE8-4859-A4F7-BF33247404EF}" presName="c6" presStyleLbl="node1" presStyleIdx="5" presStyleCnt="18"/>
      <dgm:spPr/>
    </dgm:pt>
    <dgm:pt modelId="{F4B4357C-D3A8-4CD9-9DC1-EAEF3DE2E46F}" type="pres">
      <dgm:prSet presAssocID="{358D57BD-8DE8-4859-A4F7-BF33247404EF}" presName="c7" presStyleLbl="node1" presStyleIdx="6" presStyleCnt="18"/>
      <dgm:spPr/>
    </dgm:pt>
    <dgm:pt modelId="{A2752D46-327A-49D5-9EE2-A99B1495CB6C}" type="pres">
      <dgm:prSet presAssocID="{358D57BD-8DE8-4859-A4F7-BF33247404EF}" presName="c8" presStyleLbl="node1" presStyleIdx="7" presStyleCnt="18"/>
      <dgm:spPr/>
    </dgm:pt>
    <dgm:pt modelId="{ED4E4EE2-0068-40CE-A06A-7B709645F366}" type="pres">
      <dgm:prSet presAssocID="{358D57BD-8DE8-4859-A4F7-BF33247404EF}" presName="c9" presStyleLbl="node1" presStyleIdx="8" presStyleCnt="18"/>
      <dgm:spPr/>
    </dgm:pt>
    <dgm:pt modelId="{B44D4EBD-AA1D-4BD6-88C4-49FA9B1C6839}" type="pres">
      <dgm:prSet presAssocID="{358D57BD-8DE8-4859-A4F7-BF33247404EF}" presName="c10" presStyleLbl="node1" presStyleIdx="9" presStyleCnt="18"/>
      <dgm:spPr/>
    </dgm:pt>
    <dgm:pt modelId="{E3575F0B-C739-4117-8045-B3A7BD984242}" type="pres">
      <dgm:prSet presAssocID="{358D57BD-8DE8-4859-A4F7-BF33247404EF}" presName="c11" presStyleLbl="node1" presStyleIdx="10" presStyleCnt="18"/>
      <dgm:spPr/>
    </dgm:pt>
    <dgm:pt modelId="{382C9A3E-CC12-40E4-95BA-F5A4718EB242}" type="pres">
      <dgm:prSet presAssocID="{358D57BD-8DE8-4859-A4F7-BF33247404EF}" presName="c12" presStyleLbl="node1" presStyleIdx="11" presStyleCnt="18"/>
      <dgm:spPr/>
    </dgm:pt>
    <dgm:pt modelId="{BC692383-B8A1-41A8-9492-E75A35D1C309}" type="pres">
      <dgm:prSet presAssocID="{358D57BD-8DE8-4859-A4F7-BF33247404EF}" presName="c13" presStyleLbl="node1" presStyleIdx="12" presStyleCnt="18"/>
      <dgm:spPr/>
    </dgm:pt>
    <dgm:pt modelId="{0C4C05EE-DBBB-4DB2-A6B6-A23EE74AC435}" type="pres">
      <dgm:prSet presAssocID="{358D57BD-8DE8-4859-A4F7-BF33247404EF}" presName="c14" presStyleLbl="node1" presStyleIdx="13" presStyleCnt="18"/>
      <dgm:spPr/>
    </dgm:pt>
    <dgm:pt modelId="{F649CE1A-74D5-48C7-BE91-07B86F306620}" type="pres">
      <dgm:prSet presAssocID="{358D57BD-8DE8-4859-A4F7-BF33247404EF}" presName="c15" presStyleLbl="node1" presStyleIdx="14" presStyleCnt="18"/>
      <dgm:spPr/>
    </dgm:pt>
    <dgm:pt modelId="{A80E115A-95EF-4776-ABA7-B802C2B4DD64}" type="pres">
      <dgm:prSet presAssocID="{358D57BD-8DE8-4859-A4F7-BF33247404EF}" presName="c16" presStyleLbl="node1" presStyleIdx="15" presStyleCnt="18"/>
      <dgm:spPr/>
    </dgm:pt>
    <dgm:pt modelId="{087E0E50-2FA0-4756-A640-BFCD0DD460FA}" type="pres">
      <dgm:prSet presAssocID="{358D57BD-8DE8-4859-A4F7-BF33247404EF}" presName="c17" presStyleLbl="node1" presStyleIdx="16" presStyleCnt="18"/>
      <dgm:spPr/>
    </dgm:pt>
    <dgm:pt modelId="{1106D08C-7558-4680-AA21-3390F5991E17}" type="pres">
      <dgm:prSet presAssocID="{358D57BD-8DE8-4859-A4F7-BF33247404EF}" presName="c18" presStyleLbl="node1" presStyleIdx="17" presStyleCnt="18"/>
      <dgm:spPr/>
    </dgm:pt>
  </dgm:ptLst>
  <dgm:cxnLst>
    <dgm:cxn modelId="{537F95C9-9528-4142-A62D-69543A378C0F}" type="presOf" srcId="{358D57BD-8DE8-4859-A4F7-BF33247404EF}" destId="{C871C783-661F-4527-84D3-0C76A51F320B}" srcOrd="0" destOrd="0" presId="urn:microsoft.com/office/officeart/2009/3/layout/RandomtoResultProcess"/>
    <dgm:cxn modelId="{D396E94E-7B3C-4E76-B9A3-8A7CD3E8B7C0}" srcId="{EB224333-9E59-4719-B227-503BB5D6643F}" destId="{358D57BD-8DE8-4859-A4F7-BF33247404EF}" srcOrd="0" destOrd="0" parTransId="{30C3428C-0635-4EB5-BE59-E9E3158AB79F}" sibTransId="{0B5087AB-E9B3-4D6F-80F7-DEDA69C30C7D}"/>
    <dgm:cxn modelId="{4136F5DF-37A5-4764-89D0-0AB3E2F95A11}" type="presOf" srcId="{EB224333-9E59-4719-B227-503BB5D6643F}" destId="{EE0B3D41-F66E-4976-9465-05D24CE6710A}" srcOrd="0" destOrd="0" presId="urn:microsoft.com/office/officeart/2009/3/layout/RandomtoResultProcess"/>
    <dgm:cxn modelId="{1FF4A08F-4F19-44B9-8029-F62C2B377E58}" type="presParOf" srcId="{EE0B3D41-F66E-4976-9465-05D24CE6710A}" destId="{9EAAE773-A027-430B-9CA9-15CAE7BA27D2}" srcOrd="0" destOrd="0" presId="urn:microsoft.com/office/officeart/2009/3/layout/RandomtoResultProcess"/>
    <dgm:cxn modelId="{9171240E-416C-48D4-B5CC-FFBB61C0C366}" type="presParOf" srcId="{9EAAE773-A027-430B-9CA9-15CAE7BA27D2}" destId="{C871C783-661F-4527-84D3-0C76A51F320B}" srcOrd="0" destOrd="0" presId="urn:microsoft.com/office/officeart/2009/3/layout/RandomtoResultProcess"/>
    <dgm:cxn modelId="{0AEDBC51-3AB5-40F5-AD83-55CB14980E5D}" type="presParOf" srcId="{9EAAE773-A027-430B-9CA9-15CAE7BA27D2}" destId="{C8BE6EFD-1EB2-4564-8B53-C7D6A07552FA}" srcOrd="1" destOrd="0" presId="urn:microsoft.com/office/officeart/2009/3/layout/RandomtoResultProcess"/>
    <dgm:cxn modelId="{88FBEEDA-371E-4464-86DA-65B44F54F162}" type="presParOf" srcId="{9EAAE773-A027-430B-9CA9-15CAE7BA27D2}" destId="{8AEC7D4A-419F-490A-A18A-0A3CE9085B60}" srcOrd="2" destOrd="0" presId="urn:microsoft.com/office/officeart/2009/3/layout/RandomtoResultProcess"/>
    <dgm:cxn modelId="{C42EEDB1-139B-400D-98B5-DD753DC89E2B}" type="presParOf" srcId="{9EAAE773-A027-430B-9CA9-15CAE7BA27D2}" destId="{AFD77C1E-E60F-45BF-AAE6-88EC4370491A}" srcOrd="3" destOrd="0" presId="urn:microsoft.com/office/officeart/2009/3/layout/RandomtoResultProcess"/>
    <dgm:cxn modelId="{A58B27F0-48BB-4433-A096-3913A7B1F12D}" type="presParOf" srcId="{9EAAE773-A027-430B-9CA9-15CAE7BA27D2}" destId="{34BA2FD0-100F-4CDE-83E4-E8A5A6732F6C}" srcOrd="4" destOrd="0" presId="urn:microsoft.com/office/officeart/2009/3/layout/RandomtoResultProcess"/>
    <dgm:cxn modelId="{6F8D5F26-3731-43E4-9621-512E6EFEE278}" type="presParOf" srcId="{9EAAE773-A027-430B-9CA9-15CAE7BA27D2}" destId="{D49C5804-6C8C-4D3B-B1F3-31B83C480A13}" srcOrd="5" destOrd="0" presId="urn:microsoft.com/office/officeart/2009/3/layout/RandomtoResultProcess"/>
    <dgm:cxn modelId="{4421C275-CA03-4CAA-9C71-68AE7BAA1020}" type="presParOf" srcId="{9EAAE773-A027-430B-9CA9-15CAE7BA27D2}" destId="{6267775B-392D-4AF8-877F-41550EE5B8DE}" srcOrd="6" destOrd="0" presId="urn:microsoft.com/office/officeart/2009/3/layout/RandomtoResultProcess"/>
    <dgm:cxn modelId="{655DF8B3-F24B-4069-A23C-9106588020B8}" type="presParOf" srcId="{9EAAE773-A027-430B-9CA9-15CAE7BA27D2}" destId="{F4B4357C-D3A8-4CD9-9DC1-EAEF3DE2E46F}" srcOrd="7" destOrd="0" presId="urn:microsoft.com/office/officeart/2009/3/layout/RandomtoResultProcess"/>
    <dgm:cxn modelId="{D90C207B-2E4F-40FA-81C7-2FB4F785CCB8}" type="presParOf" srcId="{9EAAE773-A027-430B-9CA9-15CAE7BA27D2}" destId="{A2752D46-327A-49D5-9EE2-A99B1495CB6C}" srcOrd="8" destOrd="0" presId="urn:microsoft.com/office/officeart/2009/3/layout/RandomtoResultProcess"/>
    <dgm:cxn modelId="{C5AE2FBC-E288-4A7C-881C-97839E0B2B92}" type="presParOf" srcId="{9EAAE773-A027-430B-9CA9-15CAE7BA27D2}" destId="{ED4E4EE2-0068-40CE-A06A-7B709645F366}" srcOrd="9" destOrd="0" presId="urn:microsoft.com/office/officeart/2009/3/layout/RandomtoResultProcess"/>
    <dgm:cxn modelId="{EC217DB3-DC9B-4442-8C8D-003DA307EFA3}" type="presParOf" srcId="{9EAAE773-A027-430B-9CA9-15CAE7BA27D2}" destId="{B44D4EBD-AA1D-4BD6-88C4-49FA9B1C6839}" srcOrd="10" destOrd="0" presId="urn:microsoft.com/office/officeart/2009/3/layout/RandomtoResultProcess"/>
    <dgm:cxn modelId="{F902B26C-E881-4D2D-9C80-A6B15F0EFD94}" type="presParOf" srcId="{9EAAE773-A027-430B-9CA9-15CAE7BA27D2}" destId="{E3575F0B-C739-4117-8045-B3A7BD984242}" srcOrd="11" destOrd="0" presId="urn:microsoft.com/office/officeart/2009/3/layout/RandomtoResultProcess"/>
    <dgm:cxn modelId="{E044349A-A016-4829-B90F-80E2DC3A0AAE}" type="presParOf" srcId="{9EAAE773-A027-430B-9CA9-15CAE7BA27D2}" destId="{382C9A3E-CC12-40E4-95BA-F5A4718EB242}" srcOrd="12" destOrd="0" presId="urn:microsoft.com/office/officeart/2009/3/layout/RandomtoResultProcess"/>
    <dgm:cxn modelId="{AB9E51D3-F403-4F13-9A42-CD823B3AC95D}" type="presParOf" srcId="{9EAAE773-A027-430B-9CA9-15CAE7BA27D2}" destId="{BC692383-B8A1-41A8-9492-E75A35D1C309}" srcOrd="13" destOrd="0" presId="urn:microsoft.com/office/officeart/2009/3/layout/RandomtoResultProcess"/>
    <dgm:cxn modelId="{616D354D-F298-4B41-8E9E-0C8AB53D092B}" type="presParOf" srcId="{9EAAE773-A027-430B-9CA9-15CAE7BA27D2}" destId="{0C4C05EE-DBBB-4DB2-A6B6-A23EE74AC435}" srcOrd="14" destOrd="0" presId="urn:microsoft.com/office/officeart/2009/3/layout/RandomtoResultProcess"/>
    <dgm:cxn modelId="{40D8C5D2-9EFD-440D-8197-1775D6AAE843}" type="presParOf" srcId="{9EAAE773-A027-430B-9CA9-15CAE7BA27D2}" destId="{F649CE1A-74D5-48C7-BE91-07B86F306620}" srcOrd="15" destOrd="0" presId="urn:microsoft.com/office/officeart/2009/3/layout/RandomtoResultProcess"/>
    <dgm:cxn modelId="{2D467CCD-F77D-4861-94D9-3006069E449D}" type="presParOf" srcId="{9EAAE773-A027-430B-9CA9-15CAE7BA27D2}" destId="{A80E115A-95EF-4776-ABA7-B802C2B4DD64}" srcOrd="16" destOrd="0" presId="urn:microsoft.com/office/officeart/2009/3/layout/RandomtoResultProcess"/>
    <dgm:cxn modelId="{5642C859-D17A-4BB8-B17A-33A2ACB033BF}" type="presParOf" srcId="{9EAAE773-A027-430B-9CA9-15CAE7BA27D2}" destId="{087E0E50-2FA0-4756-A640-BFCD0DD460FA}" srcOrd="17" destOrd="0" presId="urn:microsoft.com/office/officeart/2009/3/layout/RandomtoResultProcess"/>
    <dgm:cxn modelId="{44F43FF0-D29F-4797-A612-767A674EB611}" type="presParOf" srcId="{9EAAE773-A027-430B-9CA9-15CAE7BA27D2}" destId="{1106D08C-7558-4680-AA21-3390F5991E17}" srcOrd="18" destOrd="0" presId="urn:microsoft.com/office/officeart/2009/3/layout/RandomtoResultProces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a:extLst>
              <a:ext uri="{FF2B5EF4-FFF2-40B4-BE49-F238E27FC236}">
                <a16:creationId xmlns:a16="http://schemas.microsoft.com/office/drawing/2014/main" xmlns="" id="{316C5287-65EE-4D66-972A-F241588E10A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l-GR"/>
          </a:p>
        </p:txBody>
      </p:sp>
      <p:sp>
        <p:nvSpPr>
          <p:cNvPr id="3" name="2 - Θέση ημερομηνίας">
            <a:extLst>
              <a:ext uri="{FF2B5EF4-FFF2-40B4-BE49-F238E27FC236}">
                <a16:creationId xmlns:a16="http://schemas.microsoft.com/office/drawing/2014/main" xmlns="" id="{7B002FA1-F659-4EE9-BDC5-3D5BEBD1B35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B9F48711-8652-4EA0-9EDD-7F4480594EA1}" type="datetimeFigureOut">
              <a:rPr lang="el-GR"/>
              <a:pPr>
                <a:defRPr/>
              </a:pPr>
              <a:t>15/9/2017</a:t>
            </a:fld>
            <a:endParaRPr lang="el-GR"/>
          </a:p>
        </p:txBody>
      </p:sp>
      <p:sp>
        <p:nvSpPr>
          <p:cNvPr id="4" name="3 - Θέση εικόνας διαφάνειας">
            <a:extLst>
              <a:ext uri="{FF2B5EF4-FFF2-40B4-BE49-F238E27FC236}">
                <a16:creationId xmlns:a16="http://schemas.microsoft.com/office/drawing/2014/main" xmlns="" id="{A9CA2A40-6FB8-4D03-AF8A-4F32DF58541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a:extLst>
              <a:ext uri="{FF2B5EF4-FFF2-40B4-BE49-F238E27FC236}">
                <a16:creationId xmlns:a16="http://schemas.microsoft.com/office/drawing/2014/main" xmlns="" id="{C569836A-998B-417B-8338-EEE15FE33E1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a:t>Kλικ για επεξεργασία των στυλ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5 - Θέση υποσέλιδου">
            <a:extLst>
              <a:ext uri="{FF2B5EF4-FFF2-40B4-BE49-F238E27FC236}">
                <a16:creationId xmlns:a16="http://schemas.microsoft.com/office/drawing/2014/main" xmlns="" id="{69FBAEC0-B470-4514-823A-B91FD072588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l-GR"/>
          </a:p>
        </p:txBody>
      </p:sp>
      <p:sp>
        <p:nvSpPr>
          <p:cNvPr id="7" name="6 - Θέση αριθμού διαφάνειας">
            <a:extLst>
              <a:ext uri="{FF2B5EF4-FFF2-40B4-BE49-F238E27FC236}">
                <a16:creationId xmlns:a16="http://schemas.microsoft.com/office/drawing/2014/main" xmlns="" id="{B9444A38-8C42-48BF-9376-B3DE4D7862B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3F490A36-CAEA-4A8C-BBD7-EDC370794BDB}" type="slidenum">
              <a:rPr lang="el-GR" altLang="el-GR"/>
              <a:pPr/>
              <a:t>‹#›</a:t>
            </a:fld>
            <a:endParaRPr lang="el-GR" altLang="el-GR"/>
          </a:p>
        </p:txBody>
      </p:sp>
    </p:spTree>
    <p:extLst>
      <p:ext uri="{BB962C8B-B14F-4D97-AF65-F5344CB8AC3E}">
        <p14:creationId xmlns:p14="http://schemas.microsoft.com/office/powerpoint/2010/main" val="3107667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a:extLst>
              <a:ext uri="{FF2B5EF4-FFF2-40B4-BE49-F238E27FC236}">
                <a16:creationId xmlns:a16="http://schemas.microsoft.com/office/drawing/2014/main" xmlns="" id="{9A28CBEE-34DA-4802-9B1F-30DB39379D75}"/>
              </a:ext>
            </a:extLst>
          </p:cNvPr>
          <p:cNvSpPr>
            <a:spLocks noGrp="1"/>
          </p:cNvSpPr>
          <p:nvPr>
            <p:ph type="dt" sz="half" idx="10"/>
          </p:nvPr>
        </p:nvSpPr>
        <p:spPr/>
        <p:txBody>
          <a:bodyPr/>
          <a:lstStyle>
            <a:lvl1pPr>
              <a:defRPr/>
            </a:lvl1pPr>
          </a:lstStyle>
          <a:p>
            <a:pPr>
              <a:defRPr/>
            </a:pPr>
            <a:fld id="{1CF302CA-DB8A-4D11-9F14-283ECFC7EED7}" type="datetimeFigureOut">
              <a:rPr lang="el-GR"/>
              <a:pPr>
                <a:defRPr/>
              </a:pPr>
              <a:t>15/9/2017</a:t>
            </a:fld>
            <a:endParaRPr lang="el-GR"/>
          </a:p>
        </p:txBody>
      </p:sp>
      <p:sp>
        <p:nvSpPr>
          <p:cNvPr id="5" name="4 - Θέση υποσέλιδου">
            <a:extLst>
              <a:ext uri="{FF2B5EF4-FFF2-40B4-BE49-F238E27FC236}">
                <a16:creationId xmlns:a16="http://schemas.microsoft.com/office/drawing/2014/main" xmlns="" id="{CA9BB129-0236-4E0E-AC4B-C1F3ADC7667D}"/>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xmlns="" id="{F5C27805-3CF3-4A89-AC4E-8EBF10C86863}"/>
              </a:ext>
            </a:extLst>
          </p:cNvPr>
          <p:cNvSpPr>
            <a:spLocks noGrp="1"/>
          </p:cNvSpPr>
          <p:nvPr>
            <p:ph type="sldNum" sz="quarter" idx="12"/>
          </p:nvPr>
        </p:nvSpPr>
        <p:spPr/>
        <p:txBody>
          <a:bodyPr/>
          <a:lstStyle>
            <a:lvl1pPr>
              <a:defRPr/>
            </a:lvl1pPr>
          </a:lstStyle>
          <a:p>
            <a:fld id="{D41C6BD0-FD68-4958-A788-8530390DEA05}" type="slidenum">
              <a:rPr lang="el-GR" altLang="el-GR"/>
              <a:pPr/>
              <a:t>‹#›</a:t>
            </a:fld>
            <a:endParaRPr lang="el-GR" altLang="el-GR"/>
          </a:p>
        </p:txBody>
      </p:sp>
    </p:spTree>
    <p:extLst>
      <p:ext uri="{BB962C8B-B14F-4D97-AF65-F5344CB8AC3E}">
        <p14:creationId xmlns:p14="http://schemas.microsoft.com/office/powerpoint/2010/main" val="999735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xmlns="" id="{61C8CB13-751B-4334-97CC-123839D90803}"/>
              </a:ext>
            </a:extLst>
          </p:cNvPr>
          <p:cNvSpPr>
            <a:spLocks noGrp="1"/>
          </p:cNvSpPr>
          <p:nvPr>
            <p:ph type="dt" sz="half" idx="10"/>
          </p:nvPr>
        </p:nvSpPr>
        <p:spPr/>
        <p:txBody>
          <a:bodyPr/>
          <a:lstStyle>
            <a:lvl1pPr>
              <a:defRPr/>
            </a:lvl1pPr>
          </a:lstStyle>
          <a:p>
            <a:pPr>
              <a:defRPr/>
            </a:pPr>
            <a:fld id="{CB2AE40B-4741-4411-B665-9556A00BBC74}" type="datetimeFigureOut">
              <a:rPr lang="el-GR"/>
              <a:pPr>
                <a:defRPr/>
              </a:pPr>
              <a:t>15/9/2017</a:t>
            </a:fld>
            <a:endParaRPr lang="el-GR"/>
          </a:p>
        </p:txBody>
      </p:sp>
      <p:sp>
        <p:nvSpPr>
          <p:cNvPr id="5" name="4 - Θέση υποσέλιδου">
            <a:extLst>
              <a:ext uri="{FF2B5EF4-FFF2-40B4-BE49-F238E27FC236}">
                <a16:creationId xmlns:a16="http://schemas.microsoft.com/office/drawing/2014/main" xmlns="" id="{A8586C49-A9E7-4BFE-A951-6752F8147C46}"/>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xmlns="" id="{13D24D23-D2BC-47A1-9AA8-F4B31CDED875}"/>
              </a:ext>
            </a:extLst>
          </p:cNvPr>
          <p:cNvSpPr>
            <a:spLocks noGrp="1"/>
          </p:cNvSpPr>
          <p:nvPr>
            <p:ph type="sldNum" sz="quarter" idx="12"/>
          </p:nvPr>
        </p:nvSpPr>
        <p:spPr/>
        <p:txBody>
          <a:bodyPr/>
          <a:lstStyle>
            <a:lvl1pPr>
              <a:defRPr/>
            </a:lvl1pPr>
          </a:lstStyle>
          <a:p>
            <a:fld id="{2E7348F1-CD07-4BA3-965F-FDB2FCF0DAE1}" type="slidenum">
              <a:rPr lang="el-GR" altLang="el-GR"/>
              <a:pPr/>
              <a:t>‹#›</a:t>
            </a:fld>
            <a:endParaRPr lang="el-GR" altLang="el-GR"/>
          </a:p>
        </p:txBody>
      </p:sp>
    </p:spTree>
    <p:extLst>
      <p:ext uri="{BB962C8B-B14F-4D97-AF65-F5344CB8AC3E}">
        <p14:creationId xmlns:p14="http://schemas.microsoft.com/office/powerpoint/2010/main" val="575992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xmlns="" id="{5804B979-1C5C-4C22-BCE6-CAB8C9A16270}"/>
              </a:ext>
            </a:extLst>
          </p:cNvPr>
          <p:cNvSpPr>
            <a:spLocks noGrp="1"/>
          </p:cNvSpPr>
          <p:nvPr>
            <p:ph type="dt" sz="half" idx="10"/>
          </p:nvPr>
        </p:nvSpPr>
        <p:spPr/>
        <p:txBody>
          <a:bodyPr/>
          <a:lstStyle>
            <a:lvl1pPr>
              <a:defRPr/>
            </a:lvl1pPr>
          </a:lstStyle>
          <a:p>
            <a:pPr>
              <a:defRPr/>
            </a:pPr>
            <a:fld id="{F3E48E32-FD4A-425C-AD62-4F678FF0464A}" type="datetimeFigureOut">
              <a:rPr lang="el-GR"/>
              <a:pPr>
                <a:defRPr/>
              </a:pPr>
              <a:t>15/9/2017</a:t>
            </a:fld>
            <a:endParaRPr lang="el-GR"/>
          </a:p>
        </p:txBody>
      </p:sp>
      <p:sp>
        <p:nvSpPr>
          <p:cNvPr id="5" name="4 - Θέση υποσέλιδου">
            <a:extLst>
              <a:ext uri="{FF2B5EF4-FFF2-40B4-BE49-F238E27FC236}">
                <a16:creationId xmlns:a16="http://schemas.microsoft.com/office/drawing/2014/main" xmlns="" id="{563791CA-43EE-4E09-905E-698447ECF2A1}"/>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xmlns="" id="{9E804848-7700-4A31-8C80-EBC1CBEBCE39}"/>
              </a:ext>
            </a:extLst>
          </p:cNvPr>
          <p:cNvSpPr>
            <a:spLocks noGrp="1"/>
          </p:cNvSpPr>
          <p:nvPr>
            <p:ph type="sldNum" sz="quarter" idx="12"/>
          </p:nvPr>
        </p:nvSpPr>
        <p:spPr/>
        <p:txBody>
          <a:bodyPr/>
          <a:lstStyle>
            <a:lvl1pPr>
              <a:defRPr/>
            </a:lvl1pPr>
          </a:lstStyle>
          <a:p>
            <a:fld id="{4E18C52F-E8C3-4525-9221-E49E5C50D5C5}" type="slidenum">
              <a:rPr lang="el-GR" altLang="el-GR"/>
              <a:pPr/>
              <a:t>‹#›</a:t>
            </a:fld>
            <a:endParaRPr lang="el-GR" altLang="el-GR"/>
          </a:p>
        </p:txBody>
      </p:sp>
    </p:spTree>
    <p:extLst>
      <p:ext uri="{BB962C8B-B14F-4D97-AF65-F5344CB8AC3E}">
        <p14:creationId xmlns:p14="http://schemas.microsoft.com/office/powerpoint/2010/main" val="125008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xmlns="" id="{61D99E1B-74D8-4E5C-870B-DE3D1F426EB2}"/>
              </a:ext>
            </a:extLst>
          </p:cNvPr>
          <p:cNvSpPr>
            <a:spLocks noGrp="1"/>
          </p:cNvSpPr>
          <p:nvPr>
            <p:ph type="dt" sz="half" idx="10"/>
          </p:nvPr>
        </p:nvSpPr>
        <p:spPr/>
        <p:txBody>
          <a:bodyPr/>
          <a:lstStyle>
            <a:lvl1pPr>
              <a:defRPr/>
            </a:lvl1pPr>
          </a:lstStyle>
          <a:p>
            <a:pPr>
              <a:defRPr/>
            </a:pPr>
            <a:fld id="{3BDC014D-4D03-4A73-8C32-5F54DEB0DCAC}" type="datetimeFigureOut">
              <a:rPr lang="el-GR"/>
              <a:pPr>
                <a:defRPr/>
              </a:pPr>
              <a:t>15/9/2017</a:t>
            </a:fld>
            <a:endParaRPr lang="el-GR"/>
          </a:p>
        </p:txBody>
      </p:sp>
      <p:sp>
        <p:nvSpPr>
          <p:cNvPr id="5" name="4 - Θέση υποσέλιδου">
            <a:extLst>
              <a:ext uri="{FF2B5EF4-FFF2-40B4-BE49-F238E27FC236}">
                <a16:creationId xmlns:a16="http://schemas.microsoft.com/office/drawing/2014/main" xmlns="" id="{8CF0382F-4E34-4BDA-AE0D-2A4B83001557}"/>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xmlns="" id="{B611D88B-A5CF-4E68-AE49-321AE3650674}"/>
              </a:ext>
            </a:extLst>
          </p:cNvPr>
          <p:cNvSpPr>
            <a:spLocks noGrp="1"/>
          </p:cNvSpPr>
          <p:nvPr>
            <p:ph type="sldNum" sz="quarter" idx="12"/>
          </p:nvPr>
        </p:nvSpPr>
        <p:spPr/>
        <p:txBody>
          <a:bodyPr/>
          <a:lstStyle>
            <a:lvl1pPr>
              <a:defRPr/>
            </a:lvl1pPr>
          </a:lstStyle>
          <a:p>
            <a:fld id="{D885392A-47E8-4D94-982B-8131C9B5F8FC}" type="slidenum">
              <a:rPr lang="el-GR" altLang="el-GR"/>
              <a:pPr/>
              <a:t>‹#›</a:t>
            </a:fld>
            <a:endParaRPr lang="el-GR" altLang="el-GR"/>
          </a:p>
        </p:txBody>
      </p:sp>
    </p:spTree>
    <p:extLst>
      <p:ext uri="{BB962C8B-B14F-4D97-AF65-F5344CB8AC3E}">
        <p14:creationId xmlns:p14="http://schemas.microsoft.com/office/powerpoint/2010/main" val="320577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a:extLst>
              <a:ext uri="{FF2B5EF4-FFF2-40B4-BE49-F238E27FC236}">
                <a16:creationId xmlns:a16="http://schemas.microsoft.com/office/drawing/2014/main" xmlns="" id="{19A0410A-C3CE-48EA-B47B-4987FE4DCBC0}"/>
              </a:ext>
            </a:extLst>
          </p:cNvPr>
          <p:cNvSpPr>
            <a:spLocks noGrp="1"/>
          </p:cNvSpPr>
          <p:nvPr>
            <p:ph type="dt" sz="half" idx="10"/>
          </p:nvPr>
        </p:nvSpPr>
        <p:spPr/>
        <p:txBody>
          <a:bodyPr/>
          <a:lstStyle>
            <a:lvl1pPr>
              <a:defRPr/>
            </a:lvl1pPr>
          </a:lstStyle>
          <a:p>
            <a:pPr>
              <a:defRPr/>
            </a:pPr>
            <a:fld id="{069F24AF-A9C3-4954-8DC6-3C450D72965F}" type="datetimeFigureOut">
              <a:rPr lang="el-GR"/>
              <a:pPr>
                <a:defRPr/>
              </a:pPr>
              <a:t>15/9/2017</a:t>
            </a:fld>
            <a:endParaRPr lang="el-GR"/>
          </a:p>
        </p:txBody>
      </p:sp>
      <p:sp>
        <p:nvSpPr>
          <p:cNvPr id="5" name="4 - Θέση υποσέλιδου">
            <a:extLst>
              <a:ext uri="{FF2B5EF4-FFF2-40B4-BE49-F238E27FC236}">
                <a16:creationId xmlns:a16="http://schemas.microsoft.com/office/drawing/2014/main" xmlns="" id="{B1F2E870-F2DA-4BCE-A33F-D75BAAA34E08}"/>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xmlns="" id="{3F674164-0D20-4200-9A3F-966AD3A7E745}"/>
              </a:ext>
            </a:extLst>
          </p:cNvPr>
          <p:cNvSpPr>
            <a:spLocks noGrp="1"/>
          </p:cNvSpPr>
          <p:nvPr>
            <p:ph type="sldNum" sz="quarter" idx="12"/>
          </p:nvPr>
        </p:nvSpPr>
        <p:spPr/>
        <p:txBody>
          <a:bodyPr/>
          <a:lstStyle>
            <a:lvl1pPr>
              <a:defRPr/>
            </a:lvl1pPr>
          </a:lstStyle>
          <a:p>
            <a:fld id="{066EEF03-D9AD-46A7-94F1-C0B251FA2748}" type="slidenum">
              <a:rPr lang="el-GR" altLang="el-GR"/>
              <a:pPr/>
              <a:t>‹#›</a:t>
            </a:fld>
            <a:endParaRPr lang="el-GR" altLang="el-GR"/>
          </a:p>
        </p:txBody>
      </p:sp>
    </p:spTree>
    <p:extLst>
      <p:ext uri="{BB962C8B-B14F-4D97-AF65-F5344CB8AC3E}">
        <p14:creationId xmlns:p14="http://schemas.microsoft.com/office/powerpoint/2010/main" val="2912141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3 - Θέση ημερομηνίας">
            <a:extLst>
              <a:ext uri="{FF2B5EF4-FFF2-40B4-BE49-F238E27FC236}">
                <a16:creationId xmlns:a16="http://schemas.microsoft.com/office/drawing/2014/main" xmlns="" id="{223BEB8C-2AB0-4F58-ABB3-43BC3DD09D0D}"/>
              </a:ext>
            </a:extLst>
          </p:cNvPr>
          <p:cNvSpPr>
            <a:spLocks noGrp="1"/>
          </p:cNvSpPr>
          <p:nvPr>
            <p:ph type="dt" sz="half" idx="10"/>
          </p:nvPr>
        </p:nvSpPr>
        <p:spPr/>
        <p:txBody>
          <a:bodyPr/>
          <a:lstStyle>
            <a:lvl1pPr>
              <a:defRPr/>
            </a:lvl1pPr>
          </a:lstStyle>
          <a:p>
            <a:pPr>
              <a:defRPr/>
            </a:pPr>
            <a:fld id="{6898258B-FCB2-4DF2-A202-5763B0F15547}" type="datetimeFigureOut">
              <a:rPr lang="el-GR"/>
              <a:pPr>
                <a:defRPr/>
              </a:pPr>
              <a:t>15/9/2017</a:t>
            </a:fld>
            <a:endParaRPr lang="el-GR"/>
          </a:p>
        </p:txBody>
      </p:sp>
      <p:sp>
        <p:nvSpPr>
          <p:cNvPr id="6" name="4 - Θέση υποσέλιδου">
            <a:extLst>
              <a:ext uri="{FF2B5EF4-FFF2-40B4-BE49-F238E27FC236}">
                <a16:creationId xmlns:a16="http://schemas.microsoft.com/office/drawing/2014/main" xmlns="" id="{8706088F-D2E7-4AA5-B3DE-7A11BDD7476E}"/>
              </a:ext>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16:creationId xmlns:a16="http://schemas.microsoft.com/office/drawing/2014/main" xmlns="" id="{70AFD13B-05C2-4861-A1FA-91E6810405C9}"/>
              </a:ext>
            </a:extLst>
          </p:cNvPr>
          <p:cNvSpPr>
            <a:spLocks noGrp="1"/>
          </p:cNvSpPr>
          <p:nvPr>
            <p:ph type="sldNum" sz="quarter" idx="12"/>
          </p:nvPr>
        </p:nvSpPr>
        <p:spPr/>
        <p:txBody>
          <a:bodyPr/>
          <a:lstStyle>
            <a:lvl1pPr>
              <a:defRPr/>
            </a:lvl1pPr>
          </a:lstStyle>
          <a:p>
            <a:fld id="{CE358379-8A8C-45F2-8114-3ECFE555F8B1}" type="slidenum">
              <a:rPr lang="el-GR" altLang="el-GR"/>
              <a:pPr/>
              <a:t>‹#›</a:t>
            </a:fld>
            <a:endParaRPr lang="el-GR" altLang="el-GR"/>
          </a:p>
        </p:txBody>
      </p:sp>
    </p:spTree>
    <p:extLst>
      <p:ext uri="{BB962C8B-B14F-4D97-AF65-F5344CB8AC3E}">
        <p14:creationId xmlns:p14="http://schemas.microsoft.com/office/powerpoint/2010/main" val="4178597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3 - Θέση ημερομηνίας">
            <a:extLst>
              <a:ext uri="{FF2B5EF4-FFF2-40B4-BE49-F238E27FC236}">
                <a16:creationId xmlns:a16="http://schemas.microsoft.com/office/drawing/2014/main" xmlns="" id="{CEF1EF2A-85DA-4BF0-A8F4-FB97CF0C85A9}"/>
              </a:ext>
            </a:extLst>
          </p:cNvPr>
          <p:cNvSpPr>
            <a:spLocks noGrp="1"/>
          </p:cNvSpPr>
          <p:nvPr>
            <p:ph type="dt" sz="half" idx="10"/>
          </p:nvPr>
        </p:nvSpPr>
        <p:spPr/>
        <p:txBody>
          <a:bodyPr/>
          <a:lstStyle>
            <a:lvl1pPr>
              <a:defRPr/>
            </a:lvl1pPr>
          </a:lstStyle>
          <a:p>
            <a:pPr>
              <a:defRPr/>
            </a:pPr>
            <a:fld id="{31BDE44D-CB66-4A64-9133-7886D423EFC1}" type="datetimeFigureOut">
              <a:rPr lang="el-GR"/>
              <a:pPr>
                <a:defRPr/>
              </a:pPr>
              <a:t>15/9/2017</a:t>
            </a:fld>
            <a:endParaRPr lang="el-GR"/>
          </a:p>
        </p:txBody>
      </p:sp>
      <p:sp>
        <p:nvSpPr>
          <p:cNvPr id="8" name="4 - Θέση υποσέλιδου">
            <a:extLst>
              <a:ext uri="{FF2B5EF4-FFF2-40B4-BE49-F238E27FC236}">
                <a16:creationId xmlns:a16="http://schemas.microsoft.com/office/drawing/2014/main" xmlns="" id="{57438E3C-F61B-455B-A4C6-3188FA9BFB97}"/>
              </a:ext>
            </a:extLst>
          </p:cNvPr>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a:extLst>
              <a:ext uri="{FF2B5EF4-FFF2-40B4-BE49-F238E27FC236}">
                <a16:creationId xmlns:a16="http://schemas.microsoft.com/office/drawing/2014/main" xmlns="" id="{EC220B5B-AB96-4B6F-808F-69E28D53FA87}"/>
              </a:ext>
            </a:extLst>
          </p:cNvPr>
          <p:cNvSpPr>
            <a:spLocks noGrp="1"/>
          </p:cNvSpPr>
          <p:nvPr>
            <p:ph type="sldNum" sz="quarter" idx="12"/>
          </p:nvPr>
        </p:nvSpPr>
        <p:spPr/>
        <p:txBody>
          <a:bodyPr/>
          <a:lstStyle>
            <a:lvl1pPr>
              <a:defRPr/>
            </a:lvl1pPr>
          </a:lstStyle>
          <a:p>
            <a:fld id="{359CDAF2-2B9B-4318-9405-701BE1A9C763}" type="slidenum">
              <a:rPr lang="el-GR" altLang="el-GR"/>
              <a:pPr/>
              <a:t>‹#›</a:t>
            </a:fld>
            <a:endParaRPr lang="el-GR" altLang="el-GR"/>
          </a:p>
        </p:txBody>
      </p:sp>
    </p:spTree>
    <p:extLst>
      <p:ext uri="{BB962C8B-B14F-4D97-AF65-F5344CB8AC3E}">
        <p14:creationId xmlns:p14="http://schemas.microsoft.com/office/powerpoint/2010/main" val="1474464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3 - Θέση ημερομηνίας">
            <a:extLst>
              <a:ext uri="{FF2B5EF4-FFF2-40B4-BE49-F238E27FC236}">
                <a16:creationId xmlns:a16="http://schemas.microsoft.com/office/drawing/2014/main" xmlns="" id="{0D66D7D6-05CE-42C9-A989-452019DDCC41}"/>
              </a:ext>
            </a:extLst>
          </p:cNvPr>
          <p:cNvSpPr>
            <a:spLocks noGrp="1"/>
          </p:cNvSpPr>
          <p:nvPr>
            <p:ph type="dt" sz="half" idx="10"/>
          </p:nvPr>
        </p:nvSpPr>
        <p:spPr/>
        <p:txBody>
          <a:bodyPr/>
          <a:lstStyle>
            <a:lvl1pPr>
              <a:defRPr/>
            </a:lvl1pPr>
          </a:lstStyle>
          <a:p>
            <a:pPr>
              <a:defRPr/>
            </a:pPr>
            <a:fld id="{C81B7931-5FFF-4CC2-9E81-1F0D47B41FCD}" type="datetimeFigureOut">
              <a:rPr lang="el-GR"/>
              <a:pPr>
                <a:defRPr/>
              </a:pPr>
              <a:t>15/9/2017</a:t>
            </a:fld>
            <a:endParaRPr lang="el-GR"/>
          </a:p>
        </p:txBody>
      </p:sp>
      <p:sp>
        <p:nvSpPr>
          <p:cNvPr id="4" name="4 - Θέση υποσέλιδου">
            <a:extLst>
              <a:ext uri="{FF2B5EF4-FFF2-40B4-BE49-F238E27FC236}">
                <a16:creationId xmlns:a16="http://schemas.microsoft.com/office/drawing/2014/main" xmlns="" id="{60645A48-A12F-403E-8CFF-99924DB1FC8F}"/>
              </a:ext>
            </a:extLst>
          </p:cNvPr>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a:extLst>
              <a:ext uri="{FF2B5EF4-FFF2-40B4-BE49-F238E27FC236}">
                <a16:creationId xmlns:a16="http://schemas.microsoft.com/office/drawing/2014/main" xmlns="" id="{4A214C24-D242-4DD8-B024-33236A1DCEA6}"/>
              </a:ext>
            </a:extLst>
          </p:cNvPr>
          <p:cNvSpPr>
            <a:spLocks noGrp="1"/>
          </p:cNvSpPr>
          <p:nvPr>
            <p:ph type="sldNum" sz="quarter" idx="12"/>
          </p:nvPr>
        </p:nvSpPr>
        <p:spPr/>
        <p:txBody>
          <a:bodyPr/>
          <a:lstStyle>
            <a:lvl1pPr>
              <a:defRPr/>
            </a:lvl1pPr>
          </a:lstStyle>
          <a:p>
            <a:fld id="{CD98B1C7-7D32-46B0-A5FE-83C56B8323EA}" type="slidenum">
              <a:rPr lang="el-GR" altLang="el-GR"/>
              <a:pPr/>
              <a:t>‹#›</a:t>
            </a:fld>
            <a:endParaRPr lang="el-GR" altLang="el-GR"/>
          </a:p>
        </p:txBody>
      </p:sp>
    </p:spTree>
    <p:extLst>
      <p:ext uri="{BB962C8B-B14F-4D97-AF65-F5344CB8AC3E}">
        <p14:creationId xmlns:p14="http://schemas.microsoft.com/office/powerpoint/2010/main" val="393273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a:extLst>
              <a:ext uri="{FF2B5EF4-FFF2-40B4-BE49-F238E27FC236}">
                <a16:creationId xmlns:a16="http://schemas.microsoft.com/office/drawing/2014/main" xmlns="" id="{8FFAE111-DFBF-4B0F-AC98-369ACFD15D7A}"/>
              </a:ext>
            </a:extLst>
          </p:cNvPr>
          <p:cNvSpPr>
            <a:spLocks noGrp="1"/>
          </p:cNvSpPr>
          <p:nvPr>
            <p:ph type="dt" sz="half" idx="10"/>
          </p:nvPr>
        </p:nvSpPr>
        <p:spPr/>
        <p:txBody>
          <a:bodyPr/>
          <a:lstStyle>
            <a:lvl1pPr>
              <a:defRPr/>
            </a:lvl1pPr>
          </a:lstStyle>
          <a:p>
            <a:pPr>
              <a:defRPr/>
            </a:pPr>
            <a:fld id="{F039D24E-AEBA-487A-864C-A3FF7D3707F0}" type="datetimeFigureOut">
              <a:rPr lang="el-GR"/>
              <a:pPr>
                <a:defRPr/>
              </a:pPr>
              <a:t>15/9/2017</a:t>
            </a:fld>
            <a:endParaRPr lang="el-GR"/>
          </a:p>
        </p:txBody>
      </p:sp>
      <p:sp>
        <p:nvSpPr>
          <p:cNvPr id="3" name="4 - Θέση υποσέλιδου">
            <a:extLst>
              <a:ext uri="{FF2B5EF4-FFF2-40B4-BE49-F238E27FC236}">
                <a16:creationId xmlns:a16="http://schemas.microsoft.com/office/drawing/2014/main" xmlns="" id="{0C2D24B4-48C9-412C-9B50-25FF2B56770E}"/>
              </a:ext>
            </a:extLst>
          </p:cNvPr>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a:extLst>
              <a:ext uri="{FF2B5EF4-FFF2-40B4-BE49-F238E27FC236}">
                <a16:creationId xmlns:a16="http://schemas.microsoft.com/office/drawing/2014/main" xmlns="" id="{FDF74A61-FF3E-48FF-9341-6931CCF8912B}"/>
              </a:ext>
            </a:extLst>
          </p:cNvPr>
          <p:cNvSpPr>
            <a:spLocks noGrp="1"/>
          </p:cNvSpPr>
          <p:nvPr>
            <p:ph type="sldNum" sz="quarter" idx="12"/>
          </p:nvPr>
        </p:nvSpPr>
        <p:spPr/>
        <p:txBody>
          <a:bodyPr/>
          <a:lstStyle>
            <a:lvl1pPr>
              <a:defRPr/>
            </a:lvl1pPr>
          </a:lstStyle>
          <a:p>
            <a:fld id="{2FCDE23C-6984-469D-AF90-2220B7F204E1}" type="slidenum">
              <a:rPr lang="el-GR" altLang="el-GR"/>
              <a:pPr/>
              <a:t>‹#›</a:t>
            </a:fld>
            <a:endParaRPr lang="el-GR" altLang="el-GR"/>
          </a:p>
        </p:txBody>
      </p:sp>
    </p:spTree>
    <p:extLst>
      <p:ext uri="{BB962C8B-B14F-4D97-AF65-F5344CB8AC3E}">
        <p14:creationId xmlns:p14="http://schemas.microsoft.com/office/powerpoint/2010/main" val="207137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a:extLst>
              <a:ext uri="{FF2B5EF4-FFF2-40B4-BE49-F238E27FC236}">
                <a16:creationId xmlns:a16="http://schemas.microsoft.com/office/drawing/2014/main" xmlns="" id="{6D1D57BB-843A-4561-A427-CBE7F665BAA0}"/>
              </a:ext>
            </a:extLst>
          </p:cNvPr>
          <p:cNvSpPr>
            <a:spLocks noGrp="1"/>
          </p:cNvSpPr>
          <p:nvPr>
            <p:ph type="dt" sz="half" idx="10"/>
          </p:nvPr>
        </p:nvSpPr>
        <p:spPr/>
        <p:txBody>
          <a:bodyPr/>
          <a:lstStyle>
            <a:lvl1pPr>
              <a:defRPr/>
            </a:lvl1pPr>
          </a:lstStyle>
          <a:p>
            <a:pPr>
              <a:defRPr/>
            </a:pPr>
            <a:fld id="{9249D349-AB48-4B8B-A804-46C0C5F3FED2}" type="datetimeFigureOut">
              <a:rPr lang="el-GR"/>
              <a:pPr>
                <a:defRPr/>
              </a:pPr>
              <a:t>15/9/2017</a:t>
            </a:fld>
            <a:endParaRPr lang="el-GR"/>
          </a:p>
        </p:txBody>
      </p:sp>
      <p:sp>
        <p:nvSpPr>
          <p:cNvPr id="6" name="4 - Θέση υποσέλιδου">
            <a:extLst>
              <a:ext uri="{FF2B5EF4-FFF2-40B4-BE49-F238E27FC236}">
                <a16:creationId xmlns:a16="http://schemas.microsoft.com/office/drawing/2014/main" xmlns="" id="{708E0E1D-5ED6-4C6C-A90F-E907E11E0A22}"/>
              </a:ext>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16:creationId xmlns:a16="http://schemas.microsoft.com/office/drawing/2014/main" xmlns="" id="{1B41ED43-EEEE-4D76-8319-BD82E1D4A365}"/>
              </a:ext>
            </a:extLst>
          </p:cNvPr>
          <p:cNvSpPr>
            <a:spLocks noGrp="1"/>
          </p:cNvSpPr>
          <p:nvPr>
            <p:ph type="sldNum" sz="quarter" idx="12"/>
          </p:nvPr>
        </p:nvSpPr>
        <p:spPr/>
        <p:txBody>
          <a:bodyPr/>
          <a:lstStyle>
            <a:lvl1pPr>
              <a:defRPr/>
            </a:lvl1pPr>
          </a:lstStyle>
          <a:p>
            <a:fld id="{EBFEEF7C-D32B-445F-AAA9-D0F56C8E45FD}" type="slidenum">
              <a:rPr lang="el-GR" altLang="el-GR"/>
              <a:pPr/>
              <a:t>‹#›</a:t>
            </a:fld>
            <a:endParaRPr lang="el-GR" altLang="el-GR"/>
          </a:p>
        </p:txBody>
      </p:sp>
    </p:spTree>
    <p:extLst>
      <p:ext uri="{BB962C8B-B14F-4D97-AF65-F5344CB8AC3E}">
        <p14:creationId xmlns:p14="http://schemas.microsoft.com/office/powerpoint/2010/main" val="206013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a:extLst>
              <a:ext uri="{FF2B5EF4-FFF2-40B4-BE49-F238E27FC236}">
                <a16:creationId xmlns:a16="http://schemas.microsoft.com/office/drawing/2014/main" xmlns="" id="{28AA1BF1-6D63-400E-B944-08D21D271C67}"/>
              </a:ext>
            </a:extLst>
          </p:cNvPr>
          <p:cNvSpPr>
            <a:spLocks noGrp="1"/>
          </p:cNvSpPr>
          <p:nvPr>
            <p:ph type="dt" sz="half" idx="10"/>
          </p:nvPr>
        </p:nvSpPr>
        <p:spPr/>
        <p:txBody>
          <a:bodyPr/>
          <a:lstStyle>
            <a:lvl1pPr>
              <a:defRPr/>
            </a:lvl1pPr>
          </a:lstStyle>
          <a:p>
            <a:pPr>
              <a:defRPr/>
            </a:pPr>
            <a:fld id="{4F93292B-269E-40B0-B7FC-75BB9B813BA6}" type="datetimeFigureOut">
              <a:rPr lang="el-GR"/>
              <a:pPr>
                <a:defRPr/>
              </a:pPr>
              <a:t>15/9/2017</a:t>
            </a:fld>
            <a:endParaRPr lang="el-GR"/>
          </a:p>
        </p:txBody>
      </p:sp>
      <p:sp>
        <p:nvSpPr>
          <p:cNvPr id="6" name="4 - Θέση υποσέλιδου">
            <a:extLst>
              <a:ext uri="{FF2B5EF4-FFF2-40B4-BE49-F238E27FC236}">
                <a16:creationId xmlns:a16="http://schemas.microsoft.com/office/drawing/2014/main" xmlns="" id="{21BF36B9-72B0-4B3D-84BD-5BC59401BD83}"/>
              </a:ext>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16:creationId xmlns:a16="http://schemas.microsoft.com/office/drawing/2014/main" xmlns="" id="{A13D5E31-E242-4513-AB85-C73A5F6A5A44}"/>
              </a:ext>
            </a:extLst>
          </p:cNvPr>
          <p:cNvSpPr>
            <a:spLocks noGrp="1"/>
          </p:cNvSpPr>
          <p:nvPr>
            <p:ph type="sldNum" sz="quarter" idx="12"/>
          </p:nvPr>
        </p:nvSpPr>
        <p:spPr/>
        <p:txBody>
          <a:bodyPr/>
          <a:lstStyle>
            <a:lvl1pPr>
              <a:defRPr/>
            </a:lvl1pPr>
          </a:lstStyle>
          <a:p>
            <a:fld id="{F1FA63BC-C72F-4C29-8272-B20A49C58141}" type="slidenum">
              <a:rPr lang="el-GR" altLang="el-GR"/>
              <a:pPr/>
              <a:t>‹#›</a:t>
            </a:fld>
            <a:endParaRPr lang="el-GR" altLang="el-GR"/>
          </a:p>
        </p:txBody>
      </p:sp>
    </p:spTree>
    <p:extLst>
      <p:ext uri="{BB962C8B-B14F-4D97-AF65-F5344CB8AC3E}">
        <p14:creationId xmlns:p14="http://schemas.microsoft.com/office/powerpoint/2010/main" val="2429818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 Θέση τίτλου">
            <a:extLst>
              <a:ext uri="{FF2B5EF4-FFF2-40B4-BE49-F238E27FC236}">
                <a16:creationId xmlns:a16="http://schemas.microsoft.com/office/drawing/2014/main" xmlns="" id="{B94AA637-DF6E-485D-8A2C-C83925F348B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Kλικ για επεξεργασία του τίτλου</a:t>
            </a:r>
          </a:p>
        </p:txBody>
      </p:sp>
      <p:sp>
        <p:nvSpPr>
          <p:cNvPr id="1027" name="2 - Θέση κειμένου">
            <a:extLst>
              <a:ext uri="{FF2B5EF4-FFF2-40B4-BE49-F238E27FC236}">
                <a16:creationId xmlns:a16="http://schemas.microsoft.com/office/drawing/2014/main" xmlns="" id="{82F3F5E6-47BB-41E0-B009-3AFF13EF6BF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Kλικ για επεξεργασία των στυλ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3 - Θέση ημερομηνίας">
            <a:extLst>
              <a:ext uri="{FF2B5EF4-FFF2-40B4-BE49-F238E27FC236}">
                <a16:creationId xmlns:a16="http://schemas.microsoft.com/office/drawing/2014/main" xmlns="" id="{46156153-9109-4C3B-AB6E-54F8657581A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F2FD790-9A60-4019-B0E8-70DA81BAFB26}" type="datetimeFigureOut">
              <a:rPr lang="el-GR"/>
              <a:pPr>
                <a:defRPr/>
              </a:pPr>
              <a:t>15/9/2017</a:t>
            </a:fld>
            <a:endParaRPr lang="el-GR"/>
          </a:p>
        </p:txBody>
      </p:sp>
      <p:sp>
        <p:nvSpPr>
          <p:cNvPr id="5" name="4 - Θέση υποσέλιδου">
            <a:extLst>
              <a:ext uri="{FF2B5EF4-FFF2-40B4-BE49-F238E27FC236}">
                <a16:creationId xmlns:a16="http://schemas.microsoft.com/office/drawing/2014/main" xmlns="" id="{9017BEB6-C6C7-485F-8A15-6273FE85613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a:extLst>
              <a:ext uri="{FF2B5EF4-FFF2-40B4-BE49-F238E27FC236}">
                <a16:creationId xmlns:a16="http://schemas.microsoft.com/office/drawing/2014/main" xmlns="" id="{670B2E88-80C7-4B66-8743-72F30B04CC0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21067A50-F74C-48B2-95DF-BEAEF47D2ACF}" type="slidenum">
              <a:rPr lang="el-GR" altLang="el-GR"/>
              <a:pPr/>
              <a:t>‹#›</a:t>
            </a:fld>
            <a:endParaRPr lang="el-GR" alt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12"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12"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12"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12"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43.jpg"/><Relationship Id="rId3" Type="http://schemas.openxmlformats.org/officeDocument/2006/relationships/image" Target="../media/image12.jpeg"/><Relationship Id="rId7" Type="http://schemas.openxmlformats.org/officeDocument/2006/relationships/image" Target="../media/image5.jpeg"/><Relationship Id="rId12" Type="http://schemas.openxmlformats.org/officeDocument/2006/relationships/image" Target="../media/image42.jp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diagramLayout" Target="../diagrams/layout2.xml"/><Relationship Id="rId3" Type="http://schemas.openxmlformats.org/officeDocument/2006/relationships/image" Target="../media/image12.jpeg"/><Relationship Id="rId7" Type="http://schemas.openxmlformats.org/officeDocument/2006/relationships/image" Target="../media/image5.jpeg"/><Relationship Id="rId12" Type="http://schemas.openxmlformats.org/officeDocument/2006/relationships/diagramData" Target="../diagrams/data2.xml"/><Relationship Id="rId2" Type="http://schemas.openxmlformats.org/officeDocument/2006/relationships/image" Target="../media/image11.png"/><Relationship Id="rId16" Type="http://schemas.microsoft.com/office/2007/relationships/diagramDrawing" Target="../diagrams/drawing2.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diagramColors" Target="../diagrams/colors2.xml"/><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12"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12"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12"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6.jpeg"/><Relationship Id="rId7" Type="http://schemas.openxmlformats.org/officeDocument/2006/relationships/image" Target="../media/image5.jpeg"/><Relationship Id="rId12"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2">
            <a:extLst>
              <a:ext uri="{FF2B5EF4-FFF2-40B4-BE49-F238E27FC236}">
                <a16:creationId xmlns:a16="http://schemas.microsoft.com/office/drawing/2014/main" xmlns="" id="{DABE2279-32F7-4FC6-B1BB-B58759670F10}"/>
              </a:ext>
            </a:extLst>
          </p:cNvPr>
          <p:cNvPicPr>
            <a:picLocks noChangeAspect="1"/>
          </p:cNvPicPr>
          <p:nvPr/>
        </p:nvPicPr>
        <p:blipFill>
          <a:blip r:embed="rId2" cstate="email">
            <a:extLst>
              <a:ext uri="{28A0092B-C50C-407E-A947-70E740481C1C}">
                <a14:useLocalDpi xmlns:a14="http://schemas.microsoft.com/office/drawing/2010/main"/>
              </a:ext>
            </a:extLst>
          </a:blip>
          <a:srcRect b="3952"/>
          <a:stretch>
            <a:fillRect/>
          </a:stretch>
        </p:blipFill>
        <p:spPr bwMode="auto">
          <a:xfrm>
            <a:off x="1908175" y="20638"/>
            <a:ext cx="7172325"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Group 3">
            <a:extLst>
              <a:ext uri="{FF2B5EF4-FFF2-40B4-BE49-F238E27FC236}">
                <a16:creationId xmlns:a16="http://schemas.microsoft.com/office/drawing/2014/main" xmlns="" id="{1FBC7944-AA4D-48A7-80EA-D1C46F9235F6}"/>
              </a:ext>
            </a:extLst>
          </p:cNvPr>
          <p:cNvGrpSpPr>
            <a:grpSpLocks/>
          </p:cNvGrpSpPr>
          <p:nvPr/>
        </p:nvGrpSpPr>
        <p:grpSpPr bwMode="auto">
          <a:xfrm>
            <a:off x="1177925" y="6223000"/>
            <a:ext cx="6850063" cy="519113"/>
            <a:chOff x="1258888" y="6221668"/>
            <a:chExt cx="6850062" cy="519700"/>
          </a:xfrm>
        </p:grpSpPr>
        <p:pic>
          <p:nvPicPr>
            <p:cNvPr id="2057" name="Picture 7" descr="Logo Natura2000 Alta Resolución">
              <a:extLst>
                <a:ext uri="{FF2B5EF4-FFF2-40B4-BE49-F238E27FC236}">
                  <a16:creationId xmlns:a16="http://schemas.microsoft.com/office/drawing/2014/main" xmlns="" id="{567EDD27-86C6-4435-9CF8-2A436F7986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8" descr="Logo LIFE Alta Resolución">
              <a:extLst>
                <a:ext uri="{FF2B5EF4-FFF2-40B4-BE49-F238E27FC236}">
                  <a16:creationId xmlns:a16="http://schemas.microsoft.com/office/drawing/2014/main" xmlns="" id="{FEE4400D-F23B-4AC9-A82F-304F9264AD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9" descr="NEO MFIK Logo GR_RGB">
              <a:extLst>
                <a:ext uri="{FF2B5EF4-FFF2-40B4-BE49-F238E27FC236}">
                  <a16:creationId xmlns:a16="http://schemas.microsoft.com/office/drawing/2014/main" xmlns="" id="{60418F00-C3C2-426C-8E0C-A23D632B20D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0" descr="ypen-GR-small">
              <a:extLst>
                <a:ext uri="{FF2B5EF4-FFF2-40B4-BE49-F238E27FC236}">
                  <a16:creationId xmlns:a16="http://schemas.microsoft.com/office/drawing/2014/main" xmlns="" id="{2C26D4CE-28C0-439F-9181-1E67898883C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1" descr="EEPF-logo-2011-GR">
              <a:extLst>
                <a:ext uri="{FF2B5EF4-FFF2-40B4-BE49-F238E27FC236}">
                  <a16:creationId xmlns:a16="http://schemas.microsoft.com/office/drawing/2014/main" xmlns="" id="{992D25CB-F25B-4B8E-A15F-0773BEC5F78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2">
              <a:extLst>
                <a:ext uri="{FF2B5EF4-FFF2-40B4-BE49-F238E27FC236}">
                  <a16:creationId xmlns:a16="http://schemas.microsoft.com/office/drawing/2014/main" xmlns="" id="{FA540FF5-56EA-405C-8B55-9AB76E8FAEA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
              <a:extLst>
                <a:ext uri="{FF2B5EF4-FFF2-40B4-BE49-F238E27FC236}">
                  <a16:creationId xmlns:a16="http://schemas.microsoft.com/office/drawing/2014/main" xmlns="" id="{5665AFC8-1702-489A-B78F-2EEC68D52733}"/>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2">
              <a:extLst>
                <a:ext uri="{FF2B5EF4-FFF2-40B4-BE49-F238E27FC236}">
                  <a16:creationId xmlns:a16="http://schemas.microsoft.com/office/drawing/2014/main" xmlns="" id="{4FBEF6EE-527D-4D84-97B9-B8F347A33EE3}"/>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2" name="Subtitle 2">
            <a:extLst>
              <a:ext uri="{FF2B5EF4-FFF2-40B4-BE49-F238E27FC236}">
                <a16:creationId xmlns:a16="http://schemas.microsoft.com/office/drawing/2014/main" xmlns="" id="{52C62D68-BF6C-4551-8581-E2AAEDC48FF0}"/>
              </a:ext>
            </a:extLst>
          </p:cNvPr>
          <p:cNvSpPr txBox="1">
            <a:spLocks/>
          </p:cNvSpPr>
          <p:nvPr/>
        </p:nvSpPr>
        <p:spPr bwMode="auto">
          <a:xfrm>
            <a:off x="0" y="5716588"/>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2053" name="Title 1">
            <a:extLst>
              <a:ext uri="{FF2B5EF4-FFF2-40B4-BE49-F238E27FC236}">
                <a16:creationId xmlns:a16="http://schemas.microsoft.com/office/drawing/2014/main" xmlns="" id="{613885C4-BC5A-43AA-8AD0-6FD448A0C174}"/>
              </a:ext>
            </a:extLst>
          </p:cNvPr>
          <p:cNvSpPr>
            <a:spLocks noGrp="1"/>
          </p:cNvSpPr>
          <p:nvPr>
            <p:ph type="ctrTitle"/>
          </p:nvPr>
        </p:nvSpPr>
        <p:spPr>
          <a:xfrm>
            <a:off x="2382838" y="404812"/>
            <a:ext cx="6575425" cy="3096195"/>
          </a:xfrm>
        </p:spPr>
        <p:txBody>
          <a:bodyPr/>
          <a:lstStyle/>
          <a:p>
            <a:r>
              <a:rPr lang="el-GR" altLang="el-GR" sz="2800" b="1" dirty="0">
                <a:solidFill>
                  <a:schemeClr val="accent1"/>
                </a:solidFill>
                <a:latin typeface="Verdana" panose="020B0604030504040204" pitchFamily="34" charset="0"/>
                <a:ea typeface="Verdana" panose="020B0604030504040204" pitchFamily="34" charset="0"/>
                <a:cs typeface="Verdana" panose="020B0604030504040204" pitchFamily="34" charset="0"/>
              </a:rPr>
              <a:t>ΠΛΗΡΟΤΗΤΑ ΚΑΤΗΓΟΡΗΤΗΡΙΟΥ </a:t>
            </a:r>
            <a:br>
              <a:rPr lang="el-GR" altLang="el-GR" sz="2800" b="1"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l-GR" altLang="el-GR" sz="2800" b="1" dirty="0">
                <a:solidFill>
                  <a:schemeClr val="accent1"/>
                </a:solidFill>
                <a:latin typeface="Verdana" panose="020B0604030504040204" pitchFamily="34" charset="0"/>
                <a:ea typeface="Verdana" panose="020B0604030504040204" pitchFamily="34" charset="0"/>
                <a:cs typeface="Verdana" panose="020B0604030504040204" pitchFamily="34" charset="0"/>
              </a:rPr>
              <a:t>&amp; ΠΑΡΑΓΡΑΦΗ ΑΞΙΟΠΟΙΝΟΥ </a:t>
            </a:r>
            <a:br>
              <a:rPr lang="el-GR" altLang="el-GR" sz="2800" b="1"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l-GR" altLang="el-GR" sz="2800" b="1" dirty="0">
                <a:solidFill>
                  <a:schemeClr val="accent1"/>
                </a:solidFill>
                <a:latin typeface="Verdana" panose="020B0604030504040204" pitchFamily="34" charset="0"/>
                <a:ea typeface="Verdana" panose="020B0604030504040204" pitchFamily="34" charset="0"/>
                <a:cs typeface="Verdana" panose="020B0604030504040204" pitchFamily="34" charset="0"/>
              </a:rPr>
              <a:t/>
            </a:r>
            <a:br>
              <a:rPr lang="el-GR" altLang="el-GR" sz="2800" b="1"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l-GR" altLang="el-GR" sz="2800" b="1" dirty="0">
                <a:solidFill>
                  <a:schemeClr val="accent1"/>
                </a:solidFill>
                <a:latin typeface="Verdana" panose="020B0604030504040204" pitchFamily="34" charset="0"/>
                <a:ea typeface="Verdana" panose="020B0604030504040204" pitchFamily="34" charset="0"/>
                <a:cs typeface="Verdana" panose="020B0604030504040204" pitchFamily="34" charset="0"/>
              </a:rPr>
              <a:t>περιβαλλοντικών εγκλημάτων</a:t>
            </a:r>
          </a:p>
        </p:txBody>
      </p:sp>
      <p:sp>
        <p:nvSpPr>
          <p:cNvPr id="2054" name="Subtitle 2">
            <a:extLst>
              <a:ext uri="{FF2B5EF4-FFF2-40B4-BE49-F238E27FC236}">
                <a16:creationId xmlns:a16="http://schemas.microsoft.com/office/drawing/2014/main" xmlns="" id="{E5551BEC-89E0-43F4-9DB8-82F57BA8765F}"/>
              </a:ext>
            </a:extLst>
          </p:cNvPr>
          <p:cNvSpPr>
            <a:spLocks noGrp="1"/>
          </p:cNvSpPr>
          <p:nvPr>
            <p:ph type="subTitle" idx="1"/>
          </p:nvPr>
        </p:nvSpPr>
        <p:spPr>
          <a:xfrm>
            <a:off x="2382838" y="3868489"/>
            <a:ext cx="6507162" cy="1576635"/>
          </a:xfrm>
        </p:spPr>
        <p:txBody>
          <a:bodyPr/>
          <a:lstStyle/>
          <a:p>
            <a:r>
              <a:rPr lang="el-GR" altLang="el-GR" sz="20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Γ.Χ. Σμπώκος, Δ.Ν., συντονιστής ΔΣΗ</a:t>
            </a:r>
          </a:p>
          <a:p>
            <a:endParaRPr lang="el-GR" altLang="el-GR" sz="2000" b="1" dirty="0">
              <a:solidFill>
                <a:srgbClr val="3366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1" name="Straight Connector 20">
            <a:extLst>
              <a:ext uri="{FF2B5EF4-FFF2-40B4-BE49-F238E27FC236}">
                <a16:creationId xmlns:a16="http://schemas.microsoft.com/office/drawing/2014/main" xmlns="" id="{BFC6B072-251C-4227-BCEE-B251D120702D}"/>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2056" name="Picture 6">
            <a:extLst>
              <a:ext uri="{FF2B5EF4-FFF2-40B4-BE49-F238E27FC236}">
                <a16:creationId xmlns:a16="http://schemas.microsoft.com/office/drawing/2014/main" xmlns="" id="{5DF7EB9E-36F6-4BEE-B60C-3871CB6290DC}"/>
              </a:ext>
            </a:extLst>
          </p:cNvPr>
          <p:cNvPicPr>
            <a:picLocks noChangeAspect="1"/>
          </p:cNvPicPr>
          <p:nvPr/>
        </p:nvPicPr>
        <p:blipFill>
          <a:blip r:embed="rId11" cstate="email">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25400" y="1246188"/>
            <a:ext cx="2408238"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5" name="TextBox 14">
            <a:extLst>
              <a:ext uri="{FF2B5EF4-FFF2-40B4-BE49-F238E27FC236}">
                <a16:creationId xmlns:a16="http://schemas.microsoft.com/office/drawing/2014/main" xmlns="" id="{8AC3F0B6-77EE-4D48-B5B6-38A17A482D1D}"/>
              </a:ext>
            </a:extLst>
          </p:cNvPr>
          <p:cNvSpPr txBox="1"/>
          <p:nvPr/>
        </p:nvSpPr>
        <p:spPr>
          <a:xfrm>
            <a:off x="752304" y="2348880"/>
            <a:ext cx="7632848" cy="646331"/>
          </a:xfrm>
          <a:prstGeom prst="rect">
            <a:avLst/>
          </a:prstGeom>
          <a:noFill/>
        </p:spPr>
        <p:txBody>
          <a:bodyPr wrap="square" rtlCol="0">
            <a:spAutoFit/>
          </a:bodyPr>
          <a:lstStyle/>
          <a:p>
            <a:pPr algn="ctr"/>
            <a:r>
              <a:rPr lang="el-GR" sz="3600" dirty="0">
                <a:solidFill>
                  <a:schemeClr val="accent1"/>
                </a:solidFill>
              </a:rPr>
              <a:t>ΠΑΡΑΔΕΙΓΜΑ 1</a:t>
            </a:r>
          </a:p>
        </p:txBody>
      </p:sp>
    </p:spTree>
    <p:extLst>
      <p:ext uri="{BB962C8B-B14F-4D97-AF65-F5344CB8AC3E}">
        <p14:creationId xmlns:p14="http://schemas.microsoft.com/office/powerpoint/2010/main" val="1745502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7" name="TextBox 16">
            <a:extLst>
              <a:ext uri="{FF2B5EF4-FFF2-40B4-BE49-F238E27FC236}">
                <a16:creationId xmlns:a16="http://schemas.microsoft.com/office/drawing/2014/main" xmlns="" id="{274903B1-B68A-4B45-B6CF-F68CDE0620EA}"/>
              </a:ext>
            </a:extLst>
          </p:cNvPr>
          <p:cNvSpPr txBox="1"/>
          <p:nvPr/>
        </p:nvSpPr>
        <p:spPr>
          <a:xfrm>
            <a:off x="752304" y="4437112"/>
            <a:ext cx="7632848" cy="1200329"/>
          </a:xfrm>
          <a:prstGeom prst="rect">
            <a:avLst/>
          </a:prstGeom>
          <a:noFill/>
        </p:spPr>
        <p:txBody>
          <a:bodyPr wrap="square" rtlCol="0">
            <a:spAutoFit/>
          </a:bodyPr>
          <a:lstStyle/>
          <a:p>
            <a:pPr algn="ctr"/>
            <a:r>
              <a:rPr lang="el-GR" sz="3600" dirty="0">
                <a:solidFill>
                  <a:schemeClr val="accent1"/>
                </a:solidFill>
              </a:rPr>
              <a:t>ΠΕΤΡΕΛΑΪΚΗ ΡΥΠΑΝΣΗ ΣΤΟΥΣ ΚΑΛΟΥΣ ΛΙΜΕΝΕΣ</a:t>
            </a:r>
          </a:p>
        </p:txBody>
      </p:sp>
    </p:spTree>
    <p:extLst>
      <p:ext uri="{BB962C8B-B14F-4D97-AF65-F5344CB8AC3E}">
        <p14:creationId xmlns:p14="http://schemas.microsoft.com/office/powerpoint/2010/main" val="1758337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xmlns="" id="{031EA57B-669D-4CD9-9E95-DB20D3E97D1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0"/>
            <a:ext cx="9137459" cy="6858000"/>
          </a:xfrm>
        </p:spPr>
      </p:pic>
      <p:sp>
        <p:nvSpPr>
          <p:cNvPr id="6" name="TextBox 5">
            <a:extLst>
              <a:ext uri="{FF2B5EF4-FFF2-40B4-BE49-F238E27FC236}">
                <a16:creationId xmlns:a16="http://schemas.microsoft.com/office/drawing/2014/main" xmlns="" id="{C051BD8E-BF7C-49B5-925C-7DCC639FE07A}"/>
              </a:ext>
            </a:extLst>
          </p:cNvPr>
          <p:cNvSpPr txBox="1"/>
          <p:nvPr/>
        </p:nvSpPr>
        <p:spPr>
          <a:xfrm>
            <a:off x="752304" y="4437112"/>
            <a:ext cx="7632848" cy="1200329"/>
          </a:xfrm>
          <a:prstGeom prst="rect">
            <a:avLst/>
          </a:prstGeom>
          <a:noFill/>
        </p:spPr>
        <p:txBody>
          <a:bodyPr wrap="square" rtlCol="0">
            <a:spAutoFit/>
          </a:bodyPr>
          <a:lstStyle/>
          <a:p>
            <a:pPr algn="ctr"/>
            <a:r>
              <a:rPr lang="el-GR" sz="3600" dirty="0">
                <a:solidFill>
                  <a:schemeClr val="bg1"/>
                </a:solidFill>
              </a:rPr>
              <a:t>ΠΕΤΡΕΛΑΪΚΗ ΡΥΠΑΝΣΗ ΣΤΟΥΣ ΚΑΛΟΥΣ ΛΙΜΕΝΕΣ</a:t>
            </a:r>
          </a:p>
        </p:txBody>
      </p:sp>
      <p:sp>
        <p:nvSpPr>
          <p:cNvPr id="11" name="Βέλος: Κάτω 10">
            <a:extLst>
              <a:ext uri="{FF2B5EF4-FFF2-40B4-BE49-F238E27FC236}">
                <a16:creationId xmlns:a16="http://schemas.microsoft.com/office/drawing/2014/main" xmlns="" id="{179BAF70-F559-436B-8E06-DBB49CE6B871}"/>
              </a:ext>
            </a:extLst>
          </p:cNvPr>
          <p:cNvSpPr/>
          <p:nvPr/>
        </p:nvSpPr>
        <p:spPr>
          <a:xfrm>
            <a:off x="4716016" y="3124840"/>
            <a:ext cx="288032" cy="432048"/>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357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7B75E42-1136-46EE-B3D5-FAE209E6D29F}"/>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65E52D06-5DDE-4CFD-B19F-C8861289DE86}"/>
              </a:ext>
            </a:extLst>
          </p:cNvPr>
          <p:cNvSpPr>
            <a:spLocks noGrp="1"/>
          </p:cNvSpPr>
          <p:nvPr>
            <p:ph idx="1"/>
          </p:nvPr>
        </p:nvSpPr>
        <p:spPr/>
        <p:txBody>
          <a:bodyPr/>
          <a:lstStyle/>
          <a:p>
            <a:endParaRPr lang="el-GR"/>
          </a:p>
        </p:txBody>
      </p:sp>
      <p:pic>
        <p:nvPicPr>
          <p:cNvPr id="1026" name="Picture 2" descr="Αποτέλεσμα εικόνας για ρύπανση καλοί λιμένες">
            <a:extLst>
              <a:ext uri="{FF2B5EF4-FFF2-40B4-BE49-F238E27FC236}">
                <a16:creationId xmlns:a16="http://schemas.microsoft.com/office/drawing/2014/main" xmlns="" id="{9579713B-812C-42FE-8EA8-FB7D3DF7BD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431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Οβάλ 4">
            <a:extLst>
              <a:ext uri="{FF2B5EF4-FFF2-40B4-BE49-F238E27FC236}">
                <a16:creationId xmlns:a16="http://schemas.microsoft.com/office/drawing/2014/main" xmlns="" id="{164BD55A-5F86-4372-9EB8-28700900ACC3}"/>
              </a:ext>
            </a:extLst>
          </p:cNvPr>
          <p:cNvSpPr/>
          <p:nvPr/>
        </p:nvSpPr>
        <p:spPr>
          <a:xfrm>
            <a:off x="755576" y="670694"/>
            <a:ext cx="2298328" cy="223224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e-DE" sz="3600" dirty="0"/>
              <a:t>2</a:t>
            </a:r>
          </a:p>
          <a:p>
            <a:pPr algn="ctr"/>
            <a:r>
              <a:rPr lang="de-DE" dirty="0"/>
              <a:t>NATURA</a:t>
            </a:r>
          </a:p>
          <a:p>
            <a:pPr algn="ctr"/>
            <a:r>
              <a:rPr lang="de-DE" dirty="0"/>
              <a:t>GR4310013</a:t>
            </a:r>
          </a:p>
          <a:p>
            <a:pPr algn="ctr"/>
            <a:r>
              <a:rPr lang="de-DE" dirty="0"/>
              <a:t>GR4310014</a:t>
            </a:r>
          </a:p>
          <a:p>
            <a:pPr algn="ctr"/>
            <a:r>
              <a:rPr lang="de-DE" dirty="0"/>
              <a:t>(ASTEROUSIA)</a:t>
            </a:r>
            <a:endParaRPr lang="el-GR" dirty="0"/>
          </a:p>
        </p:txBody>
      </p:sp>
      <p:sp>
        <p:nvSpPr>
          <p:cNvPr id="6" name="Οβάλ 5">
            <a:extLst>
              <a:ext uri="{FF2B5EF4-FFF2-40B4-BE49-F238E27FC236}">
                <a16:creationId xmlns:a16="http://schemas.microsoft.com/office/drawing/2014/main" xmlns="" id="{F1AB23FB-2FE5-4D71-ADAD-EEF63D60B460}"/>
              </a:ext>
            </a:extLst>
          </p:cNvPr>
          <p:cNvSpPr/>
          <p:nvPr/>
        </p:nvSpPr>
        <p:spPr>
          <a:xfrm>
            <a:off x="3419872" y="568166"/>
            <a:ext cx="2445308" cy="237844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l-GR" sz="3600" dirty="0"/>
              <a:t>9</a:t>
            </a:r>
            <a:r>
              <a:rPr lang="en-US" sz="3600" dirty="0"/>
              <a:t>00</a:t>
            </a:r>
          </a:p>
          <a:p>
            <a:pPr algn="ctr"/>
            <a:r>
              <a:rPr lang="el-GR" dirty="0"/>
              <a:t>ΑΝΕΦΟΔΙΑΣΜΟΙ ΕΤΗΣΙΩΣ</a:t>
            </a:r>
          </a:p>
          <a:p>
            <a:pPr algn="ctr"/>
            <a:endParaRPr lang="el-GR" dirty="0"/>
          </a:p>
        </p:txBody>
      </p:sp>
      <p:sp>
        <p:nvSpPr>
          <p:cNvPr id="7" name="Οβάλ 6">
            <a:extLst>
              <a:ext uri="{FF2B5EF4-FFF2-40B4-BE49-F238E27FC236}">
                <a16:creationId xmlns:a16="http://schemas.microsoft.com/office/drawing/2014/main" xmlns="" id="{069E32D0-1C26-45B0-AED9-F2C920082367}"/>
              </a:ext>
            </a:extLst>
          </p:cNvPr>
          <p:cNvSpPr/>
          <p:nvPr/>
        </p:nvSpPr>
        <p:spPr>
          <a:xfrm>
            <a:off x="6090096" y="704482"/>
            <a:ext cx="2298328" cy="223224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l-GR" sz="3600" dirty="0"/>
              <a:t>1</a:t>
            </a:r>
            <a:r>
              <a:rPr lang="el-GR" dirty="0"/>
              <a:t> </a:t>
            </a:r>
            <a:endParaRPr lang="en-US" dirty="0"/>
          </a:p>
          <a:p>
            <a:pPr algn="ctr"/>
            <a:r>
              <a:rPr lang="el-GR" dirty="0"/>
              <a:t>ΔΙΩΞΗ ΣΤΟ ΔΙΑΣΤΗΜΑ</a:t>
            </a:r>
          </a:p>
          <a:p>
            <a:pPr algn="ctr"/>
            <a:r>
              <a:rPr lang="el-GR" dirty="0"/>
              <a:t>2010 -2015</a:t>
            </a:r>
          </a:p>
        </p:txBody>
      </p:sp>
    </p:spTree>
    <p:extLst>
      <p:ext uri="{BB962C8B-B14F-4D97-AF65-F5344CB8AC3E}">
        <p14:creationId xmlns:p14="http://schemas.microsoft.com/office/powerpoint/2010/main" val="86767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5387086-CA4D-4783-A790-E1D8E4C7DA1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7822FDE9-34CB-4DBC-8331-E4A7BCEE15B3}"/>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xmlns="" id="{F3917131-CA66-44FF-90BB-62C5D4A12F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08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Αποτέλεσμα εικόνας για ρύπανση καλοί λιμένες">
            <a:extLst>
              <a:ext uri="{FF2B5EF4-FFF2-40B4-BE49-F238E27FC236}">
                <a16:creationId xmlns:a16="http://schemas.microsoft.com/office/drawing/2014/main" xmlns="" id="{04F90B98-5E42-4500-B0D9-FCB51B9435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431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xmlns="" id="{DDDC2A3D-5C3D-4A42-8A96-FC514A7E4974}"/>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1502A6E1-A68C-4213-B3AF-EC8CECBC3827}"/>
              </a:ext>
            </a:extLst>
          </p:cNvPr>
          <p:cNvSpPr>
            <a:spLocks noGrp="1"/>
          </p:cNvSpPr>
          <p:nvPr>
            <p:ph idx="1"/>
          </p:nvPr>
        </p:nvSpPr>
        <p:spPr/>
        <p:txBody>
          <a:bodyPr/>
          <a:lstStyle/>
          <a:p>
            <a:endParaRPr lang="el-GR"/>
          </a:p>
        </p:txBody>
      </p:sp>
      <p:sp>
        <p:nvSpPr>
          <p:cNvPr id="5" name="Φυσαλίδα ομιλίας: Ορθογώνιο 4">
            <a:extLst>
              <a:ext uri="{FF2B5EF4-FFF2-40B4-BE49-F238E27FC236}">
                <a16:creationId xmlns:a16="http://schemas.microsoft.com/office/drawing/2014/main" xmlns="" id="{829E9968-4228-493E-9F03-98740320D378}"/>
              </a:ext>
            </a:extLst>
          </p:cNvPr>
          <p:cNvSpPr/>
          <p:nvPr/>
        </p:nvSpPr>
        <p:spPr>
          <a:xfrm>
            <a:off x="107504" y="116632"/>
            <a:ext cx="4176464" cy="2448272"/>
          </a:xfrm>
          <a:prstGeom prst="wedgeRectCallout">
            <a:avLst>
              <a:gd name="adj1" fmla="val 38047"/>
              <a:gd name="adj2" fmla="val 65910"/>
            </a:avLst>
          </a:prstGeom>
        </p:spPr>
        <p:style>
          <a:lnRef idx="3">
            <a:schemeClr val="lt1"/>
          </a:lnRef>
          <a:fillRef idx="1">
            <a:schemeClr val="accent6"/>
          </a:fillRef>
          <a:effectRef idx="1">
            <a:schemeClr val="accent6"/>
          </a:effectRef>
          <a:fontRef idx="minor">
            <a:schemeClr val="lt1"/>
          </a:fontRef>
        </p:style>
        <p:txBody>
          <a:bodyPr rtlCol="0" anchor="ctr"/>
          <a:lstStyle/>
          <a:p>
            <a:pPr>
              <a:lnSpc>
                <a:spcPct val="107000"/>
              </a:lnSpc>
              <a:spcAft>
                <a:spcPts val="0"/>
              </a:spcAft>
            </a:pPr>
            <a:endParaRPr lang="el-GR" dirty="0">
              <a:solidFill>
                <a:schemeClr val="bg1"/>
              </a:solidFill>
            </a:endParaRPr>
          </a:p>
          <a:p>
            <a:pPr>
              <a:lnSpc>
                <a:spcPct val="107000"/>
              </a:lnSpc>
              <a:spcAft>
                <a:spcPts val="0"/>
              </a:spcAft>
            </a:pPr>
            <a:r>
              <a:rPr lang="el-GR" b="1" dirty="0">
                <a:solidFill>
                  <a:schemeClr val="tx1"/>
                </a:solidFill>
              </a:rPr>
              <a:t>ΠΡΑΞΗ: </a:t>
            </a:r>
          </a:p>
          <a:p>
            <a:pPr>
              <a:lnSpc>
                <a:spcPct val="107000"/>
              </a:lnSpc>
              <a:spcAft>
                <a:spcPts val="0"/>
              </a:spcAft>
            </a:pPr>
            <a:r>
              <a:rPr lang="el-GR" dirty="0">
                <a:solidFill>
                  <a:schemeClr val="bg1"/>
                </a:solidFill>
              </a:rPr>
              <a:t>Διαφυγή πετρελαίου κατά τη διαδικασία φορτοεκφόρτωσης (ατυχηματική ρύπανση)</a:t>
            </a:r>
          </a:p>
          <a:p>
            <a:pPr>
              <a:lnSpc>
                <a:spcPct val="107000"/>
              </a:lnSpc>
              <a:spcAft>
                <a:spcPts val="0"/>
              </a:spcAft>
            </a:pPr>
            <a:endParaRPr lang="el-GR" dirty="0">
              <a:solidFill>
                <a:schemeClr val="bg1"/>
              </a:solidFill>
            </a:endParaRPr>
          </a:p>
          <a:p>
            <a:pPr>
              <a:lnSpc>
                <a:spcPct val="107000"/>
              </a:lnSpc>
              <a:spcAft>
                <a:spcPts val="0"/>
              </a:spcAft>
            </a:pPr>
            <a:r>
              <a:rPr lang="el-GR" b="1" dirty="0">
                <a:solidFill>
                  <a:schemeClr val="tx1"/>
                </a:solidFill>
              </a:rPr>
              <a:t>ΔΙΩΞΗ:</a:t>
            </a:r>
            <a:r>
              <a:rPr lang="el-GR" dirty="0">
                <a:solidFill>
                  <a:schemeClr val="bg1"/>
                </a:solidFill>
              </a:rPr>
              <a:t> Α 13 του ν. 743/1977</a:t>
            </a:r>
          </a:p>
          <a:p>
            <a:pPr>
              <a:lnSpc>
                <a:spcPct val="107000"/>
              </a:lnSpc>
              <a:spcAft>
                <a:spcPts val="0"/>
              </a:spcAft>
            </a:pPr>
            <a:endParaRPr lang="el-GR" i="1" dirty="0">
              <a:solidFill>
                <a:schemeClr val="bg1"/>
              </a:solidFill>
            </a:endParaRPr>
          </a:p>
          <a:p>
            <a:pPr algn="ctr"/>
            <a:endParaRPr lang="el-GR"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ctr"/>
            <a:endParaRPr lang="el-GR" dirty="0"/>
          </a:p>
        </p:txBody>
      </p:sp>
      <p:sp>
        <p:nvSpPr>
          <p:cNvPr id="7" name="Οβάλ 6">
            <a:extLst>
              <a:ext uri="{FF2B5EF4-FFF2-40B4-BE49-F238E27FC236}">
                <a16:creationId xmlns:a16="http://schemas.microsoft.com/office/drawing/2014/main" xmlns="" id="{4A8FB90A-CA6C-453C-9073-AB2ADE030AA1}"/>
              </a:ext>
            </a:extLst>
          </p:cNvPr>
          <p:cNvSpPr/>
          <p:nvPr/>
        </p:nvSpPr>
        <p:spPr>
          <a:xfrm>
            <a:off x="565720" y="1988840"/>
            <a:ext cx="3286200" cy="30963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el-GR" sz="1600" i="1" dirty="0">
                <a:solidFill>
                  <a:schemeClr val="bg1"/>
                </a:solidFill>
              </a:rPr>
              <a:t>Οι εκ προθέσεως/ εξ αμελείας  </a:t>
            </a:r>
            <a:r>
              <a:rPr lang="el-GR" sz="1600" i="1" dirty="0" err="1">
                <a:solidFill>
                  <a:schemeClr val="bg1"/>
                </a:solidFill>
              </a:rPr>
              <a:t>προκαλούντες</a:t>
            </a:r>
            <a:r>
              <a:rPr lang="el-GR" sz="1600" i="1" dirty="0">
                <a:solidFill>
                  <a:schemeClr val="bg1"/>
                </a:solidFill>
              </a:rPr>
              <a:t> </a:t>
            </a:r>
            <a:r>
              <a:rPr lang="el-GR" sz="1600" i="1" u="sng" dirty="0" err="1">
                <a:solidFill>
                  <a:schemeClr val="bg1"/>
                </a:solidFill>
              </a:rPr>
              <a:t>σοβαράν</a:t>
            </a:r>
            <a:r>
              <a:rPr lang="el-GR" sz="1600" i="1" dirty="0">
                <a:solidFill>
                  <a:schemeClr val="bg1"/>
                </a:solidFill>
              </a:rPr>
              <a:t> </a:t>
            </a:r>
            <a:r>
              <a:rPr lang="el-GR" sz="1600" i="1" dirty="0" err="1">
                <a:solidFill>
                  <a:schemeClr val="bg1"/>
                </a:solidFill>
              </a:rPr>
              <a:t>ρύπανσιν</a:t>
            </a:r>
            <a:r>
              <a:rPr lang="el-GR" sz="1600" i="1" dirty="0">
                <a:solidFill>
                  <a:schemeClr val="bg1"/>
                </a:solidFill>
              </a:rPr>
              <a:t> τιμωρούνται (…) διά</a:t>
            </a:r>
          </a:p>
          <a:p>
            <a:pPr algn="ctr">
              <a:lnSpc>
                <a:spcPct val="107000"/>
              </a:lnSpc>
              <a:spcAft>
                <a:spcPts val="0"/>
              </a:spcAft>
            </a:pPr>
            <a:r>
              <a:rPr lang="el-GR" sz="1600" i="1" dirty="0">
                <a:solidFill>
                  <a:schemeClr val="bg1"/>
                </a:solidFill>
              </a:rPr>
              <a:t>φυλακίσεως τουλάχιστον τριών (3) μηνών/ τουλάχιστον ενός (1) έτους. Δυνατότητα επιβολή προστίμου.</a:t>
            </a:r>
          </a:p>
        </p:txBody>
      </p:sp>
    </p:spTree>
    <p:extLst>
      <p:ext uri="{BB962C8B-B14F-4D97-AF65-F5344CB8AC3E}">
        <p14:creationId xmlns:p14="http://schemas.microsoft.com/office/powerpoint/2010/main" val="257717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2" name="TextBox 1">
            <a:extLst>
              <a:ext uri="{FF2B5EF4-FFF2-40B4-BE49-F238E27FC236}">
                <a16:creationId xmlns:a16="http://schemas.microsoft.com/office/drawing/2014/main" xmlns="" id="{0BB03843-5042-4B8D-A99A-7043F8D18D8C}"/>
              </a:ext>
            </a:extLst>
          </p:cNvPr>
          <p:cNvSpPr txBox="1"/>
          <p:nvPr/>
        </p:nvSpPr>
        <p:spPr>
          <a:xfrm>
            <a:off x="2320376" y="1052736"/>
            <a:ext cx="6428087" cy="4401205"/>
          </a:xfrm>
          <a:prstGeom prst="rect">
            <a:avLst/>
          </a:prstGeom>
          <a:noFill/>
        </p:spPr>
        <p:txBody>
          <a:bodyPr wrap="square" rtlCol="0">
            <a:spAutoFit/>
          </a:bodyPr>
          <a:lstStyle/>
          <a:p>
            <a:pPr marL="285750" indent="-285750">
              <a:buFont typeface="Arial" panose="020B0604020202020204" pitchFamily="34" charset="0"/>
              <a:buChar char="•"/>
            </a:pPr>
            <a:r>
              <a:rPr lang="el-GR" sz="2000" dirty="0"/>
              <a:t>Στην Κρήτη έχουν καταγραφεί </a:t>
            </a:r>
            <a:r>
              <a:rPr lang="el-GR" sz="2000" b="1" dirty="0"/>
              <a:t>476 είδη ψαριών και 9 </a:t>
            </a:r>
            <a:r>
              <a:rPr lang="el-GR" sz="2000" dirty="0"/>
              <a:t>είδη κητωδών	</a:t>
            </a:r>
          </a:p>
          <a:p>
            <a:pPr marL="285750" indent="-285750">
              <a:buFont typeface="Arial" panose="020B0604020202020204" pitchFamily="34" charset="0"/>
              <a:buChar char="•"/>
            </a:pPr>
            <a:r>
              <a:rPr lang="el-GR" sz="2000" dirty="0"/>
              <a:t>Σύμφωνα με τον ΟΗΕ (UNEP, 2002) κάθε χρόνο καταλήγουν στη Μεσόγειο περίπου </a:t>
            </a:r>
            <a:r>
              <a:rPr lang="el-GR" sz="2000" b="1" dirty="0"/>
              <a:t>250,000 τόνοι </a:t>
            </a:r>
            <a:r>
              <a:rPr lang="el-GR" sz="2000" dirty="0"/>
              <a:t>πετρελαίου.	</a:t>
            </a:r>
          </a:p>
          <a:p>
            <a:pPr marL="285750" indent="-285750">
              <a:buFont typeface="Arial" panose="020B0604020202020204" pitchFamily="34" charset="0"/>
              <a:buChar char="•"/>
            </a:pPr>
            <a:r>
              <a:rPr lang="el-GR" sz="2000" dirty="0"/>
              <a:t>Οι υδρογονάνθρακες που προέρχονται από πετρελαιοκηλίδες, αλλά και από την άντληση πετρελαίου επηρεάζουν το </a:t>
            </a:r>
            <a:r>
              <a:rPr lang="el-GR" sz="2000" b="1" dirty="0"/>
              <a:t>ανοσοποιητικό σύστημα των θαλάσσιων θηλαστικών</a:t>
            </a:r>
            <a:r>
              <a:rPr lang="el-GR" sz="2000" dirty="0"/>
              <a:t>	</a:t>
            </a:r>
          </a:p>
          <a:p>
            <a:pPr marL="285750" indent="-285750">
              <a:buFont typeface="Arial" panose="020B0604020202020204" pitchFamily="34" charset="0"/>
              <a:buChar char="•"/>
            </a:pPr>
            <a:r>
              <a:rPr lang="el-GR" sz="2000" dirty="0"/>
              <a:t>Τα θαλάσσια θηλαστικά είναι ένας </a:t>
            </a:r>
            <a:r>
              <a:rPr lang="el-GR" sz="2000" b="1" dirty="0"/>
              <a:t>εξυγιαντικός</a:t>
            </a:r>
            <a:r>
              <a:rPr lang="el-GR" sz="2000" dirty="0"/>
              <a:t> και σταθεροποιητικός παράγοντας</a:t>
            </a:r>
          </a:p>
          <a:p>
            <a:pPr marL="285750" indent="-285750">
              <a:buFont typeface="Arial" panose="020B0604020202020204" pitchFamily="34" charset="0"/>
              <a:buChar char="•"/>
            </a:pPr>
            <a:r>
              <a:rPr lang="el-GR" sz="2000" dirty="0"/>
              <a:t>Από τα εννέα είδη θαλάσσιων θηλαστικών που διαβιούν μόνιμα στην Ελλάδα, </a:t>
            </a:r>
            <a:r>
              <a:rPr lang="el-GR" sz="2000" b="1" dirty="0"/>
              <a:t>τα επτά κινδυνεύουν με εξαφάνιση</a:t>
            </a:r>
          </a:p>
        </p:txBody>
      </p:sp>
      <p:pic>
        <p:nvPicPr>
          <p:cNvPr id="16" name="Εικόνα 15">
            <a:extLst>
              <a:ext uri="{FF2B5EF4-FFF2-40B4-BE49-F238E27FC236}">
                <a16:creationId xmlns:a16="http://schemas.microsoft.com/office/drawing/2014/main" xmlns="" id="{3F15043D-BE13-411F-8840-20D0F7C2F92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1520" y="1223286"/>
            <a:ext cx="2068857" cy="2061698"/>
          </a:xfrm>
          <a:prstGeom prst="rect">
            <a:avLst/>
          </a:prstGeom>
        </p:spPr>
      </p:pic>
    </p:spTree>
    <p:extLst>
      <p:ext uri="{BB962C8B-B14F-4D97-AF65-F5344CB8AC3E}">
        <p14:creationId xmlns:p14="http://schemas.microsoft.com/office/powerpoint/2010/main" val="130766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additive="base">
                                        <p:cTn id="28"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 calcmode="lin" valueType="num">
                                      <p:cBhvr additive="base">
                                        <p:cTn id="34"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 calcmode="lin" valueType="num">
                                      <p:cBhvr additive="base">
                                        <p:cTn id="40"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Αποτέλεσμα εικόνας για ρύπανση καλοί λιμένες">
            <a:extLst>
              <a:ext uri="{FF2B5EF4-FFF2-40B4-BE49-F238E27FC236}">
                <a16:creationId xmlns:a16="http://schemas.microsoft.com/office/drawing/2014/main" xmlns="" id="{0E84AD39-3D18-455C-984D-B052AD44586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431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xmlns="" id="{DDDC2A3D-5C3D-4A42-8A96-FC514A7E4974}"/>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1502A6E1-A68C-4213-B3AF-EC8CECBC3827}"/>
              </a:ext>
            </a:extLst>
          </p:cNvPr>
          <p:cNvSpPr>
            <a:spLocks noGrp="1"/>
          </p:cNvSpPr>
          <p:nvPr>
            <p:ph idx="1"/>
          </p:nvPr>
        </p:nvSpPr>
        <p:spPr/>
        <p:txBody>
          <a:bodyPr/>
          <a:lstStyle/>
          <a:p>
            <a:endParaRPr lang="el-GR"/>
          </a:p>
        </p:txBody>
      </p:sp>
      <p:sp>
        <p:nvSpPr>
          <p:cNvPr id="5" name="Φυσαλίδα ομιλίας: Ορθογώνιο 4">
            <a:extLst>
              <a:ext uri="{FF2B5EF4-FFF2-40B4-BE49-F238E27FC236}">
                <a16:creationId xmlns:a16="http://schemas.microsoft.com/office/drawing/2014/main" xmlns="" id="{829E9968-4228-493E-9F03-98740320D378}"/>
              </a:ext>
            </a:extLst>
          </p:cNvPr>
          <p:cNvSpPr/>
          <p:nvPr/>
        </p:nvSpPr>
        <p:spPr>
          <a:xfrm>
            <a:off x="107504" y="116632"/>
            <a:ext cx="4176464" cy="2448272"/>
          </a:xfrm>
          <a:prstGeom prst="wedgeRectCallout">
            <a:avLst>
              <a:gd name="adj1" fmla="val 38047"/>
              <a:gd name="adj2" fmla="val 65910"/>
            </a:avLst>
          </a:prstGeom>
        </p:spPr>
        <p:style>
          <a:lnRef idx="3">
            <a:schemeClr val="lt1"/>
          </a:lnRef>
          <a:fillRef idx="1">
            <a:schemeClr val="accent6"/>
          </a:fillRef>
          <a:effectRef idx="1">
            <a:schemeClr val="accent6"/>
          </a:effectRef>
          <a:fontRef idx="minor">
            <a:schemeClr val="lt1"/>
          </a:fontRef>
        </p:style>
        <p:txBody>
          <a:bodyPr rtlCol="0" anchor="ctr"/>
          <a:lstStyle/>
          <a:p>
            <a:pPr>
              <a:lnSpc>
                <a:spcPct val="107000"/>
              </a:lnSpc>
              <a:spcAft>
                <a:spcPts val="0"/>
              </a:spcAft>
            </a:pPr>
            <a:endParaRPr lang="el-GR" dirty="0">
              <a:solidFill>
                <a:schemeClr val="bg1"/>
              </a:solidFill>
            </a:endParaRPr>
          </a:p>
          <a:p>
            <a:pPr>
              <a:lnSpc>
                <a:spcPct val="107000"/>
              </a:lnSpc>
              <a:spcAft>
                <a:spcPts val="0"/>
              </a:spcAft>
            </a:pPr>
            <a:r>
              <a:rPr lang="el-GR" b="1" dirty="0">
                <a:solidFill>
                  <a:schemeClr val="tx1"/>
                </a:solidFill>
              </a:rPr>
              <a:t>ΠΡΑΞΗ: </a:t>
            </a:r>
          </a:p>
          <a:p>
            <a:pPr>
              <a:lnSpc>
                <a:spcPct val="107000"/>
              </a:lnSpc>
              <a:spcAft>
                <a:spcPts val="0"/>
              </a:spcAft>
            </a:pPr>
            <a:r>
              <a:rPr lang="el-GR" dirty="0">
                <a:solidFill>
                  <a:schemeClr val="bg1"/>
                </a:solidFill>
              </a:rPr>
              <a:t>Διαφυγή πετρελαίου κατά τη διαδικασία φορτοεκφόρτωσης (ατυχηματική ρύπανση)</a:t>
            </a:r>
          </a:p>
          <a:p>
            <a:pPr>
              <a:lnSpc>
                <a:spcPct val="107000"/>
              </a:lnSpc>
              <a:spcAft>
                <a:spcPts val="0"/>
              </a:spcAft>
            </a:pPr>
            <a:endParaRPr lang="el-GR" dirty="0">
              <a:solidFill>
                <a:schemeClr val="bg1"/>
              </a:solidFill>
            </a:endParaRPr>
          </a:p>
          <a:p>
            <a:pPr>
              <a:lnSpc>
                <a:spcPct val="107000"/>
              </a:lnSpc>
              <a:spcAft>
                <a:spcPts val="0"/>
              </a:spcAft>
            </a:pPr>
            <a:r>
              <a:rPr lang="el-GR" b="1" dirty="0">
                <a:solidFill>
                  <a:schemeClr val="tx1"/>
                </a:solidFill>
              </a:rPr>
              <a:t>ΔΙΩΞΗ:</a:t>
            </a:r>
            <a:r>
              <a:rPr lang="el-GR" dirty="0">
                <a:solidFill>
                  <a:schemeClr val="bg1"/>
                </a:solidFill>
              </a:rPr>
              <a:t> Α 13 του ν. 743/1977</a:t>
            </a:r>
          </a:p>
          <a:p>
            <a:pPr>
              <a:lnSpc>
                <a:spcPct val="107000"/>
              </a:lnSpc>
              <a:spcAft>
                <a:spcPts val="0"/>
              </a:spcAft>
            </a:pPr>
            <a:endParaRPr lang="el-GR" i="1" dirty="0">
              <a:solidFill>
                <a:schemeClr val="bg1"/>
              </a:solidFill>
            </a:endParaRPr>
          </a:p>
          <a:p>
            <a:pPr algn="ctr"/>
            <a:endParaRPr lang="el-GR"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ctr"/>
            <a:endParaRPr lang="el-GR" dirty="0"/>
          </a:p>
        </p:txBody>
      </p:sp>
      <p:sp>
        <p:nvSpPr>
          <p:cNvPr id="6" name="Φυσαλίδα ομιλίας: Ορθογώνιο 5">
            <a:extLst>
              <a:ext uri="{FF2B5EF4-FFF2-40B4-BE49-F238E27FC236}">
                <a16:creationId xmlns:a16="http://schemas.microsoft.com/office/drawing/2014/main" xmlns="" id="{E7DEDBDC-09A9-4FDF-9EA7-27FF03E322A6}"/>
              </a:ext>
            </a:extLst>
          </p:cNvPr>
          <p:cNvSpPr/>
          <p:nvPr/>
        </p:nvSpPr>
        <p:spPr>
          <a:xfrm>
            <a:off x="4391472" y="116631"/>
            <a:ext cx="4645024" cy="6408713"/>
          </a:xfrm>
          <a:prstGeom prst="wedgeRectCallout">
            <a:avLst>
              <a:gd name="adj1" fmla="val 145"/>
              <a:gd name="adj2" fmla="val 54885"/>
            </a:avLst>
          </a:prstGeom>
        </p:spPr>
        <p:style>
          <a:lnRef idx="3">
            <a:schemeClr val="lt1"/>
          </a:lnRef>
          <a:fillRef idx="1">
            <a:schemeClr val="accent6"/>
          </a:fillRef>
          <a:effectRef idx="1">
            <a:schemeClr val="accent6"/>
          </a:effectRef>
          <a:fontRef idx="minor">
            <a:schemeClr val="lt1"/>
          </a:fontRef>
        </p:style>
        <p:txBody>
          <a:bodyPr rtlCol="0" anchor="ctr"/>
          <a:lstStyle/>
          <a:p>
            <a:pPr>
              <a:lnSpc>
                <a:spcPct val="107000"/>
              </a:lnSpc>
              <a:spcAft>
                <a:spcPts val="0"/>
              </a:spcAft>
            </a:pPr>
            <a:r>
              <a:rPr lang="el-GR" b="1" dirty="0">
                <a:solidFill>
                  <a:schemeClr val="tx1"/>
                </a:solidFill>
              </a:rPr>
              <a:t>ΠΡΑΞΗ/ΠΑΡΑΛΕΙΨΗ: </a:t>
            </a:r>
          </a:p>
          <a:p>
            <a:pPr marL="285750" indent="-285750">
              <a:lnSpc>
                <a:spcPct val="107000"/>
              </a:lnSpc>
              <a:spcAft>
                <a:spcPts val="0"/>
              </a:spcAft>
              <a:buFont typeface="Arial" panose="020B0604020202020204" pitchFamily="34" charset="0"/>
              <a:buChar char="•"/>
            </a:pPr>
            <a:r>
              <a:rPr lang="el-GR" dirty="0">
                <a:solidFill>
                  <a:schemeClr val="bg1"/>
                </a:solidFill>
              </a:rPr>
              <a:t>Ακούσιες απορρίψεις πετρελαίου κατά τη διαδικασία φορτοεκφόρτωσης (διαφυγές από τα στόμια)</a:t>
            </a:r>
          </a:p>
          <a:p>
            <a:pPr marL="285750" indent="-285750">
              <a:lnSpc>
                <a:spcPct val="107000"/>
              </a:lnSpc>
              <a:spcAft>
                <a:spcPts val="0"/>
              </a:spcAft>
              <a:buFont typeface="Arial" panose="020B0604020202020204" pitchFamily="34" charset="0"/>
              <a:buChar char="•"/>
            </a:pPr>
            <a:r>
              <a:rPr lang="el-GR" dirty="0">
                <a:solidFill>
                  <a:schemeClr val="bg1"/>
                </a:solidFill>
              </a:rPr>
              <a:t>Εκούσιες απορρίψεις (</a:t>
            </a:r>
            <a:r>
              <a:rPr lang="el-GR" dirty="0" err="1">
                <a:solidFill>
                  <a:schemeClr val="bg1"/>
                </a:solidFill>
              </a:rPr>
              <a:t>σεντινόνερα</a:t>
            </a:r>
            <a:r>
              <a:rPr lang="el-GR" dirty="0">
                <a:solidFill>
                  <a:schemeClr val="bg1"/>
                </a:solidFill>
              </a:rPr>
              <a:t>, κατάλοιπα στο χώρο του μηχανοστασίου)</a:t>
            </a:r>
          </a:p>
          <a:p>
            <a:pPr marL="285750" indent="-285750">
              <a:lnSpc>
                <a:spcPct val="107000"/>
              </a:lnSpc>
              <a:spcAft>
                <a:spcPts val="0"/>
              </a:spcAft>
              <a:buFont typeface="Arial" panose="020B0604020202020204" pitchFamily="34" charset="0"/>
              <a:buChar char="•"/>
            </a:pPr>
            <a:r>
              <a:rPr lang="el-GR" dirty="0">
                <a:solidFill>
                  <a:schemeClr val="bg1"/>
                </a:solidFill>
              </a:rPr>
              <a:t>Εκούσιες απορρίψεις ερμητισμού και αφαιρετισμού (απόρριψη θαλασσινού νερού για να είναι τεχνικά δυνατή η πλεύση)</a:t>
            </a:r>
          </a:p>
          <a:p>
            <a:pPr marL="285750" indent="-285750">
              <a:lnSpc>
                <a:spcPct val="107000"/>
              </a:lnSpc>
              <a:spcAft>
                <a:spcPts val="0"/>
              </a:spcAft>
              <a:buFont typeface="Arial" panose="020B0604020202020204" pitchFamily="34" charset="0"/>
              <a:buChar char="•"/>
            </a:pPr>
            <a:r>
              <a:rPr lang="el-GR" dirty="0">
                <a:solidFill>
                  <a:schemeClr val="bg1"/>
                </a:solidFill>
              </a:rPr>
              <a:t>Εκούσιες απορρίψεις πλύσης δεξαμενών φορτίου</a:t>
            </a:r>
          </a:p>
          <a:p>
            <a:pPr marL="285750" indent="-285750">
              <a:lnSpc>
                <a:spcPct val="107000"/>
              </a:lnSpc>
              <a:spcAft>
                <a:spcPts val="0"/>
              </a:spcAft>
              <a:buFont typeface="Arial" panose="020B0604020202020204" pitchFamily="34" charset="0"/>
              <a:buChar char="•"/>
            </a:pPr>
            <a:r>
              <a:rPr lang="el-GR" dirty="0">
                <a:solidFill>
                  <a:schemeClr val="bg1"/>
                </a:solidFill>
              </a:rPr>
              <a:t>ναυτικά ατυχήματα</a:t>
            </a:r>
          </a:p>
          <a:p>
            <a:pPr marL="285750" indent="-285750">
              <a:lnSpc>
                <a:spcPct val="107000"/>
              </a:lnSpc>
              <a:spcAft>
                <a:spcPts val="0"/>
              </a:spcAft>
              <a:buFont typeface="Arial" panose="020B0604020202020204" pitchFamily="34" charset="0"/>
              <a:buChar char="•"/>
            </a:pPr>
            <a:r>
              <a:rPr lang="el-GR" dirty="0">
                <a:solidFill>
                  <a:schemeClr val="bg1"/>
                </a:solidFill>
              </a:rPr>
              <a:t>Όλα τα παραπάνω επαναλαμβανόμενα</a:t>
            </a:r>
          </a:p>
          <a:p>
            <a:pPr>
              <a:lnSpc>
                <a:spcPct val="107000"/>
              </a:lnSpc>
              <a:spcAft>
                <a:spcPts val="0"/>
              </a:spcAft>
            </a:pPr>
            <a:endParaRPr lang="el-GR" dirty="0">
              <a:solidFill>
                <a:schemeClr val="bg1"/>
              </a:solidFill>
            </a:endParaRPr>
          </a:p>
          <a:p>
            <a:pPr>
              <a:lnSpc>
                <a:spcPct val="107000"/>
              </a:lnSpc>
              <a:spcAft>
                <a:spcPts val="0"/>
              </a:spcAft>
            </a:pPr>
            <a:r>
              <a:rPr lang="el-GR" b="1" dirty="0">
                <a:solidFill>
                  <a:schemeClr val="tx1"/>
                </a:solidFill>
              </a:rPr>
              <a:t>ΔΙΩΞΗ:</a:t>
            </a:r>
          </a:p>
          <a:p>
            <a:pPr marL="285750" indent="-285750">
              <a:lnSpc>
                <a:spcPct val="107000"/>
              </a:lnSpc>
              <a:spcAft>
                <a:spcPts val="0"/>
              </a:spcAft>
              <a:buFont typeface="Arial" panose="020B0604020202020204" pitchFamily="34" charset="0"/>
              <a:buChar char="•"/>
            </a:pPr>
            <a:r>
              <a:rPr lang="el-GR" b="1" u="sng" dirty="0">
                <a:solidFill>
                  <a:schemeClr val="bg1"/>
                </a:solidFill>
              </a:rPr>
              <a:t>Α. 6 του Ν. 4037/2012 (κύρωση)</a:t>
            </a:r>
          </a:p>
          <a:p>
            <a:pPr marL="285750" indent="-285750">
              <a:lnSpc>
                <a:spcPct val="107000"/>
              </a:lnSpc>
              <a:spcAft>
                <a:spcPts val="0"/>
              </a:spcAft>
              <a:buFont typeface="Arial" panose="020B0604020202020204" pitchFamily="34" charset="0"/>
              <a:buChar char="•"/>
            </a:pPr>
            <a:r>
              <a:rPr lang="el-GR" b="1" u="sng" dirty="0">
                <a:solidFill>
                  <a:schemeClr val="bg1"/>
                </a:solidFill>
              </a:rPr>
              <a:t>Α. 30 του Ν. 1650/86 (υπέρβαση ΜΠΕ)</a:t>
            </a:r>
          </a:p>
          <a:p>
            <a:pPr marL="285750" indent="-285750">
              <a:lnSpc>
                <a:spcPct val="107000"/>
              </a:lnSpc>
              <a:spcAft>
                <a:spcPts val="0"/>
              </a:spcAft>
              <a:buFont typeface="Arial" panose="020B0604020202020204" pitchFamily="34" charset="0"/>
              <a:buChar char="•"/>
            </a:pPr>
            <a:r>
              <a:rPr lang="el-GR" b="1" u="sng" dirty="0">
                <a:solidFill>
                  <a:schemeClr val="bg1"/>
                </a:solidFill>
              </a:rPr>
              <a:t>Α. 13, 14 του Ν. 3199/2003 (μεταβατικά ύδατα)</a:t>
            </a:r>
          </a:p>
          <a:p>
            <a:pPr marL="285750" indent="-285750">
              <a:lnSpc>
                <a:spcPct val="107000"/>
              </a:lnSpc>
              <a:spcAft>
                <a:spcPts val="0"/>
              </a:spcAft>
              <a:buFont typeface="Arial" panose="020B0604020202020204" pitchFamily="34" charset="0"/>
              <a:buChar char="•"/>
            </a:pPr>
            <a:r>
              <a:rPr lang="el-GR" b="1" u="sng" dirty="0">
                <a:solidFill>
                  <a:schemeClr val="bg1"/>
                </a:solidFill>
              </a:rPr>
              <a:t>Α. 21 του ν. 3983/2011 (υποβάθμιση του θαλάσσιου περιβάλλοντος)</a:t>
            </a:r>
          </a:p>
        </p:txBody>
      </p:sp>
      <p:sp>
        <p:nvSpPr>
          <p:cNvPr id="7" name="Οβάλ 6">
            <a:extLst>
              <a:ext uri="{FF2B5EF4-FFF2-40B4-BE49-F238E27FC236}">
                <a16:creationId xmlns:a16="http://schemas.microsoft.com/office/drawing/2014/main" xmlns="" id="{4A8FB90A-CA6C-453C-9073-AB2ADE030AA1}"/>
              </a:ext>
            </a:extLst>
          </p:cNvPr>
          <p:cNvSpPr/>
          <p:nvPr/>
        </p:nvSpPr>
        <p:spPr>
          <a:xfrm>
            <a:off x="565720" y="1988840"/>
            <a:ext cx="3286200" cy="30963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el-GR" sz="1600" i="1" dirty="0">
                <a:solidFill>
                  <a:schemeClr val="bg1"/>
                </a:solidFill>
              </a:rPr>
              <a:t>Οι εκ προθέσεως/ εξ αμελείας  </a:t>
            </a:r>
            <a:r>
              <a:rPr lang="el-GR" sz="1600" i="1" dirty="0" err="1">
                <a:solidFill>
                  <a:schemeClr val="bg1"/>
                </a:solidFill>
              </a:rPr>
              <a:t>προκαλούντες</a:t>
            </a:r>
            <a:r>
              <a:rPr lang="el-GR" sz="1600" i="1" dirty="0">
                <a:solidFill>
                  <a:schemeClr val="bg1"/>
                </a:solidFill>
              </a:rPr>
              <a:t> </a:t>
            </a:r>
            <a:r>
              <a:rPr lang="el-GR" sz="1600" i="1" u="sng" dirty="0" err="1">
                <a:solidFill>
                  <a:schemeClr val="bg1"/>
                </a:solidFill>
              </a:rPr>
              <a:t>σοβαράν</a:t>
            </a:r>
            <a:r>
              <a:rPr lang="el-GR" sz="1600" i="1" dirty="0">
                <a:solidFill>
                  <a:schemeClr val="bg1"/>
                </a:solidFill>
              </a:rPr>
              <a:t> </a:t>
            </a:r>
            <a:r>
              <a:rPr lang="el-GR" sz="1600" i="1" dirty="0" err="1">
                <a:solidFill>
                  <a:schemeClr val="bg1"/>
                </a:solidFill>
              </a:rPr>
              <a:t>ρύπανσιν</a:t>
            </a:r>
            <a:r>
              <a:rPr lang="el-GR" sz="1600" i="1" dirty="0">
                <a:solidFill>
                  <a:schemeClr val="bg1"/>
                </a:solidFill>
              </a:rPr>
              <a:t> τιμωρούνται (…) διά</a:t>
            </a:r>
          </a:p>
          <a:p>
            <a:pPr algn="ctr">
              <a:lnSpc>
                <a:spcPct val="107000"/>
              </a:lnSpc>
              <a:spcAft>
                <a:spcPts val="0"/>
              </a:spcAft>
            </a:pPr>
            <a:r>
              <a:rPr lang="el-GR" sz="1600" i="1" dirty="0">
                <a:solidFill>
                  <a:schemeClr val="bg1"/>
                </a:solidFill>
              </a:rPr>
              <a:t>φυλακίσεως τουλάχιστον τριών (3) μηνών/ τουλάχιστον ενός (1) έτους. Δυνατότητα επιβολή προστίμου </a:t>
            </a:r>
            <a:r>
              <a:rPr lang="el-GR" sz="1600" b="1" i="1" dirty="0">
                <a:solidFill>
                  <a:schemeClr val="bg1"/>
                </a:solidFill>
              </a:rPr>
              <a:t>έως 2.500 ευρώ</a:t>
            </a:r>
            <a:r>
              <a:rPr lang="el-GR" sz="1600" i="1" dirty="0">
                <a:solidFill>
                  <a:schemeClr val="bg1"/>
                </a:solidFill>
              </a:rPr>
              <a:t>.</a:t>
            </a:r>
          </a:p>
        </p:txBody>
      </p:sp>
      <p:sp>
        <p:nvSpPr>
          <p:cNvPr id="8" name="Οβάλ 7">
            <a:extLst>
              <a:ext uri="{FF2B5EF4-FFF2-40B4-BE49-F238E27FC236}">
                <a16:creationId xmlns:a16="http://schemas.microsoft.com/office/drawing/2014/main" xmlns="" id="{7ED31BE4-8FA9-4BD9-B14D-2672E1380E16}"/>
              </a:ext>
            </a:extLst>
          </p:cNvPr>
          <p:cNvSpPr/>
          <p:nvPr/>
        </p:nvSpPr>
        <p:spPr>
          <a:xfrm>
            <a:off x="5076056" y="1988840"/>
            <a:ext cx="3286200" cy="30963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el-GR" sz="1600" i="1" dirty="0">
                <a:solidFill>
                  <a:schemeClr val="bg1"/>
                </a:solidFill>
              </a:rPr>
              <a:t>Η απόρριψη ρυπογόνων ουσιών από πλοίο τιμωρείται (…)</a:t>
            </a:r>
          </a:p>
          <a:p>
            <a:pPr algn="ctr">
              <a:lnSpc>
                <a:spcPct val="107000"/>
              </a:lnSpc>
              <a:spcAft>
                <a:spcPts val="0"/>
              </a:spcAft>
            </a:pPr>
            <a:r>
              <a:rPr lang="el-GR" sz="1600" i="1" dirty="0">
                <a:solidFill>
                  <a:schemeClr val="bg1"/>
                </a:solidFill>
              </a:rPr>
              <a:t>με κάθειρξη μέχρι δέκα ετών και χρηματική ποινή από τρεις χιλιάδες (3.000) έως τριακόσιες </a:t>
            </a:r>
          </a:p>
          <a:p>
            <a:pPr algn="ctr">
              <a:lnSpc>
                <a:spcPct val="107000"/>
              </a:lnSpc>
              <a:spcAft>
                <a:spcPts val="0"/>
              </a:spcAft>
            </a:pPr>
            <a:r>
              <a:rPr lang="el-GR" sz="1600" i="1" dirty="0">
                <a:solidFill>
                  <a:schemeClr val="bg1"/>
                </a:solidFill>
              </a:rPr>
              <a:t>χιλιάδες (300.000) ευρώ αν απειλείται οικολογική διατάραξη. </a:t>
            </a:r>
          </a:p>
        </p:txBody>
      </p:sp>
    </p:spTree>
    <p:extLst>
      <p:ext uri="{BB962C8B-B14F-4D97-AF65-F5344CB8AC3E}">
        <p14:creationId xmlns:p14="http://schemas.microsoft.com/office/powerpoint/2010/main" val="25573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0D3D842-80A1-4174-B44B-D8EA7C776CCE}"/>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xmlns="" id="{5F01587D-87F4-4A5A-9229-ADA489FF8CB7}"/>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4000" cy="6858000"/>
          </a:xfrm>
        </p:spPr>
      </p:pic>
      <p:pic>
        <p:nvPicPr>
          <p:cNvPr id="6" name="Εικόνα 5">
            <a:extLst>
              <a:ext uri="{FF2B5EF4-FFF2-40B4-BE49-F238E27FC236}">
                <a16:creationId xmlns:a16="http://schemas.microsoft.com/office/drawing/2014/main" xmlns="" id="{B98B310F-CDEC-4637-89B7-32ABE41D8E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5896" y="764704"/>
            <a:ext cx="2267688" cy="1652722"/>
          </a:xfrm>
          <a:prstGeom prst="rect">
            <a:avLst/>
          </a:prstGeom>
        </p:spPr>
      </p:pic>
    </p:spTree>
    <p:extLst>
      <p:ext uri="{BB962C8B-B14F-4D97-AF65-F5344CB8AC3E}">
        <p14:creationId xmlns:p14="http://schemas.microsoft.com/office/powerpoint/2010/main" val="6307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5" name="TextBox 14">
            <a:extLst>
              <a:ext uri="{FF2B5EF4-FFF2-40B4-BE49-F238E27FC236}">
                <a16:creationId xmlns:a16="http://schemas.microsoft.com/office/drawing/2014/main" xmlns="" id="{8AC3F0B6-77EE-4D48-B5B6-38A17A482D1D}"/>
              </a:ext>
            </a:extLst>
          </p:cNvPr>
          <p:cNvSpPr txBox="1"/>
          <p:nvPr/>
        </p:nvSpPr>
        <p:spPr>
          <a:xfrm>
            <a:off x="752304" y="2348880"/>
            <a:ext cx="7632848" cy="646331"/>
          </a:xfrm>
          <a:prstGeom prst="rect">
            <a:avLst/>
          </a:prstGeom>
          <a:noFill/>
        </p:spPr>
        <p:txBody>
          <a:bodyPr wrap="square" rtlCol="0">
            <a:spAutoFit/>
          </a:bodyPr>
          <a:lstStyle/>
          <a:p>
            <a:pPr algn="ctr"/>
            <a:r>
              <a:rPr lang="el-GR" sz="3600" dirty="0">
                <a:solidFill>
                  <a:schemeClr val="accent1"/>
                </a:solidFill>
              </a:rPr>
              <a:t>ΠΑΡΑΔΕΙΓΜΑ 2</a:t>
            </a:r>
          </a:p>
        </p:txBody>
      </p:sp>
    </p:spTree>
    <p:extLst>
      <p:ext uri="{BB962C8B-B14F-4D97-AF65-F5344CB8AC3E}">
        <p14:creationId xmlns:p14="http://schemas.microsoft.com/office/powerpoint/2010/main" val="3439868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pic>
        <p:nvPicPr>
          <p:cNvPr id="3" name="Εικόνα 2">
            <a:extLst>
              <a:ext uri="{FF2B5EF4-FFF2-40B4-BE49-F238E27FC236}">
                <a16:creationId xmlns:a16="http://schemas.microsoft.com/office/drawing/2014/main" xmlns="" id="{388039DA-C398-4618-BECA-6FAD2F06566C}"/>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338387" y="1700808"/>
            <a:ext cx="4467225" cy="3086100"/>
          </a:xfrm>
          <a:prstGeom prst="rect">
            <a:avLst/>
          </a:prstGeom>
        </p:spPr>
      </p:pic>
    </p:spTree>
    <p:extLst>
      <p:ext uri="{BB962C8B-B14F-4D97-AF65-F5344CB8AC3E}">
        <p14:creationId xmlns:p14="http://schemas.microsoft.com/office/powerpoint/2010/main" val="1708471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27" name="TextBox 26">
            <a:extLst>
              <a:ext uri="{FF2B5EF4-FFF2-40B4-BE49-F238E27FC236}">
                <a16:creationId xmlns:a16="http://schemas.microsoft.com/office/drawing/2014/main" xmlns="" id="{9F89E39A-61AD-4FF4-9DB7-B672359F90BE}"/>
              </a:ext>
            </a:extLst>
          </p:cNvPr>
          <p:cNvSpPr txBox="1"/>
          <p:nvPr/>
        </p:nvSpPr>
        <p:spPr>
          <a:xfrm>
            <a:off x="752304" y="910461"/>
            <a:ext cx="7632848" cy="1200329"/>
          </a:xfrm>
          <a:prstGeom prst="rect">
            <a:avLst/>
          </a:prstGeom>
          <a:noFill/>
        </p:spPr>
        <p:txBody>
          <a:bodyPr wrap="square" rtlCol="0">
            <a:spAutoFit/>
          </a:bodyPr>
          <a:lstStyle/>
          <a:p>
            <a:pPr algn="ctr"/>
            <a:r>
              <a:rPr lang="el-GR" sz="3600" dirty="0">
                <a:solidFill>
                  <a:schemeClr val="accent1"/>
                </a:solidFill>
              </a:rPr>
              <a:t>ΜΕΤΑΒΟΛΗ ΑΙΓΙΑΛΟΥ ΣΤΟΝ ΥΓΡΟΤΟΠΟ ΑΠΟΣΕΛΕΜΗ </a:t>
            </a:r>
          </a:p>
        </p:txBody>
      </p:sp>
    </p:spTree>
    <p:extLst>
      <p:ext uri="{BB962C8B-B14F-4D97-AF65-F5344CB8AC3E}">
        <p14:creationId xmlns:p14="http://schemas.microsoft.com/office/powerpoint/2010/main" val="2283638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27D0875-664C-4821-B712-02A54013423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EF64AD5D-22D5-4E20-9809-B1E68DDC2AFF}"/>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xmlns="" id="{61437D69-C8E0-47F8-AB66-96E952B2161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a:ln>
            <a:noFill/>
          </a:ln>
          <a:effectLst>
            <a:outerShdw blurRad="190500" sx="106000" sy="106000" algn="tl" rotWithShape="0">
              <a:srgbClr val="000000">
                <a:alpha val="70000"/>
              </a:srgbClr>
            </a:outerShdw>
          </a:effectLst>
        </p:spPr>
      </p:pic>
      <p:sp>
        <p:nvSpPr>
          <p:cNvPr id="5" name="TextBox 4">
            <a:extLst>
              <a:ext uri="{FF2B5EF4-FFF2-40B4-BE49-F238E27FC236}">
                <a16:creationId xmlns:a16="http://schemas.microsoft.com/office/drawing/2014/main" xmlns="" id="{CB47AFB9-DC54-4AEA-BEB7-9AD09DDA36AD}"/>
              </a:ext>
            </a:extLst>
          </p:cNvPr>
          <p:cNvSpPr txBox="1"/>
          <p:nvPr/>
        </p:nvSpPr>
        <p:spPr>
          <a:xfrm>
            <a:off x="752304" y="910461"/>
            <a:ext cx="7632848" cy="1200329"/>
          </a:xfrm>
          <a:prstGeom prst="rect">
            <a:avLst/>
          </a:prstGeom>
          <a:noFill/>
        </p:spPr>
        <p:txBody>
          <a:bodyPr wrap="square" rtlCol="0">
            <a:spAutoFit/>
          </a:bodyPr>
          <a:lstStyle/>
          <a:p>
            <a:pPr algn="ctr"/>
            <a:r>
              <a:rPr lang="el-GR" sz="3600" dirty="0">
                <a:solidFill>
                  <a:schemeClr val="bg1"/>
                </a:solidFill>
              </a:rPr>
              <a:t>ΜΕΤΑΒΟΛΗ ΑΙΓΙΑΛΟΥ</a:t>
            </a:r>
            <a:r>
              <a:rPr lang="el-GR" sz="3600" dirty="0">
                <a:solidFill>
                  <a:schemeClr val="accent1"/>
                </a:solidFill>
              </a:rPr>
              <a:t> </a:t>
            </a:r>
            <a:r>
              <a:rPr lang="el-GR" sz="3600" dirty="0">
                <a:solidFill>
                  <a:schemeClr val="bg1"/>
                </a:solidFill>
              </a:rPr>
              <a:t>ΣΤΟΝ ΥΓΡΟΤΟΠΟ ΑΠΟΣΕΛΕΜΗ </a:t>
            </a:r>
          </a:p>
        </p:txBody>
      </p:sp>
      <p:sp>
        <p:nvSpPr>
          <p:cNvPr id="6" name="Βέλος: Κάτω 5">
            <a:extLst>
              <a:ext uri="{FF2B5EF4-FFF2-40B4-BE49-F238E27FC236}">
                <a16:creationId xmlns:a16="http://schemas.microsoft.com/office/drawing/2014/main" xmlns="" id="{59633B75-EDEB-489A-A783-C2EA6841875E}"/>
              </a:ext>
            </a:extLst>
          </p:cNvPr>
          <p:cNvSpPr/>
          <p:nvPr/>
        </p:nvSpPr>
        <p:spPr>
          <a:xfrm>
            <a:off x="3923928" y="2030572"/>
            <a:ext cx="288032" cy="432048"/>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6247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1AB56C1-FAC3-434D-8E01-F728D20E8E10}"/>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xmlns="" id="{5F067B52-B926-4276-BAE4-4CCF61D565F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37459" cy="6858000"/>
          </a:xfrm>
        </p:spPr>
      </p:pic>
      <p:sp>
        <p:nvSpPr>
          <p:cNvPr id="6" name="TextBox 5">
            <a:extLst>
              <a:ext uri="{FF2B5EF4-FFF2-40B4-BE49-F238E27FC236}">
                <a16:creationId xmlns:a16="http://schemas.microsoft.com/office/drawing/2014/main" xmlns="" id="{E62B4B81-300A-4E72-96C4-F307C54DE2D4}"/>
              </a:ext>
            </a:extLst>
          </p:cNvPr>
          <p:cNvSpPr txBox="1"/>
          <p:nvPr/>
        </p:nvSpPr>
        <p:spPr>
          <a:xfrm>
            <a:off x="752304" y="910461"/>
            <a:ext cx="7632848" cy="1200329"/>
          </a:xfrm>
          <a:prstGeom prst="rect">
            <a:avLst/>
          </a:prstGeom>
          <a:noFill/>
        </p:spPr>
        <p:txBody>
          <a:bodyPr wrap="square" rtlCol="0">
            <a:spAutoFit/>
          </a:bodyPr>
          <a:lstStyle/>
          <a:p>
            <a:pPr algn="ctr"/>
            <a:r>
              <a:rPr lang="el-GR" sz="3600" dirty="0">
                <a:solidFill>
                  <a:schemeClr val="bg1"/>
                </a:solidFill>
              </a:rPr>
              <a:t>ΜΕΤΑΒΟΛΗ ΑΙΓΙΑΛΟΥ</a:t>
            </a:r>
            <a:r>
              <a:rPr lang="el-GR" sz="3600" dirty="0">
                <a:solidFill>
                  <a:schemeClr val="accent1"/>
                </a:solidFill>
              </a:rPr>
              <a:t> </a:t>
            </a:r>
            <a:r>
              <a:rPr lang="el-GR" sz="3600" dirty="0">
                <a:solidFill>
                  <a:schemeClr val="bg1"/>
                </a:solidFill>
              </a:rPr>
              <a:t>ΣΤΟΝ ΥΓΡΟΤΟΠΟ ΑΠΟΣΕΛΕΜΗ </a:t>
            </a:r>
          </a:p>
        </p:txBody>
      </p:sp>
      <p:sp>
        <p:nvSpPr>
          <p:cNvPr id="7" name="Οβάλ 6">
            <a:extLst>
              <a:ext uri="{FF2B5EF4-FFF2-40B4-BE49-F238E27FC236}">
                <a16:creationId xmlns:a16="http://schemas.microsoft.com/office/drawing/2014/main" xmlns="" id="{CACC9EEB-6CE8-49B3-8304-596A5FC7B04B}"/>
              </a:ext>
            </a:extLst>
          </p:cNvPr>
          <p:cNvSpPr/>
          <p:nvPr/>
        </p:nvSpPr>
        <p:spPr>
          <a:xfrm>
            <a:off x="539552" y="3933056"/>
            <a:ext cx="2376264" cy="233259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l-GR" sz="3600" dirty="0"/>
              <a:t>1</a:t>
            </a:r>
            <a:endParaRPr lang="de-DE" sz="3600" dirty="0"/>
          </a:p>
          <a:p>
            <a:pPr algn="ctr"/>
            <a:r>
              <a:rPr lang="el-GR" dirty="0"/>
              <a:t>ΚΑΖ</a:t>
            </a:r>
            <a:endParaRPr lang="de-DE" dirty="0"/>
          </a:p>
          <a:p>
            <a:pPr algn="ctr"/>
            <a:r>
              <a:rPr lang="el-GR" dirty="0"/>
              <a:t>ΥΓΡΟΤΟΠΟΥ ΕΚΒΟΛΩΝ ΑΠΟΣΕΛΕΜΗ</a:t>
            </a:r>
          </a:p>
        </p:txBody>
      </p:sp>
      <p:sp>
        <p:nvSpPr>
          <p:cNvPr id="8" name="Οβάλ 7">
            <a:extLst>
              <a:ext uri="{FF2B5EF4-FFF2-40B4-BE49-F238E27FC236}">
                <a16:creationId xmlns:a16="http://schemas.microsoft.com/office/drawing/2014/main" xmlns="" id="{B2E91CFA-8206-4270-8BD3-1172E4008AD2}"/>
              </a:ext>
            </a:extLst>
          </p:cNvPr>
          <p:cNvSpPr/>
          <p:nvPr/>
        </p:nvSpPr>
        <p:spPr>
          <a:xfrm>
            <a:off x="3275856" y="3923129"/>
            <a:ext cx="2467659" cy="2386191"/>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l-GR" sz="3600" dirty="0"/>
              <a:t>1</a:t>
            </a:r>
            <a:endParaRPr lang="en-US" sz="3600" dirty="0"/>
          </a:p>
          <a:p>
            <a:pPr algn="ctr"/>
            <a:r>
              <a:rPr lang="el-GR" dirty="0"/>
              <a:t>ΜΙΝΩΪΚΟ ΝΑΥΠΗΓΙΟ (ΝΙΡΟΥ)</a:t>
            </a:r>
          </a:p>
          <a:p>
            <a:pPr algn="ctr"/>
            <a:endParaRPr lang="el-GR" dirty="0"/>
          </a:p>
        </p:txBody>
      </p:sp>
      <p:sp>
        <p:nvSpPr>
          <p:cNvPr id="9" name="Οβάλ 8">
            <a:extLst>
              <a:ext uri="{FF2B5EF4-FFF2-40B4-BE49-F238E27FC236}">
                <a16:creationId xmlns:a16="http://schemas.microsoft.com/office/drawing/2014/main" xmlns="" id="{72320E2E-5F7C-4F55-B8BA-50AACF5BDE25}"/>
              </a:ext>
            </a:extLst>
          </p:cNvPr>
          <p:cNvSpPr/>
          <p:nvPr/>
        </p:nvSpPr>
        <p:spPr>
          <a:xfrm>
            <a:off x="6084168" y="3925375"/>
            <a:ext cx="2551530" cy="237406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l-GR" sz="3600" dirty="0"/>
              <a:t>1</a:t>
            </a:r>
            <a:r>
              <a:rPr lang="el-GR" dirty="0"/>
              <a:t> </a:t>
            </a:r>
            <a:endParaRPr lang="en-US" dirty="0"/>
          </a:p>
          <a:p>
            <a:pPr algn="ctr"/>
            <a:r>
              <a:rPr lang="el-GR" dirty="0"/>
              <a:t>ΔΙΩΞΗ ΣΤΟ ΔΙΑΣΤΗΜΑ</a:t>
            </a:r>
          </a:p>
          <a:p>
            <a:pPr algn="ctr"/>
            <a:r>
              <a:rPr lang="el-GR" dirty="0"/>
              <a:t>2010 -2015 (ΠΑΥΣΗ ΛΟΓΩ ΘΑΝΑΤΟΥ)</a:t>
            </a:r>
          </a:p>
        </p:txBody>
      </p:sp>
    </p:spTree>
    <p:extLst>
      <p:ext uri="{BB962C8B-B14F-4D97-AF65-F5344CB8AC3E}">
        <p14:creationId xmlns:p14="http://schemas.microsoft.com/office/powerpoint/2010/main" val="411924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B4D5F98-0F59-497F-B79B-E989787674B4}"/>
              </a:ext>
            </a:extLst>
          </p:cNvPr>
          <p:cNvSpPr>
            <a:spLocks noGrp="1"/>
          </p:cNvSpPr>
          <p:nvPr>
            <p:ph type="title"/>
          </p:nvPr>
        </p:nvSpPr>
        <p:spPr/>
        <p:txBody>
          <a:bodyPr/>
          <a:lstStyle/>
          <a:p>
            <a:endParaRPr lang="el-GR"/>
          </a:p>
        </p:txBody>
      </p:sp>
      <p:pic>
        <p:nvPicPr>
          <p:cNvPr id="9" name="Θέση περιεχομένου 8">
            <a:extLst>
              <a:ext uri="{FF2B5EF4-FFF2-40B4-BE49-F238E27FC236}">
                <a16:creationId xmlns:a16="http://schemas.microsoft.com/office/drawing/2014/main" xmlns="" id="{8B1D075F-7C7C-42FA-A7F4-A005A1775DC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6512" y="-27385"/>
            <a:ext cx="9180512" cy="6885385"/>
          </a:xfrm>
        </p:spPr>
      </p:pic>
    </p:spTree>
    <p:extLst>
      <p:ext uri="{BB962C8B-B14F-4D97-AF65-F5344CB8AC3E}">
        <p14:creationId xmlns:p14="http://schemas.microsoft.com/office/powerpoint/2010/main" val="2661988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0B0AEF4-DF7E-48C4-BC2C-9CF54A053319}"/>
              </a:ext>
            </a:extLst>
          </p:cNvPr>
          <p:cNvSpPr>
            <a:spLocks noGrp="1"/>
          </p:cNvSpPr>
          <p:nvPr>
            <p:ph type="title"/>
          </p:nvPr>
        </p:nvSpPr>
        <p:spPr/>
        <p:txBody>
          <a:bodyPr/>
          <a:lstStyle/>
          <a:p>
            <a:endParaRPr lang="el-GR"/>
          </a:p>
        </p:txBody>
      </p:sp>
      <p:pic>
        <p:nvPicPr>
          <p:cNvPr id="7" name="Εικόνα 6">
            <a:extLst>
              <a:ext uri="{FF2B5EF4-FFF2-40B4-BE49-F238E27FC236}">
                <a16:creationId xmlns:a16="http://schemas.microsoft.com/office/drawing/2014/main" xmlns="" id="{98A98B3B-BCD6-4B36-BA1C-DB8312D453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45" y="0"/>
            <a:ext cx="9170065" cy="6854200"/>
          </a:xfrm>
          <a:prstGeom prst="rect">
            <a:avLst/>
          </a:prstGeom>
        </p:spPr>
      </p:pic>
    </p:spTree>
    <p:extLst>
      <p:ext uri="{BB962C8B-B14F-4D97-AF65-F5344CB8AC3E}">
        <p14:creationId xmlns:p14="http://schemas.microsoft.com/office/powerpoint/2010/main" val="705814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AD997D1-650B-420A-B2D7-B9BF8C1DA8B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7598F401-64F8-4112-9E03-10BF0CDCA9BA}"/>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xmlns="" id="{53A4ADAC-82AF-49D0-94BD-18696E0300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9300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0F68303-7583-45CE-8964-0D43EF31FDF1}"/>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xmlns="" id="{0E7A6ECE-1FE7-4BAB-AA3E-89FB54CD6F8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877" y="0"/>
            <a:ext cx="9153877" cy="6858000"/>
          </a:xfrm>
        </p:spPr>
      </p:pic>
    </p:spTree>
    <p:extLst>
      <p:ext uri="{BB962C8B-B14F-4D97-AF65-F5344CB8AC3E}">
        <p14:creationId xmlns:p14="http://schemas.microsoft.com/office/powerpoint/2010/main" val="2352580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1AB56C1-FAC3-434D-8E01-F728D20E8E10}"/>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xmlns="" id="{5F067B52-B926-4276-BAE4-4CCF61D565F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37459" cy="6858000"/>
          </a:xfrm>
        </p:spPr>
      </p:pic>
      <p:sp>
        <p:nvSpPr>
          <p:cNvPr id="10" name="Φυσαλίδα ομιλίας: Ορθογώνιο 9">
            <a:extLst>
              <a:ext uri="{FF2B5EF4-FFF2-40B4-BE49-F238E27FC236}">
                <a16:creationId xmlns:a16="http://schemas.microsoft.com/office/drawing/2014/main" xmlns="" id="{949E0F6D-1077-4BEC-886D-93E85FD64130}"/>
              </a:ext>
            </a:extLst>
          </p:cNvPr>
          <p:cNvSpPr/>
          <p:nvPr/>
        </p:nvSpPr>
        <p:spPr>
          <a:xfrm>
            <a:off x="107504" y="116632"/>
            <a:ext cx="4176464" cy="2448272"/>
          </a:xfrm>
          <a:prstGeom prst="wedgeRectCallout">
            <a:avLst>
              <a:gd name="adj1" fmla="val 38047"/>
              <a:gd name="adj2" fmla="val 65910"/>
            </a:avLst>
          </a:prstGeom>
        </p:spPr>
        <p:style>
          <a:lnRef idx="3">
            <a:schemeClr val="lt1"/>
          </a:lnRef>
          <a:fillRef idx="1">
            <a:schemeClr val="accent6"/>
          </a:fillRef>
          <a:effectRef idx="1">
            <a:schemeClr val="accent6"/>
          </a:effectRef>
          <a:fontRef idx="minor">
            <a:schemeClr val="lt1"/>
          </a:fontRef>
        </p:style>
        <p:txBody>
          <a:bodyPr rtlCol="0" anchor="ctr"/>
          <a:lstStyle/>
          <a:p>
            <a:pPr>
              <a:lnSpc>
                <a:spcPct val="107000"/>
              </a:lnSpc>
              <a:spcAft>
                <a:spcPts val="0"/>
              </a:spcAft>
            </a:pPr>
            <a:endParaRPr lang="el-GR" dirty="0">
              <a:solidFill>
                <a:schemeClr val="bg1"/>
              </a:solidFill>
            </a:endParaRPr>
          </a:p>
          <a:p>
            <a:pPr>
              <a:lnSpc>
                <a:spcPct val="107000"/>
              </a:lnSpc>
              <a:spcAft>
                <a:spcPts val="0"/>
              </a:spcAft>
            </a:pPr>
            <a:r>
              <a:rPr lang="el-GR" b="1" dirty="0">
                <a:solidFill>
                  <a:schemeClr val="tx1"/>
                </a:solidFill>
              </a:rPr>
              <a:t>ΠΡΑΞΗ: </a:t>
            </a:r>
          </a:p>
          <a:p>
            <a:pPr>
              <a:lnSpc>
                <a:spcPct val="107000"/>
              </a:lnSpc>
              <a:spcAft>
                <a:spcPts val="0"/>
              </a:spcAft>
            </a:pPr>
            <a:r>
              <a:rPr lang="el-GR" dirty="0">
                <a:solidFill>
                  <a:schemeClr val="bg1"/>
                </a:solidFill>
              </a:rPr>
              <a:t>Αυθαίρετες κατασκευές χωρίς άδεια ή με υπέρβαση αυτής ή με άδεια που εκδίδεται κατά παράβαση του νόμου </a:t>
            </a:r>
          </a:p>
          <a:p>
            <a:pPr>
              <a:lnSpc>
                <a:spcPct val="107000"/>
              </a:lnSpc>
              <a:spcAft>
                <a:spcPts val="0"/>
              </a:spcAft>
            </a:pPr>
            <a:r>
              <a:rPr lang="el-GR" b="1" dirty="0">
                <a:solidFill>
                  <a:schemeClr val="tx1"/>
                </a:solidFill>
              </a:rPr>
              <a:t>ΔΙΩΞΗ:</a:t>
            </a:r>
            <a:r>
              <a:rPr lang="el-GR" dirty="0">
                <a:solidFill>
                  <a:schemeClr val="bg1"/>
                </a:solidFill>
              </a:rPr>
              <a:t> Α 29 του ν. 2971/2001</a:t>
            </a:r>
          </a:p>
          <a:p>
            <a:pPr>
              <a:lnSpc>
                <a:spcPct val="107000"/>
              </a:lnSpc>
              <a:spcAft>
                <a:spcPts val="0"/>
              </a:spcAft>
            </a:pPr>
            <a:endParaRPr lang="el-GR" i="1" dirty="0">
              <a:solidFill>
                <a:schemeClr val="bg1"/>
              </a:solidFill>
            </a:endParaRPr>
          </a:p>
          <a:p>
            <a:pPr algn="ctr"/>
            <a:endParaRPr lang="el-GR"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ctr"/>
            <a:endParaRPr lang="el-GR" dirty="0"/>
          </a:p>
        </p:txBody>
      </p:sp>
      <p:sp>
        <p:nvSpPr>
          <p:cNvPr id="12" name="Οβάλ 11">
            <a:extLst>
              <a:ext uri="{FF2B5EF4-FFF2-40B4-BE49-F238E27FC236}">
                <a16:creationId xmlns:a16="http://schemas.microsoft.com/office/drawing/2014/main" xmlns="" id="{9B7BCCCA-711C-443C-8A1D-787A02953662}"/>
              </a:ext>
            </a:extLst>
          </p:cNvPr>
          <p:cNvSpPr/>
          <p:nvPr/>
        </p:nvSpPr>
        <p:spPr>
          <a:xfrm>
            <a:off x="565720" y="1988840"/>
            <a:ext cx="3286200" cy="30963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endParaRPr lang="el-GR" sz="1600" i="1" dirty="0">
              <a:solidFill>
                <a:schemeClr val="bg1"/>
              </a:solidFill>
            </a:endParaRPr>
          </a:p>
          <a:p>
            <a:pPr algn="ctr">
              <a:lnSpc>
                <a:spcPct val="107000"/>
              </a:lnSpc>
              <a:spcAft>
                <a:spcPts val="0"/>
              </a:spcAft>
            </a:pPr>
            <a:r>
              <a:rPr lang="el-GR" sz="1600" i="1" dirty="0">
                <a:solidFill>
                  <a:schemeClr val="bg1"/>
                </a:solidFill>
              </a:rPr>
              <a:t>Οποιος επιφέρει στον αιγιαλό, (...) όχθη μεταβολή με την κατασκευή (...) έργων ή του εδάφους τιμωρείται με φυλάκιση τουλάχιστον ενός έτους και με τα πρόστιμα του Ν.2242/1994 (</a:t>
            </a:r>
            <a:r>
              <a:rPr lang="el-GR" sz="1600" b="1" i="1" dirty="0">
                <a:solidFill>
                  <a:schemeClr val="bg1"/>
                </a:solidFill>
              </a:rPr>
              <a:t>έως 15.000 ευρώ)</a:t>
            </a:r>
            <a:endParaRPr lang="el-GR" sz="1600" i="1" dirty="0">
              <a:solidFill>
                <a:schemeClr val="bg1"/>
              </a:solidFill>
            </a:endParaRPr>
          </a:p>
        </p:txBody>
      </p:sp>
    </p:spTree>
    <p:extLst>
      <p:ext uri="{BB962C8B-B14F-4D97-AF65-F5344CB8AC3E}">
        <p14:creationId xmlns:p14="http://schemas.microsoft.com/office/powerpoint/2010/main" val="213678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6" name="Θέση περιεχομένου 2">
            <a:extLst>
              <a:ext uri="{FF2B5EF4-FFF2-40B4-BE49-F238E27FC236}">
                <a16:creationId xmlns:a16="http://schemas.microsoft.com/office/drawing/2014/main" xmlns="" id="{CFD4A9DE-78FD-4B58-808A-7CCB599FBA44}"/>
              </a:ext>
            </a:extLst>
          </p:cNvPr>
          <p:cNvSpPr txBox="1">
            <a:spLocks/>
          </p:cNvSpPr>
          <p:nvPr/>
        </p:nvSpPr>
        <p:spPr bwMode="auto">
          <a:xfrm>
            <a:off x="2536401" y="1340768"/>
            <a:ext cx="6356079"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l-GR" sz="2000" dirty="0">
                <a:solidFill>
                  <a:schemeClr val="tx1"/>
                </a:solidFill>
              </a:rPr>
              <a:t>Οι εκβολές του </a:t>
            </a:r>
            <a:r>
              <a:rPr lang="el-GR" sz="2000" dirty="0" err="1">
                <a:solidFill>
                  <a:schemeClr val="tx1"/>
                </a:solidFill>
              </a:rPr>
              <a:t>Αποσελέµη</a:t>
            </a:r>
            <a:r>
              <a:rPr lang="el-GR" sz="2000" dirty="0">
                <a:solidFill>
                  <a:schemeClr val="tx1"/>
                </a:solidFill>
              </a:rPr>
              <a:t> έχουν κηρυχθεί </a:t>
            </a:r>
            <a:r>
              <a:rPr lang="el-GR" sz="2000" b="1" dirty="0">
                <a:solidFill>
                  <a:schemeClr val="tx1"/>
                </a:solidFill>
              </a:rPr>
              <a:t>Καταφύγιο Άγριας Ζωής </a:t>
            </a:r>
            <a:r>
              <a:rPr lang="el-GR" sz="2000" dirty="0">
                <a:solidFill>
                  <a:schemeClr val="tx1"/>
                </a:solidFill>
              </a:rPr>
              <a:t>µε την υπ’ </a:t>
            </a:r>
            <a:r>
              <a:rPr lang="el-GR" sz="2000" dirty="0" err="1">
                <a:solidFill>
                  <a:schemeClr val="tx1"/>
                </a:solidFill>
              </a:rPr>
              <a:t>αριθ</a:t>
            </a:r>
            <a:r>
              <a:rPr lang="el-GR" sz="2000" dirty="0">
                <a:solidFill>
                  <a:schemeClr val="tx1"/>
                </a:solidFill>
              </a:rPr>
              <a:t>µ. 1456/2001 απόφαση του Γενικού </a:t>
            </a:r>
            <a:r>
              <a:rPr lang="el-GR" sz="2000" dirty="0" err="1">
                <a:solidFill>
                  <a:schemeClr val="tx1"/>
                </a:solidFill>
              </a:rPr>
              <a:t>Γρα</a:t>
            </a:r>
            <a:r>
              <a:rPr lang="el-GR" sz="2000" dirty="0">
                <a:solidFill>
                  <a:schemeClr val="tx1"/>
                </a:solidFill>
              </a:rPr>
              <a:t>µµ</a:t>
            </a:r>
            <a:r>
              <a:rPr lang="el-GR" sz="2000" dirty="0" err="1">
                <a:solidFill>
                  <a:schemeClr val="tx1"/>
                </a:solidFill>
              </a:rPr>
              <a:t>ατέα</a:t>
            </a:r>
            <a:r>
              <a:rPr lang="el-GR" sz="2000" dirty="0">
                <a:solidFill>
                  <a:schemeClr val="tx1"/>
                </a:solidFill>
              </a:rPr>
              <a:t> της Περιφέρειας Κρήτης. </a:t>
            </a:r>
          </a:p>
          <a:p>
            <a:pPr marL="285750" indent="-285750" algn="l">
              <a:buFont typeface="Arial" panose="020B0604020202020204" pitchFamily="34" charset="0"/>
              <a:buChar char="•"/>
            </a:pPr>
            <a:r>
              <a:rPr lang="el-GR" sz="2000" dirty="0">
                <a:solidFill>
                  <a:schemeClr val="tx1"/>
                </a:solidFill>
              </a:rPr>
              <a:t>Οι εκβολές του </a:t>
            </a:r>
            <a:r>
              <a:rPr lang="el-GR" sz="2000" dirty="0" err="1">
                <a:solidFill>
                  <a:schemeClr val="tx1"/>
                </a:solidFill>
              </a:rPr>
              <a:t>Αποσελέµη</a:t>
            </a:r>
            <a:r>
              <a:rPr lang="el-GR" sz="2000" dirty="0">
                <a:solidFill>
                  <a:schemeClr val="tx1"/>
                </a:solidFill>
              </a:rPr>
              <a:t> έχουν καταγραφεί ως </a:t>
            </a:r>
            <a:r>
              <a:rPr lang="el-GR" sz="2000" b="1" dirty="0">
                <a:solidFill>
                  <a:schemeClr val="tx1"/>
                </a:solidFill>
              </a:rPr>
              <a:t>υγρότοπος από το ΕΚΒΥ </a:t>
            </a:r>
            <a:r>
              <a:rPr lang="el-GR" sz="2000" dirty="0">
                <a:solidFill>
                  <a:schemeClr val="tx1"/>
                </a:solidFill>
              </a:rPr>
              <a:t>µε κωδικό GR431395000.</a:t>
            </a:r>
          </a:p>
          <a:p>
            <a:pPr marL="285750" indent="-285750" algn="l">
              <a:buFont typeface="Arial" panose="020B0604020202020204" pitchFamily="34" charset="0"/>
              <a:buChar char="•"/>
            </a:pPr>
            <a:r>
              <a:rPr lang="el-GR" sz="2000" dirty="0">
                <a:solidFill>
                  <a:schemeClr val="tx1"/>
                </a:solidFill>
              </a:rPr>
              <a:t>Ο υγρότοπος προστατεύεται ως </a:t>
            </a:r>
            <a:r>
              <a:rPr lang="el-GR" sz="2000" b="1" dirty="0">
                <a:solidFill>
                  <a:schemeClr val="tx1"/>
                </a:solidFill>
              </a:rPr>
              <a:t>Περιοχή Ειδικής Προστασίας</a:t>
            </a:r>
            <a:r>
              <a:rPr lang="el-GR" sz="2000" dirty="0">
                <a:solidFill>
                  <a:schemeClr val="tx1"/>
                </a:solidFill>
              </a:rPr>
              <a:t> στο ΣΧΟΟΑΠ του πρώην ∆</a:t>
            </a:r>
            <a:r>
              <a:rPr lang="el-GR" sz="2000" dirty="0" err="1">
                <a:solidFill>
                  <a:schemeClr val="tx1"/>
                </a:solidFill>
              </a:rPr>
              <a:t>ήµου</a:t>
            </a:r>
            <a:r>
              <a:rPr lang="el-GR" sz="2000" dirty="0">
                <a:solidFill>
                  <a:schemeClr val="tx1"/>
                </a:solidFill>
              </a:rPr>
              <a:t> Γουβών (ΦΕΚ 60/ΑΑΠ/2010).</a:t>
            </a:r>
          </a:p>
          <a:p>
            <a:pPr marL="285750" indent="-285750" algn="l">
              <a:buFont typeface="Arial" panose="020B0604020202020204" pitchFamily="34" charset="0"/>
              <a:buChar char="•"/>
            </a:pPr>
            <a:r>
              <a:rPr lang="el-GR" sz="2000" dirty="0">
                <a:solidFill>
                  <a:schemeClr val="tx1"/>
                </a:solidFill>
              </a:rPr>
              <a:t>Όλη η περιοχή είναι </a:t>
            </a:r>
            <a:r>
              <a:rPr lang="el-GR" sz="2000" dirty="0" err="1">
                <a:solidFill>
                  <a:schemeClr val="tx1"/>
                </a:solidFill>
              </a:rPr>
              <a:t>χαρακτηρισµένο</a:t>
            </a:r>
            <a:r>
              <a:rPr lang="el-GR" sz="2000" dirty="0">
                <a:solidFill>
                  <a:schemeClr val="tx1"/>
                </a:solidFill>
              </a:rPr>
              <a:t> </a:t>
            </a:r>
            <a:r>
              <a:rPr lang="el-GR" sz="2000" b="1" dirty="0">
                <a:solidFill>
                  <a:schemeClr val="tx1"/>
                </a:solidFill>
              </a:rPr>
              <a:t>Τοπίο Ιδιαίτερου Φυσικού Κάλλους</a:t>
            </a:r>
            <a:r>
              <a:rPr lang="el-GR" sz="2000" dirty="0">
                <a:solidFill>
                  <a:schemeClr val="tx1"/>
                </a:solidFill>
              </a:rPr>
              <a:t> (ΦΕΚ 666/Β/1970).</a:t>
            </a:r>
          </a:p>
          <a:p>
            <a:pPr marL="285750" indent="-285750" algn="l">
              <a:buFont typeface="Arial" panose="020B0604020202020204" pitchFamily="34" charset="0"/>
              <a:buChar char="•"/>
            </a:pPr>
            <a:r>
              <a:rPr lang="el-GR" sz="2000" dirty="0">
                <a:solidFill>
                  <a:schemeClr val="tx1"/>
                </a:solidFill>
              </a:rPr>
              <a:t>Στην ευρύτερη περιοχή του δέλτα έχουν εντοπισθεί </a:t>
            </a:r>
            <a:r>
              <a:rPr lang="el-GR" sz="2000" b="1" dirty="0">
                <a:solidFill>
                  <a:schemeClr val="tx1"/>
                </a:solidFill>
              </a:rPr>
              <a:t>αρχαιολογικές θέσεις µ</a:t>
            </a:r>
            <a:r>
              <a:rPr lang="el-GR" sz="2000" b="1" dirty="0" err="1">
                <a:solidFill>
                  <a:schemeClr val="tx1"/>
                </a:solidFill>
              </a:rPr>
              <a:t>ινωικών</a:t>
            </a:r>
            <a:r>
              <a:rPr lang="el-GR" sz="2000" b="1" dirty="0">
                <a:solidFill>
                  <a:schemeClr val="tx1"/>
                </a:solidFill>
              </a:rPr>
              <a:t> εγκαταστάσεων</a:t>
            </a:r>
            <a:r>
              <a:rPr lang="el-GR" sz="2000" dirty="0">
                <a:solidFill>
                  <a:schemeClr val="tx1"/>
                </a:solidFill>
              </a:rPr>
              <a:t>.</a:t>
            </a:r>
          </a:p>
          <a:p>
            <a:pPr algn="l"/>
            <a:endParaRPr lang="el-GR" sz="2000" dirty="0">
              <a:solidFill>
                <a:schemeClr val="tx1"/>
              </a:solidFill>
            </a:endParaRPr>
          </a:p>
        </p:txBody>
      </p:sp>
      <p:pic>
        <p:nvPicPr>
          <p:cNvPr id="17" name="Εικόνα 16">
            <a:extLst>
              <a:ext uri="{FF2B5EF4-FFF2-40B4-BE49-F238E27FC236}">
                <a16:creationId xmlns:a16="http://schemas.microsoft.com/office/drawing/2014/main" xmlns="" id="{836EBF31-E62B-43BD-8179-AB384607D01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1520" y="1223286"/>
            <a:ext cx="2068857" cy="2061698"/>
          </a:xfrm>
          <a:prstGeom prst="rect">
            <a:avLst/>
          </a:prstGeom>
        </p:spPr>
      </p:pic>
    </p:spTree>
    <p:extLst>
      <p:ext uri="{BB962C8B-B14F-4D97-AF65-F5344CB8AC3E}">
        <p14:creationId xmlns:p14="http://schemas.microsoft.com/office/powerpoint/2010/main" val="237651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 calcmode="lin" valueType="num">
                                      <p:cBhvr additive="base">
                                        <p:cTn id="16"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 calcmode="lin" valueType="num">
                                      <p:cBhvr additive="base">
                                        <p:cTn id="22"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 calcmode="lin" valueType="num">
                                      <p:cBhvr additive="base">
                                        <p:cTn id="28"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 calcmode="lin" valueType="num">
                                      <p:cBhvr additive="base">
                                        <p:cTn id="34" dur="5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 calcmode="lin" valueType="num">
                                      <p:cBhvr additive="base">
                                        <p:cTn id="40" dur="500" fill="hold"/>
                                        <p:tgtEl>
                                          <p:spTgt spid="16">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1AB56C1-FAC3-434D-8E01-F728D20E8E10}"/>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xmlns="" id="{5F067B52-B926-4276-BAE4-4CCF61D565F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37459" cy="6858000"/>
          </a:xfrm>
        </p:spPr>
      </p:pic>
      <p:sp>
        <p:nvSpPr>
          <p:cNvPr id="10" name="Φυσαλίδα ομιλίας: Ορθογώνιο 9">
            <a:extLst>
              <a:ext uri="{FF2B5EF4-FFF2-40B4-BE49-F238E27FC236}">
                <a16:creationId xmlns:a16="http://schemas.microsoft.com/office/drawing/2014/main" xmlns="" id="{949E0F6D-1077-4BEC-886D-93E85FD64130}"/>
              </a:ext>
            </a:extLst>
          </p:cNvPr>
          <p:cNvSpPr/>
          <p:nvPr/>
        </p:nvSpPr>
        <p:spPr>
          <a:xfrm>
            <a:off x="107504" y="116632"/>
            <a:ext cx="4176464" cy="2448272"/>
          </a:xfrm>
          <a:prstGeom prst="wedgeRectCallout">
            <a:avLst>
              <a:gd name="adj1" fmla="val 38047"/>
              <a:gd name="adj2" fmla="val 65910"/>
            </a:avLst>
          </a:prstGeom>
        </p:spPr>
        <p:style>
          <a:lnRef idx="3">
            <a:schemeClr val="lt1"/>
          </a:lnRef>
          <a:fillRef idx="1">
            <a:schemeClr val="accent6"/>
          </a:fillRef>
          <a:effectRef idx="1">
            <a:schemeClr val="accent6"/>
          </a:effectRef>
          <a:fontRef idx="minor">
            <a:schemeClr val="lt1"/>
          </a:fontRef>
        </p:style>
        <p:txBody>
          <a:bodyPr rtlCol="0" anchor="ctr"/>
          <a:lstStyle/>
          <a:p>
            <a:pPr>
              <a:lnSpc>
                <a:spcPct val="107000"/>
              </a:lnSpc>
              <a:spcAft>
                <a:spcPts val="0"/>
              </a:spcAft>
            </a:pPr>
            <a:endParaRPr lang="el-GR" dirty="0">
              <a:solidFill>
                <a:schemeClr val="bg1"/>
              </a:solidFill>
            </a:endParaRPr>
          </a:p>
          <a:p>
            <a:pPr>
              <a:lnSpc>
                <a:spcPct val="107000"/>
              </a:lnSpc>
              <a:spcAft>
                <a:spcPts val="0"/>
              </a:spcAft>
            </a:pPr>
            <a:r>
              <a:rPr lang="el-GR" b="1" dirty="0">
                <a:solidFill>
                  <a:schemeClr val="tx1"/>
                </a:solidFill>
              </a:rPr>
              <a:t>ΠΡΑΞΗ: </a:t>
            </a:r>
          </a:p>
          <a:p>
            <a:pPr>
              <a:lnSpc>
                <a:spcPct val="107000"/>
              </a:lnSpc>
              <a:spcAft>
                <a:spcPts val="0"/>
              </a:spcAft>
            </a:pPr>
            <a:r>
              <a:rPr lang="el-GR" dirty="0">
                <a:solidFill>
                  <a:schemeClr val="bg1"/>
                </a:solidFill>
              </a:rPr>
              <a:t>Αυθαίρετες κατασκευές χωρίς άδεια ή με υπέρβαση αυτής ή με άδεια που εκδίδεται κατά παράβαση του νόμου </a:t>
            </a:r>
          </a:p>
          <a:p>
            <a:pPr>
              <a:lnSpc>
                <a:spcPct val="107000"/>
              </a:lnSpc>
              <a:spcAft>
                <a:spcPts val="0"/>
              </a:spcAft>
            </a:pPr>
            <a:r>
              <a:rPr lang="el-GR" b="1" dirty="0">
                <a:solidFill>
                  <a:schemeClr val="tx1"/>
                </a:solidFill>
              </a:rPr>
              <a:t>ΔΙΩΞΗ:</a:t>
            </a:r>
            <a:r>
              <a:rPr lang="el-GR" dirty="0">
                <a:solidFill>
                  <a:schemeClr val="bg1"/>
                </a:solidFill>
              </a:rPr>
              <a:t> α. 29 του ν. 2971/2001</a:t>
            </a:r>
          </a:p>
          <a:p>
            <a:pPr>
              <a:lnSpc>
                <a:spcPct val="107000"/>
              </a:lnSpc>
              <a:spcAft>
                <a:spcPts val="0"/>
              </a:spcAft>
            </a:pPr>
            <a:endParaRPr lang="el-GR" i="1" dirty="0">
              <a:solidFill>
                <a:schemeClr val="bg1"/>
              </a:solidFill>
            </a:endParaRPr>
          </a:p>
          <a:p>
            <a:pPr algn="ctr"/>
            <a:endParaRPr lang="el-GR"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ctr"/>
            <a:endParaRPr lang="el-GR" dirty="0"/>
          </a:p>
        </p:txBody>
      </p:sp>
      <p:sp>
        <p:nvSpPr>
          <p:cNvPr id="11" name="Φυσαλίδα ομιλίας: Ορθογώνιο 10">
            <a:extLst>
              <a:ext uri="{FF2B5EF4-FFF2-40B4-BE49-F238E27FC236}">
                <a16:creationId xmlns:a16="http://schemas.microsoft.com/office/drawing/2014/main" xmlns="" id="{47135DC2-BD66-4265-A7BB-14E8D51E23F9}"/>
              </a:ext>
            </a:extLst>
          </p:cNvPr>
          <p:cNvSpPr/>
          <p:nvPr/>
        </p:nvSpPr>
        <p:spPr>
          <a:xfrm>
            <a:off x="4391472" y="116631"/>
            <a:ext cx="4645024" cy="6264697"/>
          </a:xfrm>
          <a:prstGeom prst="wedgeRectCallout">
            <a:avLst>
              <a:gd name="adj1" fmla="val 145"/>
              <a:gd name="adj2" fmla="val 57378"/>
            </a:avLst>
          </a:prstGeom>
        </p:spPr>
        <p:style>
          <a:lnRef idx="3">
            <a:schemeClr val="lt1"/>
          </a:lnRef>
          <a:fillRef idx="1">
            <a:schemeClr val="accent6"/>
          </a:fillRef>
          <a:effectRef idx="1">
            <a:schemeClr val="accent6"/>
          </a:effectRef>
          <a:fontRef idx="minor">
            <a:schemeClr val="lt1"/>
          </a:fontRef>
        </p:style>
        <p:txBody>
          <a:bodyPr rtlCol="0" anchor="ctr"/>
          <a:lstStyle/>
          <a:p>
            <a:pPr>
              <a:lnSpc>
                <a:spcPct val="107000"/>
              </a:lnSpc>
              <a:spcAft>
                <a:spcPts val="0"/>
              </a:spcAft>
            </a:pPr>
            <a:r>
              <a:rPr lang="el-GR" b="1" dirty="0">
                <a:solidFill>
                  <a:schemeClr val="tx1"/>
                </a:solidFill>
              </a:rPr>
              <a:t>ΠΡΑΞΗ/ΠΑΡΑΛΕΙΨΗ: </a:t>
            </a:r>
          </a:p>
          <a:p>
            <a:pPr marL="285750" indent="-285750">
              <a:lnSpc>
                <a:spcPct val="107000"/>
              </a:lnSpc>
              <a:spcAft>
                <a:spcPts val="0"/>
              </a:spcAft>
              <a:buFont typeface="Arial" panose="020B0604020202020204" pitchFamily="34" charset="0"/>
              <a:buChar char="•"/>
            </a:pPr>
            <a:r>
              <a:rPr lang="el-GR" dirty="0">
                <a:solidFill>
                  <a:schemeClr val="bg1"/>
                </a:solidFill>
              </a:rPr>
              <a:t>Εργασίες δόμησης</a:t>
            </a:r>
          </a:p>
          <a:p>
            <a:pPr marL="285750" indent="-285750">
              <a:lnSpc>
                <a:spcPct val="107000"/>
              </a:lnSpc>
              <a:spcAft>
                <a:spcPts val="0"/>
              </a:spcAft>
              <a:buFont typeface="Arial" panose="020B0604020202020204" pitchFamily="34" charset="0"/>
              <a:buChar char="•"/>
            </a:pPr>
            <a:r>
              <a:rPr lang="el-GR" dirty="0">
                <a:solidFill>
                  <a:schemeClr val="bg1"/>
                </a:solidFill>
              </a:rPr>
              <a:t>Κίνηση μηχανοκίνητων οχημάτων</a:t>
            </a:r>
          </a:p>
          <a:p>
            <a:pPr marL="285750" indent="-285750">
              <a:lnSpc>
                <a:spcPct val="107000"/>
              </a:lnSpc>
              <a:spcAft>
                <a:spcPts val="0"/>
              </a:spcAft>
              <a:buFont typeface="Arial" panose="020B0604020202020204" pitchFamily="34" charset="0"/>
              <a:buChar char="•"/>
            </a:pPr>
            <a:r>
              <a:rPr lang="el-GR" dirty="0">
                <a:solidFill>
                  <a:schemeClr val="bg1"/>
                </a:solidFill>
              </a:rPr>
              <a:t>Καταστροφή ζώνης με φυσική βλάστηση</a:t>
            </a:r>
          </a:p>
          <a:p>
            <a:pPr marL="285750" indent="-285750">
              <a:lnSpc>
                <a:spcPct val="107000"/>
              </a:lnSpc>
              <a:spcAft>
                <a:spcPts val="0"/>
              </a:spcAft>
              <a:buFont typeface="Arial" panose="020B0604020202020204" pitchFamily="34" charset="0"/>
              <a:buChar char="•"/>
            </a:pPr>
            <a:r>
              <a:rPr lang="el-GR" dirty="0">
                <a:solidFill>
                  <a:schemeClr val="bg1"/>
                </a:solidFill>
              </a:rPr>
              <a:t>Υποβάθμιση υγροτόπων</a:t>
            </a:r>
          </a:p>
          <a:p>
            <a:pPr marL="285750" indent="-285750">
              <a:lnSpc>
                <a:spcPct val="107000"/>
              </a:lnSpc>
              <a:spcAft>
                <a:spcPts val="0"/>
              </a:spcAft>
              <a:buFont typeface="Arial" panose="020B0604020202020204" pitchFamily="34" charset="0"/>
              <a:buChar char="•"/>
            </a:pPr>
            <a:r>
              <a:rPr lang="el-GR" dirty="0">
                <a:solidFill>
                  <a:schemeClr val="bg1"/>
                </a:solidFill>
              </a:rPr>
              <a:t>Διάνοιξη οδικού δικτύου</a:t>
            </a:r>
          </a:p>
          <a:p>
            <a:pPr marL="285750" indent="-285750">
              <a:lnSpc>
                <a:spcPct val="107000"/>
              </a:lnSpc>
              <a:spcAft>
                <a:spcPts val="0"/>
              </a:spcAft>
              <a:buFont typeface="Arial" panose="020B0604020202020204" pitchFamily="34" charset="0"/>
              <a:buChar char="•"/>
            </a:pPr>
            <a:r>
              <a:rPr lang="el-GR" dirty="0">
                <a:solidFill>
                  <a:schemeClr val="bg1"/>
                </a:solidFill>
              </a:rPr>
              <a:t>Παρεμβάσεις που αλλοιώνουν το τοπίο</a:t>
            </a:r>
          </a:p>
          <a:p>
            <a:pPr>
              <a:lnSpc>
                <a:spcPct val="107000"/>
              </a:lnSpc>
              <a:spcAft>
                <a:spcPts val="0"/>
              </a:spcAft>
            </a:pPr>
            <a:endParaRPr lang="el-GR" dirty="0">
              <a:solidFill>
                <a:schemeClr val="bg1"/>
              </a:solidFill>
            </a:endParaRPr>
          </a:p>
          <a:p>
            <a:pPr>
              <a:lnSpc>
                <a:spcPct val="107000"/>
              </a:lnSpc>
              <a:spcAft>
                <a:spcPts val="0"/>
              </a:spcAft>
            </a:pPr>
            <a:r>
              <a:rPr lang="el-GR" b="1" dirty="0">
                <a:solidFill>
                  <a:schemeClr val="tx1"/>
                </a:solidFill>
              </a:rPr>
              <a:t>ΔΙΩΞΗ:</a:t>
            </a:r>
          </a:p>
          <a:p>
            <a:pPr marL="285750" indent="-285750">
              <a:lnSpc>
                <a:spcPct val="107000"/>
              </a:lnSpc>
              <a:spcAft>
                <a:spcPts val="0"/>
              </a:spcAft>
              <a:buFont typeface="Arial" panose="020B0604020202020204" pitchFamily="34" charset="0"/>
              <a:buChar char="•"/>
            </a:pPr>
            <a:r>
              <a:rPr lang="el-GR" b="1" u="sng" dirty="0">
                <a:solidFill>
                  <a:schemeClr val="bg1"/>
                </a:solidFill>
              </a:rPr>
              <a:t>α. 2, 1 &amp; 4 του ν. 4258/2014 (</a:t>
            </a:r>
            <a:r>
              <a:rPr lang="el-GR" b="1" u="sng" dirty="0" err="1">
                <a:solidFill>
                  <a:schemeClr val="bg1"/>
                </a:solidFill>
              </a:rPr>
              <a:t>οριοθ</a:t>
            </a:r>
            <a:r>
              <a:rPr lang="el-GR" b="1" u="sng" dirty="0">
                <a:solidFill>
                  <a:schemeClr val="bg1"/>
                </a:solidFill>
              </a:rPr>
              <a:t>. ρεμάτων)</a:t>
            </a:r>
          </a:p>
          <a:p>
            <a:pPr marL="285750" indent="-285750">
              <a:lnSpc>
                <a:spcPct val="107000"/>
              </a:lnSpc>
              <a:spcAft>
                <a:spcPts val="0"/>
              </a:spcAft>
              <a:buFont typeface="Arial" panose="020B0604020202020204" pitchFamily="34" charset="0"/>
              <a:buChar char="•"/>
            </a:pPr>
            <a:r>
              <a:rPr lang="el-GR" b="1" u="sng" dirty="0">
                <a:solidFill>
                  <a:schemeClr val="bg1"/>
                </a:solidFill>
              </a:rPr>
              <a:t>α. 59 του ν. 4315/2014 (ΚΑΖ)</a:t>
            </a:r>
          </a:p>
          <a:p>
            <a:pPr marL="285750" indent="-285750">
              <a:lnSpc>
                <a:spcPct val="107000"/>
              </a:lnSpc>
              <a:spcAft>
                <a:spcPts val="0"/>
              </a:spcAft>
              <a:buFont typeface="Arial" panose="020B0604020202020204" pitchFamily="34" charset="0"/>
              <a:buChar char="•"/>
            </a:pPr>
            <a:r>
              <a:rPr lang="el-GR" b="1" u="sng" dirty="0">
                <a:solidFill>
                  <a:schemeClr val="bg1"/>
                </a:solidFill>
              </a:rPr>
              <a:t>α. 17 του Ν.1337/1983 (</a:t>
            </a:r>
            <a:r>
              <a:rPr lang="el-GR" b="1" u="sng" dirty="0" err="1">
                <a:solidFill>
                  <a:schemeClr val="bg1"/>
                </a:solidFill>
              </a:rPr>
              <a:t>αιθαίρετα</a:t>
            </a:r>
            <a:r>
              <a:rPr lang="el-GR" b="1" u="sng" dirty="0">
                <a:solidFill>
                  <a:schemeClr val="bg1"/>
                </a:solidFill>
              </a:rPr>
              <a:t>)</a:t>
            </a:r>
          </a:p>
          <a:p>
            <a:pPr marL="285750" indent="-285750">
              <a:lnSpc>
                <a:spcPct val="107000"/>
              </a:lnSpc>
              <a:spcAft>
                <a:spcPts val="0"/>
              </a:spcAft>
              <a:buFont typeface="Arial" panose="020B0604020202020204" pitchFamily="34" charset="0"/>
              <a:buChar char="•"/>
            </a:pPr>
            <a:r>
              <a:rPr lang="el-GR" b="1" u="sng" dirty="0">
                <a:solidFill>
                  <a:schemeClr val="bg1"/>
                </a:solidFill>
              </a:rPr>
              <a:t>α. 28 του Ν. 1650/86 (</a:t>
            </a:r>
            <a:r>
              <a:rPr lang="el-GR" b="1" u="sng" dirty="0" err="1">
                <a:solidFill>
                  <a:schemeClr val="bg1"/>
                </a:solidFill>
              </a:rPr>
              <a:t>ιδιαίτ</a:t>
            </a:r>
            <a:r>
              <a:rPr lang="el-GR" b="1" u="sng" dirty="0">
                <a:solidFill>
                  <a:schemeClr val="bg1"/>
                </a:solidFill>
              </a:rPr>
              <a:t>. οικολ. αξία)</a:t>
            </a:r>
          </a:p>
          <a:p>
            <a:pPr marL="285750" indent="-285750">
              <a:lnSpc>
                <a:spcPct val="107000"/>
              </a:lnSpc>
              <a:spcAft>
                <a:spcPts val="0"/>
              </a:spcAft>
              <a:buFont typeface="Arial" panose="020B0604020202020204" pitchFamily="34" charset="0"/>
              <a:buChar char="•"/>
            </a:pPr>
            <a:r>
              <a:rPr lang="el-GR" b="1" u="sng" dirty="0">
                <a:solidFill>
                  <a:schemeClr val="bg1"/>
                </a:solidFill>
              </a:rPr>
              <a:t>α. 68 του Ν. 3028/2002 (πολ. κληρονομιά)</a:t>
            </a:r>
          </a:p>
          <a:p>
            <a:pPr marL="285750" indent="-285750">
              <a:lnSpc>
                <a:spcPct val="107000"/>
              </a:lnSpc>
              <a:spcAft>
                <a:spcPts val="0"/>
              </a:spcAft>
              <a:buFont typeface="Arial" panose="020B0604020202020204" pitchFamily="34" charset="0"/>
              <a:buChar char="•"/>
            </a:pPr>
            <a:r>
              <a:rPr lang="el-GR" b="1" u="sng" dirty="0">
                <a:solidFill>
                  <a:schemeClr val="bg1"/>
                </a:solidFill>
              </a:rPr>
              <a:t>α. 13,4 του Ν. 3937/2011 (κίνηση μηχανοκίνητων οχημάτων)</a:t>
            </a:r>
          </a:p>
          <a:p>
            <a:pPr marL="285750" indent="-285750">
              <a:lnSpc>
                <a:spcPct val="107000"/>
              </a:lnSpc>
              <a:spcAft>
                <a:spcPts val="0"/>
              </a:spcAft>
              <a:buFont typeface="Arial" panose="020B0604020202020204" pitchFamily="34" charset="0"/>
              <a:buChar char="•"/>
            </a:pPr>
            <a:r>
              <a:rPr lang="el-GR" b="1" u="sng" dirty="0">
                <a:solidFill>
                  <a:schemeClr val="bg1"/>
                </a:solidFill>
              </a:rPr>
              <a:t>α. 14 του Ν. 3199/2003 (ύδατα)</a:t>
            </a:r>
          </a:p>
          <a:p>
            <a:pPr marL="285750" indent="-285750">
              <a:lnSpc>
                <a:spcPct val="107000"/>
              </a:lnSpc>
              <a:spcAft>
                <a:spcPts val="0"/>
              </a:spcAft>
              <a:buFont typeface="Arial" panose="020B0604020202020204" pitchFamily="34" charset="0"/>
              <a:buChar char="•"/>
            </a:pPr>
            <a:r>
              <a:rPr lang="el-GR" b="1" dirty="0">
                <a:solidFill>
                  <a:schemeClr val="bg1"/>
                </a:solidFill>
              </a:rPr>
              <a:t>α. 28 του Ν. 1650/1986 (τέλεση για τον προσπορισμό οικονομικού οφέλους)</a:t>
            </a:r>
            <a:endParaRPr lang="el-GR" b="1" u="sng" dirty="0">
              <a:solidFill>
                <a:schemeClr val="bg1"/>
              </a:solidFill>
            </a:endParaRPr>
          </a:p>
          <a:p>
            <a:pPr marL="285750" indent="-285750">
              <a:lnSpc>
                <a:spcPct val="107000"/>
              </a:lnSpc>
              <a:spcAft>
                <a:spcPts val="0"/>
              </a:spcAft>
              <a:buFont typeface="Arial" panose="020B0604020202020204" pitchFamily="34" charset="0"/>
              <a:buChar char="•"/>
            </a:pPr>
            <a:endParaRPr lang="el-GR" b="1" u="sng" dirty="0">
              <a:solidFill>
                <a:schemeClr val="bg1"/>
              </a:solidFill>
            </a:endParaRPr>
          </a:p>
        </p:txBody>
      </p:sp>
      <p:sp>
        <p:nvSpPr>
          <p:cNvPr id="12" name="Οβάλ 11">
            <a:extLst>
              <a:ext uri="{FF2B5EF4-FFF2-40B4-BE49-F238E27FC236}">
                <a16:creationId xmlns:a16="http://schemas.microsoft.com/office/drawing/2014/main" xmlns="" id="{9B7BCCCA-711C-443C-8A1D-787A02953662}"/>
              </a:ext>
            </a:extLst>
          </p:cNvPr>
          <p:cNvSpPr/>
          <p:nvPr/>
        </p:nvSpPr>
        <p:spPr>
          <a:xfrm>
            <a:off x="565720" y="1988840"/>
            <a:ext cx="3286200" cy="30963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endParaRPr lang="el-GR" sz="1600" i="1" dirty="0">
              <a:solidFill>
                <a:schemeClr val="bg1"/>
              </a:solidFill>
            </a:endParaRPr>
          </a:p>
          <a:p>
            <a:pPr algn="ctr">
              <a:lnSpc>
                <a:spcPct val="107000"/>
              </a:lnSpc>
              <a:spcAft>
                <a:spcPts val="0"/>
              </a:spcAft>
            </a:pPr>
            <a:r>
              <a:rPr lang="el-GR" sz="1600" i="1" dirty="0">
                <a:solidFill>
                  <a:schemeClr val="bg1"/>
                </a:solidFill>
              </a:rPr>
              <a:t>Οποιος επιφέρει στον αιγιαλό, (...) όχθη μεταβολή με την κατασκευή (...) έργων ή του εδάφους τιμωρείται με φυλάκιση τουλάχιστον ενός έτους και με τα πρόστιμα του Ν.2242/1994 (</a:t>
            </a:r>
            <a:r>
              <a:rPr lang="el-GR" sz="1600" b="1" i="1" dirty="0">
                <a:solidFill>
                  <a:schemeClr val="bg1"/>
                </a:solidFill>
              </a:rPr>
              <a:t>έως 15.000 ευρώ)</a:t>
            </a:r>
          </a:p>
        </p:txBody>
      </p:sp>
      <p:sp>
        <p:nvSpPr>
          <p:cNvPr id="13" name="Οβάλ 12">
            <a:extLst>
              <a:ext uri="{FF2B5EF4-FFF2-40B4-BE49-F238E27FC236}">
                <a16:creationId xmlns:a16="http://schemas.microsoft.com/office/drawing/2014/main" xmlns="" id="{8F8204A2-3CB6-47A9-A3AE-0BB827FF3B6E}"/>
              </a:ext>
            </a:extLst>
          </p:cNvPr>
          <p:cNvSpPr/>
          <p:nvPr/>
        </p:nvSpPr>
        <p:spPr>
          <a:xfrm>
            <a:off x="5076056" y="1988840"/>
            <a:ext cx="3286200" cy="30963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el-GR" sz="1600" i="1" dirty="0">
                <a:solidFill>
                  <a:schemeClr val="bg1"/>
                </a:solidFill>
              </a:rPr>
              <a:t>…αν ο δράστης σκόπευε να προσπορίσει στον εαυτό του ή σε άλλον οικονομικό ή </a:t>
            </a:r>
          </a:p>
          <a:p>
            <a:pPr algn="ctr">
              <a:lnSpc>
                <a:spcPct val="107000"/>
              </a:lnSpc>
              <a:spcAft>
                <a:spcPts val="0"/>
              </a:spcAft>
            </a:pPr>
            <a:r>
              <a:rPr lang="el-GR" sz="1600" i="1" dirty="0">
                <a:solidFill>
                  <a:schemeClr val="bg1"/>
                </a:solidFill>
              </a:rPr>
              <a:t>άλλο υλικό όφελος, επιβάλλεται φυλάκιση τουλάχιστον δύο ετών ή και χρηματική ποινή 20.000,00 </a:t>
            </a:r>
          </a:p>
          <a:p>
            <a:pPr algn="ctr">
              <a:lnSpc>
                <a:spcPct val="107000"/>
              </a:lnSpc>
              <a:spcAft>
                <a:spcPts val="0"/>
              </a:spcAft>
            </a:pPr>
            <a:r>
              <a:rPr lang="el-GR" sz="1600" i="1" dirty="0">
                <a:solidFill>
                  <a:schemeClr val="bg1"/>
                </a:solidFill>
              </a:rPr>
              <a:t>έως 150.000,00 ευρώ</a:t>
            </a:r>
          </a:p>
        </p:txBody>
      </p:sp>
    </p:spTree>
    <p:extLst>
      <p:ext uri="{BB962C8B-B14F-4D97-AF65-F5344CB8AC3E}">
        <p14:creationId xmlns:p14="http://schemas.microsoft.com/office/powerpoint/2010/main" val="7183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2" name="TextBox 1">
            <a:extLst>
              <a:ext uri="{FF2B5EF4-FFF2-40B4-BE49-F238E27FC236}">
                <a16:creationId xmlns:a16="http://schemas.microsoft.com/office/drawing/2014/main" xmlns="" id="{621CE731-E22E-4AFD-ACAD-8C3974B196C0}"/>
              </a:ext>
            </a:extLst>
          </p:cNvPr>
          <p:cNvSpPr txBox="1"/>
          <p:nvPr/>
        </p:nvSpPr>
        <p:spPr>
          <a:xfrm>
            <a:off x="755576" y="4366845"/>
            <a:ext cx="7632848" cy="646331"/>
          </a:xfrm>
          <a:prstGeom prst="rect">
            <a:avLst/>
          </a:prstGeom>
          <a:noFill/>
        </p:spPr>
        <p:txBody>
          <a:bodyPr wrap="square" rtlCol="0">
            <a:spAutoFit/>
          </a:bodyPr>
          <a:lstStyle/>
          <a:p>
            <a:pPr algn="ctr"/>
            <a:r>
              <a:rPr lang="el-GR" sz="3600" dirty="0">
                <a:solidFill>
                  <a:schemeClr val="accent1"/>
                </a:solidFill>
              </a:rPr>
              <a:t>ΠΛΗΡΟΤΗΤΑ ΚΑΤΗΓΟΡΗΤΗΡΙΟΥ</a:t>
            </a:r>
          </a:p>
        </p:txBody>
      </p:sp>
      <p:sp>
        <p:nvSpPr>
          <p:cNvPr id="17" name="TextBox 16">
            <a:extLst>
              <a:ext uri="{FF2B5EF4-FFF2-40B4-BE49-F238E27FC236}">
                <a16:creationId xmlns:a16="http://schemas.microsoft.com/office/drawing/2014/main" xmlns="" id="{21F6A44B-DAFF-42BD-A23C-FD256BE34696}"/>
              </a:ext>
            </a:extLst>
          </p:cNvPr>
          <p:cNvSpPr txBox="1"/>
          <p:nvPr/>
        </p:nvSpPr>
        <p:spPr>
          <a:xfrm>
            <a:off x="755576" y="2060848"/>
            <a:ext cx="7632848" cy="1569660"/>
          </a:xfrm>
          <a:prstGeom prst="rect">
            <a:avLst/>
          </a:prstGeom>
          <a:noFill/>
        </p:spPr>
        <p:txBody>
          <a:bodyPr wrap="square" rtlCol="0">
            <a:spAutoFit/>
          </a:bodyPr>
          <a:lstStyle/>
          <a:p>
            <a:pPr algn="ctr"/>
            <a:r>
              <a:rPr lang="el-GR" sz="9600" dirty="0">
                <a:solidFill>
                  <a:schemeClr val="accent1"/>
                </a:solidFill>
              </a:rPr>
              <a:t>Α</a:t>
            </a:r>
          </a:p>
        </p:txBody>
      </p:sp>
    </p:spTree>
    <p:extLst>
      <p:ext uri="{BB962C8B-B14F-4D97-AF65-F5344CB8AC3E}">
        <p14:creationId xmlns:p14="http://schemas.microsoft.com/office/powerpoint/2010/main" val="3533066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74969B4-42DC-4034-A638-24A7B1F12849}"/>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xmlns="" id="{36EECB85-3B19-4DA1-BA58-99820EFB2C4A}"/>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4000" cy="6890077"/>
          </a:xfrm>
        </p:spPr>
      </p:pic>
      <p:pic>
        <p:nvPicPr>
          <p:cNvPr id="6" name="Εικόνα 5">
            <a:extLst>
              <a:ext uri="{FF2B5EF4-FFF2-40B4-BE49-F238E27FC236}">
                <a16:creationId xmlns:a16="http://schemas.microsoft.com/office/drawing/2014/main" xmlns="" id="{373C06BA-F781-4FC8-BCA0-2FD120C2B0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5896" y="764704"/>
            <a:ext cx="2267688" cy="1652722"/>
          </a:xfrm>
          <a:prstGeom prst="rect">
            <a:avLst/>
          </a:prstGeom>
        </p:spPr>
      </p:pic>
    </p:spTree>
    <p:extLst>
      <p:ext uri="{BB962C8B-B14F-4D97-AF65-F5344CB8AC3E}">
        <p14:creationId xmlns:p14="http://schemas.microsoft.com/office/powerpoint/2010/main" val="392169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5" name="TextBox 14">
            <a:extLst>
              <a:ext uri="{FF2B5EF4-FFF2-40B4-BE49-F238E27FC236}">
                <a16:creationId xmlns:a16="http://schemas.microsoft.com/office/drawing/2014/main" xmlns="" id="{8AC3F0B6-77EE-4D48-B5B6-38A17A482D1D}"/>
              </a:ext>
            </a:extLst>
          </p:cNvPr>
          <p:cNvSpPr txBox="1"/>
          <p:nvPr/>
        </p:nvSpPr>
        <p:spPr>
          <a:xfrm>
            <a:off x="752304" y="2348880"/>
            <a:ext cx="7632848" cy="646331"/>
          </a:xfrm>
          <a:prstGeom prst="rect">
            <a:avLst/>
          </a:prstGeom>
          <a:noFill/>
        </p:spPr>
        <p:txBody>
          <a:bodyPr wrap="square" rtlCol="0">
            <a:spAutoFit/>
          </a:bodyPr>
          <a:lstStyle/>
          <a:p>
            <a:pPr algn="ctr"/>
            <a:r>
              <a:rPr lang="el-GR" sz="3600" dirty="0">
                <a:solidFill>
                  <a:schemeClr val="accent1"/>
                </a:solidFill>
              </a:rPr>
              <a:t>ΠΑΡΑΔΕΙΓΜΑ 3</a:t>
            </a:r>
          </a:p>
        </p:txBody>
      </p:sp>
    </p:spTree>
    <p:extLst>
      <p:ext uri="{BB962C8B-B14F-4D97-AF65-F5344CB8AC3E}">
        <p14:creationId xmlns:p14="http://schemas.microsoft.com/office/powerpoint/2010/main" val="368968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25" name="TextBox 24">
            <a:extLst>
              <a:ext uri="{FF2B5EF4-FFF2-40B4-BE49-F238E27FC236}">
                <a16:creationId xmlns:a16="http://schemas.microsoft.com/office/drawing/2014/main" xmlns="" id="{E23E03F0-BF51-4239-9B34-1F2F90185904}"/>
              </a:ext>
            </a:extLst>
          </p:cNvPr>
          <p:cNvSpPr txBox="1"/>
          <p:nvPr/>
        </p:nvSpPr>
        <p:spPr>
          <a:xfrm>
            <a:off x="752304" y="2348880"/>
            <a:ext cx="7632848" cy="1754326"/>
          </a:xfrm>
          <a:prstGeom prst="rect">
            <a:avLst/>
          </a:prstGeom>
          <a:noFill/>
        </p:spPr>
        <p:txBody>
          <a:bodyPr wrap="square" rtlCol="0">
            <a:spAutoFit/>
          </a:bodyPr>
          <a:lstStyle/>
          <a:p>
            <a:pPr algn="ctr"/>
            <a:r>
              <a:rPr lang="el-GR" sz="3600" dirty="0">
                <a:solidFill>
                  <a:schemeClr val="accent1"/>
                </a:solidFill>
              </a:rPr>
              <a:t>ΑΝΕΞΕΛΕΓΚΤΗ ΔΙΑΘΕΣΗ ΛΥΜΑΤΩΝ ΕΛΑΙΟΤΡΙΒΕΙΟΥ </a:t>
            </a:r>
          </a:p>
          <a:p>
            <a:pPr algn="ctr"/>
            <a:r>
              <a:rPr lang="el-GR" sz="3600" dirty="0">
                <a:solidFill>
                  <a:schemeClr val="accent1"/>
                </a:solidFill>
              </a:rPr>
              <a:t>ΣΤΗΝ ΙΕΡΑΠΕΤΡΑ</a:t>
            </a:r>
          </a:p>
        </p:txBody>
      </p:sp>
    </p:spTree>
    <p:extLst>
      <p:ext uri="{BB962C8B-B14F-4D97-AF65-F5344CB8AC3E}">
        <p14:creationId xmlns:p14="http://schemas.microsoft.com/office/powerpoint/2010/main" val="3645476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4BFE436-C534-4A3D-AD59-43E97CA7C22F}"/>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xmlns="" id="{5E29C934-2264-43B5-9AC9-16166B6C8A0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0"/>
            <a:ext cx="9144001" cy="6858000"/>
          </a:xfrm>
        </p:spPr>
      </p:pic>
      <p:sp>
        <p:nvSpPr>
          <p:cNvPr id="6" name="Βέλος: Κάτω 5">
            <a:extLst>
              <a:ext uri="{FF2B5EF4-FFF2-40B4-BE49-F238E27FC236}">
                <a16:creationId xmlns:a16="http://schemas.microsoft.com/office/drawing/2014/main" xmlns="" id="{0F82D4E1-CF48-4726-91CD-AD86219E9287}"/>
              </a:ext>
            </a:extLst>
          </p:cNvPr>
          <p:cNvSpPr/>
          <p:nvPr/>
        </p:nvSpPr>
        <p:spPr>
          <a:xfrm>
            <a:off x="5436096" y="4005064"/>
            <a:ext cx="288032" cy="432048"/>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xmlns="" id="{305AF344-5E77-48C0-BE66-5767895917A4}"/>
              </a:ext>
            </a:extLst>
          </p:cNvPr>
          <p:cNvSpPr txBox="1"/>
          <p:nvPr/>
        </p:nvSpPr>
        <p:spPr>
          <a:xfrm>
            <a:off x="752304" y="2322746"/>
            <a:ext cx="7632848" cy="1754326"/>
          </a:xfrm>
          <a:prstGeom prst="rect">
            <a:avLst/>
          </a:prstGeom>
          <a:noFill/>
        </p:spPr>
        <p:txBody>
          <a:bodyPr wrap="square" rtlCol="0">
            <a:spAutoFit/>
          </a:bodyPr>
          <a:lstStyle/>
          <a:p>
            <a:pPr algn="ctr"/>
            <a:r>
              <a:rPr lang="el-GR" sz="3600" dirty="0">
                <a:solidFill>
                  <a:schemeClr val="bg1"/>
                </a:solidFill>
              </a:rPr>
              <a:t>ΑΝΕΞΕΛΕΓΚΤΗ ΔΙΑΘΕΣΗ ΛΥΜΑΤΩΝ ΕΛΑΙΟΤΡΙΒΕΙΟΥ </a:t>
            </a:r>
          </a:p>
          <a:p>
            <a:pPr algn="ctr"/>
            <a:r>
              <a:rPr lang="el-GR" sz="3600" dirty="0">
                <a:solidFill>
                  <a:schemeClr val="bg1"/>
                </a:solidFill>
              </a:rPr>
              <a:t>ΣΤΗΝ ΙΕΡΑΠΕΤΡΑ</a:t>
            </a:r>
          </a:p>
        </p:txBody>
      </p:sp>
    </p:spTree>
    <p:extLst>
      <p:ext uri="{BB962C8B-B14F-4D97-AF65-F5344CB8AC3E}">
        <p14:creationId xmlns:p14="http://schemas.microsoft.com/office/powerpoint/2010/main" val="215004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5F89F5D-21E4-43F3-86AF-CB8DA86F34BB}"/>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xmlns="" id="{D3BAE0BD-B319-41DC-88B9-2F88BB7F7327}"/>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947" y="0"/>
            <a:ext cx="9141053" cy="6858000"/>
          </a:xfrm>
        </p:spPr>
      </p:pic>
      <p:sp>
        <p:nvSpPr>
          <p:cNvPr id="7" name="Οβάλ 6">
            <a:extLst>
              <a:ext uri="{FF2B5EF4-FFF2-40B4-BE49-F238E27FC236}">
                <a16:creationId xmlns:a16="http://schemas.microsoft.com/office/drawing/2014/main" xmlns="" id="{375CA3D5-D52C-45BE-876E-EF7787F99CA8}"/>
              </a:ext>
            </a:extLst>
          </p:cNvPr>
          <p:cNvSpPr/>
          <p:nvPr/>
        </p:nvSpPr>
        <p:spPr>
          <a:xfrm>
            <a:off x="539552" y="4221088"/>
            <a:ext cx="2376264" cy="233259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l-GR" sz="3600" dirty="0"/>
              <a:t>1</a:t>
            </a:r>
            <a:endParaRPr lang="de-DE" sz="3600" dirty="0"/>
          </a:p>
          <a:p>
            <a:pPr algn="ctr"/>
            <a:r>
              <a:rPr lang="el-GR" dirty="0"/>
              <a:t>ΚΑΖ</a:t>
            </a:r>
            <a:endParaRPr lang="de-DE" dirty="0"/>
          </a:p>
          <a:p>
            <a:pPr algn="ctr"/>
            <a:r>
              <a:rPr lang="el-GR" dirty="0"/>
              <a:t>ΦΡΑΓΜΑΤΟΣ ΜΠΡΑΜΙΑΝΩΝ</a:t>
            </a:r>
          </a:p>
        </p:txBody>
      </p:sp>
      <p:sp>
        <p:nvSpPr>
          <p:cNvPr id="8" name="Οβάλ 7">
            <a:extLst>
              <a:ext uri="{FF2B5EF4-FFF2-40B4-BE49-F238E27FC236}">
                <a16:creationId xmlns:a16="http://schemas.microsoft.com/office/drawing/2014/main" xmlns="" id="{188F611A-FD30-4835-B722-DABA60667F6E}"/>
              </a:ext>
            </a:extLst>
          </p:cNvPr>
          <p:cNvSpPr/>
          <p:nvPr/>
        </p:nvSpPr>
        <p:spPr>
          <a:xfrm>
            <a:off x="3275856" y="4211161"/>
            <a:ext cx="2467659" cy="2386191"/>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l-GR" sz="3600" dirty="0"/>
              <a:t>29</a:t>
            </a:r>
            <a:endParaRPr lang="en-US" sz="3600" dirty="0"/>
          </a:p>
          <a:p>
            <a:pPr algn="ctr"/>
            <a:r>
              <a:rPr lang="el-GR" dirty="0"/>
              <a:t>ΥΠΟΘΕΣΕΙΣ ΣΕ ΟΛΗ ΤΗΝ ΚΡΗΤΗ – </a:t>
            </a:r>
          </a:p>
          <a:p>
            <a:pPr algn="ctr"/>
            <a:r>
              <a:rPr lang="el-GR" dirty="0"/>
              <a:t>14 ΣΤΟ ΛΑΣΙΘΙ</a:t>
            </a:r>
          </a:p>
          <a:p>
            <a:pPr algn="ctr"/>
            <a:endParaRPr lang="el-GR" dirty="0"/>
          </a:p>
        </p:txBody>
      </p:sp>
      <p:sp>
        <p:nvSpPr>
          <p:cNvPr id="9" name="Οβάλ 8">
            <a:extLst>
              <a:ext uri="{FF2B5EF4-FFF2-40B4-BE49-F238E27FC236}">
                <a16:creationId xmlns:a16="http://schemas.microsoft.com/office/drawing/2014/main" xmlns="" id="{E86F376B-27EF-4FC9-A4A7-A624032DA24C}"/>
              </a:ext>
            </a:extLst>
          </p:cNvPr>
          <p:cNvSpPr/>
          <p:nvPr/>
        </p:nvSpPr>
        <p:spPr>
          <a:xfrm>
            <a:off x="6084168" y="4213407"/>
            <a:ext cx="2551530" cy="237406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l-GR" sz="3600" dirty="0"/>
              <a:t>1</a:t>
            </a:r>
            <a:r>
              <a:rPr lang="el-GR" dirty="0"/>
              <a:t> </a:t>
            </a:r>
            <a:endParaRPr lang="en-US" dirty="0"/>
          </a:p>
          <a:p>
            <a:pPr algn="ctr"/>
            <a:r>
              <a:rPr lang="el-GR" dirty="0"/>
              <a:t>ΕΠΙΒΟΛΗ ΠΡΟΣΤΙΜΟΥ</a:t>
            </a:r>
          </a:p>
          <a:p>
            <a:pPr algn="ctr"/>
            <a:r>
              <a:rPr lang="el-GR" dirty="0"/>
              <a:t>2007</a:t>
            </a:r>
          </a:p>
        </p:txBody>
      </p:sp>
      <p:sp>
        <p:nvSpPr>
          <p:cNvPr id="10" name="TextBox 9">
            <a:extLst>
              <a:ext uri="{FF2B5EF4-FFF2-40B4-BE49-F238E27FC236}">
                <a16:creationId xmlns:a16="http://schemas.microsoft.com/office/drawing/2014/main" xmlns="" id="{4D26AA8E-20A2-4214-926B-DFD57453D3F2}"/>
              </a:ext>
            </a:extLst>
          </p:cNvPr>
          <p:cNvSpPr txBox="1"/>
          <p:nvPr/>
        </p:nvSpPr>
        <p:spPr>
          <a:xfrm>
            <a:off x="752304" y="2348880"/>
            <a:ext cx="7632848" cy="2308324"/>
          </a:xfrm>
          <a:prstGeom prst="rect">
            <a:avLst/>
          </a:prstGeom>
          <a:noFill/>
        </p:spPr>
        <p:txBody>
          <a:bodyPr wrap="square" rtlCol="0">
            <a:spAutoFit/>
          </a:bodyPr>
          <a:lstStyle/>
          <a:p>
            <a:pPr algn="ctr"/>
            <a:r>
              <a:rPr lang="el-GR" sz="3600" dirty="0">
                <a:solidFill>
                  <a:schemeClr val="bg1"/>
                </a:solidFill>
              </a:rPr>
              <a:t>ΑΝΕΞΕΛΕΓΚΤΗ ΔΙΑΘΕΣΗ ΛΥΜΑΤΩΝ ΕΛΑΙΟΤΡΙΒΕΙΟΥ</a:t>
            </a:r>
          </a:p>
          <a:p>
            <a:pPr algn="ctr"/>
            <a:r>
              <a:rPr lang="el-GR" sz="3600" dirty="0">
                <a:solidFill>
                  <a:schemeClr val="bg1"/>
                </a:solidFill>
              </a:rPr>
              <a:t>ΣΤΗΝ ΙΕΡΑΠΕΤΡΑ</a:t>
            </a:r>
          </a:p>
          <a:p>
            <a:pPr algn="ctr"/>
            <a:endParaRPr lang="el-GR" sz="3600" dirty="0">
              <a:solidFill>
                <a:schemeClr val="bg1"/>
              </a:solidFill>
            </a:endParaRPr>
          </a:p>
        </p:txBody>
      </p:sp>
    </p:spTree>
    <p:extLst>
      <p:ext uri="{BB962C8B-B14F-4D97-AF65-F5344CB8AC3E}">
        <p14:creationId xmlns:p14="http://schemas.microsoft.com/office/powerpoint/2010/main" val="126359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xmlns="" id="{2DDD2FE2-7B8D-4A6F-ACAD-9438FFBE448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3988524"/>
          </a:xfrm>
        </p:spPr>
      </p:pic>
      <p:sp>
        <p:nvSpPr>
          <p:cNvPr id="6" name="Τίτλος 5">
            <a:extLst>
              <a:ext uri="{FF2B5EF4-FFF2-40B4-BE49-F238E27FC236}">
                <a16:creationId xmlns:a16="http://schemas.microsoft.com/office/drawing/2014/main" xmlns="" id="{85F9BBFB-F709-4130-8A1E-57D9B4003ED9}"/>
              </a:ext>
            </a:extLst>
          </p:cNvPr>
          <p:cNvSpPr>
            <a:spLocks noGrp="1"/>
          </p:cNvSpPr>
          <p:nvPr>
            <p:ph type="title"/>
          </p:nvPr>
        </p:nvSpPr>
        <p:spPr/>
        <p:txBody>
          <a:bodyPr/>
          <a:lstStyle/>
          <a:p>
            <a:endParaRPr lang="el-GR"/>
          </a:p>
        </p:txBody>
      </p:sp>
      <p:pic>
        <p:nvPicPr>
          <p:cNvPr id="8" name="Εικόνα 7">
            <a:extLst>
              <a:ext uri="{FF2B5EF4-FFF2-40B4-BE49-F238E27FC236}">
                <a16:creationId xmlns:a16="http://schemas.microsoft.com/office/drawing/2014/main" xmlns="" id="{8FE47D4E-0EF0-4007-95FC-D6F5911EFB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93404"/>
            <a:ext cx="9144000" cy="3790949"/>
          </a:xfrm>
          <a:prstGeom prst="rect">
            <a:avLst/>
          </a:prstGeom>
        </p:spPr>
      </p:pic>
      <p:pic>
        <p:nvPicPr>
          <p:cNvPr id="10" name="Εικόνα 9">
            <a:extLst>
              <a:ext uri="{FF2B5EF4-FFF2-40B4-BE49-F238E27FC236}">
                <a16:creationId xmlns:a16="http://schemas.microsoft.com/office/drawing/2014/main" xmlns="" id="{9E3C8B79-8146-4339-B930-8074C118F0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284984"/>
            <a:ext cx="9144000" cy="3600400"/>
          </a:xfrm>
          <a:prstGeom prst="rect">
            <a:avLst/>
          </a:prstGeom>
        </p:spPr>
      </p:pic>
    </p:spTree>
    <p:extLst>
      <p:ext uri="{BB962C8B-B14F-4D97-AF65-F5344CB8AC3E}">
        <p14:creationId xmlns:p14="http://schemas.microsoft.com/office/powerpoint/2010/main" val="31686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4">
            <a:extLst>
              <a:ext uri="{FF2B5EF4-FFF2-40B4-BE49-F238E27FC236}">
                <a16:creationId xmlns:a16="http://schemas.microsoft.com/office/drawing/2014/main" xmlns="" id="{FD69A1AE-B415-46BB-8383-85C09E448F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2947" y="0"/>
            <a:ext cx="91410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a:extLst>
              <a:ext uri="{FF2B5EF4-FFF2-40B4-BE49-F238E27FC236}">
                <a16:creationId xmlns:a16="http://schemas.microsoft.com/office/drawing/2014/main" xmlns="" id="{EC0226CC-FFF1-4B17-9806-9CE0DDA007E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4FD565CF-AC00-424E-ADD0-7A8CC3DC2246}"/>
              </a:ext>
            </a:extLst>
          </p:cNvPr>
          <p:cNvSpPr>
            <a:spLocks noGrp="1"/>
          </p:cNvSpPr>
          <p:nvPr>
            <p:ph idx="1"/>
          </p:nvPr>
        </p:nvSpPr>
        <p:spPr/>
        <p:txBody>
          <a:bodyPr/>
          <a:lstStyle/>
          <a:p>
            <a:endParaRPr lang="el-GR"/>
          </a:p>
        </p:txBody>
      </p:sp>
      <p:sp>
        <p:nvSpPr>
          <p:cNvPr id="4" name="Φυσαλίδα ομιλίας: Ορθογώνιο 3">
            <a:extLst>
              <a:ext uri="{FF2B5EF4-FFF2-40B4-BE49-F238E27FC236}">
                <a16:creationId xmlns:a16="http://schemas.microsoft.com/office/drawing/2014/main" xmlns="" id="{7D735131-8233-46E0-9099-00E602798A43}"/>
              </a:ext>
            </a:extLst>
          </p:cNvPr>
          <p:cNvSpPr/>
          <p:nvPr/>
        </p:nvSpPr>
        <p:spPr>
          <a:xfrm>
            <a:off x="107504" y="116632"/>
            <a:ext cx="4176464" cy="2448272"/>
          </a:xfrm>
          <a:prstGeom prst="wedgeRectCallout">
            <a:avLst>
              <a:gd name="adj1" fmla="val 38047"/>
              <a:gd name="adj2" fmla="val 65910"/>
            </a:avLst>
          </a:prstGeom>
        </p:spPr>
        <p:style>
          <a:lnRef idx="3">
            <a:schemeClr val="lt1"/>
          </a:lnRef>
          <a:fillRef idx="1">
            <a:schemeClr val="accent6"/>
          </a:fillRef>
          <a:effectRef idx="1">
            <a:schemeClr val="accent6"/>
          </a:effectRef>
          <a:fontRef idx="minor">
            <a:schemeClr val="lt1"/>
          </a:fontRef>
        </p:style>
        <p:txBody>
          <a:bodyPr rtlCol="0" anchor="ctr"/>
          <a:lstStyle/>
          <a:p>
            <a:pPr>
              <a:lnSpc>
                <a:spcPct val="107000"/>
              </a:lnSpc>
              <a:spcAft>
                <a:spcPts val="0"/>
              </a:spcAft>
            </a:pPr>
            <a:endParaRPr lang="el-GR" dirty="0">
              <a:solidFill>
                <a:schemeClr val="bg1"/>
              </a:solidFill>
            </a:endParaRPr>
          </a:p>
          <a:p>
            <a:pPr>
              <a:lnSpc>
                <a:spcPct val="107000"/>
              </a:lnSpc>
              <a:spcAft>
                <a:spcPts val="0"/>
              </a:spcAft>
            </a:pPr>
            <a:r>
              <a:rPr lang="el-GR" b="1" dirty="0">
                <a:solidFill>
                  <a:schemeClr val="tx1"/>
                </a:solidFill>
              </a:rPr>
              <a:t>ΠΡΑΞΗ: </a:t>
            </a:r>
            <a:r>
              <a:rPr lang="el-GR" dirty="0">
                <a:solidFill>
                  <a:schemeClr val="bg1"/>
                </a:solidFill>
              </a:rPr>
              <a:t>Υποβάθμιση περιβάλλοντος</a:t>
            </a:r>
          </a:p>
          <a:p>
            <a:pPr>
              <a:lnSpc>
                <a:spcPct val="107000"/>
              </a:lnSpc>
              <a:spcAft>
                <a:spcPts val="0"/>
              </a:spcAft>
            </a:pPr>
            <a:r>
              <a:rPr lang="el-GR" b="1" dirty="0">
                <a:solidFill>
                  <a:schemeClr val="tx1"/>
                </a:solidFill>
              </a:rPr>
              <a:t>ΔΙΩΞΗ: </a:t>
            </a:r>
            <a:r>
              <a:rPr lang="el-GR" dirty="0">
                <a:solidFill>
                  <a:schemeClr val="bg1"/>
                </a:solidFill>
              </a:rPr>
              <a:t>28 1</a:t>
            </a:r>
            <a:r>
              <a:rPr lang="el-GR" baseline="30000" dirty="0">
                <a:solidFill>
                  <a:schemeClr val="bg1"/>
                </a:solidFill>
              </a:rPr>
              <a:t>α</a:t>
            </a:r>
            <a:r>
              <a:rPr lang="el-GR" dirty="0">
                <a:solidFill>
                  <a:schemeClr val="bg1"/>
                </a:solidFill>
              </a:rPr>
              <a:t> του ν. 1650/86</a:t>
            </a:r>
          </a:p>
          <a:p>
            <a:pPr>
              <a:lnSpc>
                <a:spcPct val="107000"/>
              </a:lnSpc>
              <a:spcAft>
                <a:spcPts val="0"/>
              </a:spcAft>
            </a:pPr>
            <a:endParaRPr lang="el-GR" i="1" dirty="0">
              <a:solidFill>
                <a:schemeClr val="bg1"/>
              </a:solidFill>
            </a:endParaRPr>
          </a:p>
          <a:p>
            <a:pPr algn="ctr"/>
            <a:endParaRPr lang="el-GR"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ctr"/>
            <a:endParaRPr lang="el-GR" dirty="0"/>
          </a:p>
        </p:txBody>
      </p:sp>
      <p:sp>
        <p:nvSpPr>
          <p:cNvPr id="5" name="Οβάλ 4">
            <a:extLst>
              <a:ext uri="{FF2B5EF4-FFF2-40B4-BE49-F238E27FC236}">
                <a16:creationId xmlns:a16="http://schemas.microsoft.com/office/drawing/2014/main" xmlns="" id="{D78169E1-8CDB-44D3-866D-9AC7CA37BBC7}"/>
              </a:ext>
            </a:extLst>
          </p:cNvPr>
          <p:cNvSpPr/>
          <p:nvPr/>
        </p:nvSpPr>
        <p:spPr>
          <a:xfrm>
            <a:off x="565720" y="1988840"/>
            <a:ext cx="3286200" cy="30963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endParaRPr lang="el-GR" sz="1600" i="1" dirty="0">
              <a:solidFill>
                <a:schemeClr val="bg1"/>
              </a:solidFill>
            </a:endParaRPr>
          </a:p>
          <a:p>
            <a:pPr algn="ctr">
              <a:lnSpc>
                <a:spcPct val="107000"/>
              </a:lnSpc>
              <a:spcAft>
                <a:spcPts val="0"/>
              </a:spcAft>
            </a:pPr>
            <a:r>
              <a:rPr lang="el-GR" sz="1600" i="1" dirty="0">
                <a:solidFill>
                  <a:schemeClr val="bg1"/>
                </a:solidFill>
              </a:rPr>
              <a:t>…δραστηριότητα ή επιχείρηση χωρίς άδεια, ή καθ’ υπέρβαση της</a:t>
            </a:r>
          </a:p>
          <a:p>
            <a:pPr algn="ctr">
              <a:lnSpc>
                <a:spcPct val="107000"/>
              </a:lnSpc>
              <a:spcAft>
                <a:spcPts val="0"/>
              </a:spcAft>
            </a:pPr>
            <a:r>
              <a:rPr lang="el-GR" sz="1600" i="1" dirty="0">
                <a:solidFill>
                  <a:schemeClr val="bg1"/>
                </a:solidFill>
              </a:rPr>
              <a:t>και υποβαθμίζει το περιβάλλον, </a:t>
            </a:r>
          </a:p>
          <a:p>
            <a:pPr algn="ctr">
              <a:lnSpc>
                <a:spcPct val="107000"/>
              </a:lnSpc>
              <a:spcAft>
                <a:spcPts val="0"/>
              </a:spcAft>
            </a:pPr>
            <a:r>
              <a:rPr lang="el-GR" sz="1600" i="1" dirty="0">
                <a:solidFill>
                  <a:schemeClr val="bg1"/>
                </a:solidFill>
              </a:rPr>
              <a:t>τιμωρείται με φυλάκιση έως δύο ετών ή και χρηματική ποινή 1.000,00 </a:t>
            </a:r>
            <a:r>
              <a:rPr lang="el-GR" sz="1600" b="1" i="1" dirty="0">
                <a:solidFill>
                  <a:schemeClr val="bg1"/>
                </a:solidFill>
              </a:rPr>
              <a:t>έως 60.000,00</a:t>
            </a:r>
          </a:p>
        </p:txBody>
      </p:sp>
    </p:spTree>
    <p:extLst>
      <p:ext uri="{BB962C8B-B14F-4D97-AF65-F5344CB8AC3E}">
        <p14:creationId xmlns:p14="http://schemas.microsoft.com/office/powerpoint/2010/main" val="141407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6" name="Θέση περιεχομένου 2">
            <a:extLst>
              <a:ext uri="{FF2B5EF4-FFF2-40B4-BE49-F238E27FC236}">
                <a16:creationId xmlns:a16="http://schemas.microsoft.com/office/drawing/2014/main" xmlns="" id="{CFD4A9DE-78FD-4B58-808A-7CCB599FBA44}"/>
              </a:ext>
            </a:extLst>
          </p:cNvPr>
          <p:cNvSpPr txBox="1">
            <a:spLocks/>
          </p:cNvSpPr>
          <p:nvPr/>
        </p:nvSpPr>
        <p:spPr bwMode="auto">
          <a:xfrm>
            <a:off x="2536401" y="692696"/>
            <a:ext cx="6356079"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l-GR" sz="2000" dirty="0">
                <a:solidFill>
                  <a:schemeClr val="tx1"/>
                </a:solidFill>
              </a:rPr>
              <a:t>Υπάρχει </a:t>
            </a:r>
            <a:r>
              <a:rPr lang="el-GR" sz="2000" b="1" dirty="0">
                <a:solidFill>
                  <a:schemeClr val="tx1"/>
                </a:solidFill>
              </a:rPr>
              <a:t>Ηλεκτρονικό Περιβαλλοντικό Μητρώο </a:t>
            </a:r>
            <a:r>
              <a:rPr lang="el-GR" sz="2000" dirty="0">
                <a:solidFill>
                  <a:schemeClr val="tx1"/>
                </a:solidFill>
              </a:rPr>
              <a:t>που μπορεί να ελεγχθεί ανά πάσα στιγμή μια επιχείρηση από την Περιφέρεια</a:t>
            </a:r>
          </a:p>
          <a:p>
            <a:pPr marL="285750" indent="-285750" algn="l">
              <a:buFont typeface="Arial" panose="020B0604020202020204" pitchFamily="34" charset="0"/>
              <a:buChar char="•"/>
            </a:pPr>
            <a:r>
              <a:rPr lang="el-GR" sz="2000" dirty="0">
                <a:solidFill>
                  <a:schemeClr val="tx1"/>
                </a:solidFill>
              </a:rPr>
              <a:t>Η λειτουργία </a:t>
            </a:r>
            <a:r>
              <a:rPr lang="el-GR" sz="2000" dirty="0" err="1">
                <a:solidFill>
                  <a:schemeClr val="tx1"/>
                </a:solidFill>
              </a:rPr>
              <a:t>πυρηνελαιουργείων</a:t>
            </a:r>
            <a:r>
              <a:rPr lang="el-GR" sz="2000" dirty="0">
                <a:solidFill>
                  <a:schemeClr val="tx1"/>
                </a:solidFill>
              </a:rPr>
              <a:t> </a:t>
            </a:r>
            <a:r>
              <a:rPr lang="el-GR" sz="2000" b="1" dirty="0">
                <a:solidFill>
                  <a:schemeClr val="tx1"/>
                </a:solidFill>
              </a:rPr>
              <a:t>επιδοτείται</a:t>
            </a:r>
          </a:p>
          <a:p>
            <a:pPr marL="285750" indent="-285750" algn="l">
              <a:buFont typeface="Arial" panose="020B0604020202020204" pitchFamily="34" charset="0"/>
              <a:buChar char="•"/>
            </a:pPr>
            <a:r>
              <a:rPr lang="el-GR" sz="2000" dirty="0">
                <a:solidFill>
                  <a:schemeClr val="tx1"/>
                </a:solidFill>
              </a:rPr>
              <a:t>Η άδεια προβλέπει:</a:t>
            </a:r>
          </a:p>
          <a:p>
            <a:pPr marL="285750" indent="-285750" algn="l">
              <a:buFont typeface="Arial" panose="020B0604020202020204" pitchFamily="34" charset="0"/>
              <a:buChar char="•"/>
            </a:pPr>
            <a:r>
              <a:rPr lang="el-GR" sz="2000" b="1" dirty="0">
                <a:solidFill>
                  <a:schemeClr val="tx1"/>
                </a:solidFill>
              </a:rPr>
              <a:t>δεξαμενή εξάτμισης </a:t>
            </a:r>
            <a:r>
              <a:rPr lang="el-GR" sz="2000" dirty="0">
                <a:solidFill>
                  <a:schemeClr val="tx1"/>
                </a:solidFill>
              </a:rPr>
              <a:t>(μέθοδος χαμηλού κόστους) </a:t>
            </a:r>
            <a:endParaRPr lang="el-GR" sz="2000" b="1" dirty="0">
              <a:solidFill>
                <a:schemeClr val="tx1"/>
              </a:solidFill>
            </a:endParaRPr>
          </a:p>
          <a:p>
            <a:pPr marL="285750" indent="-285750" algn="l">
              <a:buFont typeface="Arial" panose="020B0604020202020204" pitchFamily="34" charset="0"/>
              <a:buChar char="•"/>
            </a:pPr>
            <a:r>
              <a:rPr lang="el-GR" sz="2000" b="1" dirty="0">
                <a:solidFill>
                  <a:schemeClr val="tx1"/>
                </a:solidFill>
              </a:rPr>
              <a:t>δεξαμενή εξισορρόπησης </a:t>
            </a:r>
            <a:r>
              <a:rPr lang="el-GR" sz="2000" dirty="0">
                <a:solidFill>
                  <a:schemeClr val="tx1"/>
                </a:solidFill>
              </a:rPr>
              <a:t>όπου θα φυλάσσεται ο </a:t>
            </a:r>
            <a:r>
              <a:rPr lang="el-GR" sz="2000" dirty="0" err="1">
                <a:solidFill>
                  <a:schemeClr val="tx1"/>
                </a:solidFill>
              </a:rPr>
              <a:t>κατσίγαρος</a:t>
            </a:r>
            <a:r>
              <a:rPr lang="el-GR" sz="2000" dirty="0">
                <a:solidFill>
                  <a:schemeClr val="tx1"/>
                </a:solidFill>
              </a:rPr>
              <a:t> κατά τη διάρκεια του χειμώνα </a:t>
            </a:r>
            <a:endParaRPr lang="el-GR" sz="2000" b="1" dirty="0">
              <a:solidFill>
                <a:schemeClr val="tx1"/>
              </a:solidFill>
            </a:endParaRPr>
          </a:p>
          <a:p>
            <a:pPr marL="285750" indent="-285750" algn="l">
              <a:buFont typeface="Arial" panose="020B0604020202020204" pitchFamily="34" charset="0"/>
              <a:buChar char="•"/>
            </a:pPr>
            <a:r>
              <a:rPr lang="el-GR" sz="2000" b="1" dirty="0">
                <a:solidFill>
                  <a:schemeClr val="tx1"/>
                </a:solidFill>
              </a:rPr>
              <a:t>στεγανοποίηση</a:t>
            </a:r>
            <a:r>
              <a:rPr lang="el-GR" sz="2000" dirty="0">
                <a:solidFill>
                  <a:schemeClr val="tx1"/>
                </a:solidFill>
              </a:rPr>
              <a:t> κοιλότητας εδάφους με πλαστική μεμβράνη για την αποφυγή διαρροής του απόβλητου στον υπόγειο υδροφόρο</a:t>
            </a:r>
          </a:p>
          <a:p>
            <a:pPr marL="285750" indent="-285750" algn="l">
              <a:buFont typeface="Arial" panose="020B0604020202020204" pitchFamily="34" charset="0"/>
              <a:buChar char="•"/>
            </a:pPr>
            <a:r>
              <a:rPr lang="el-GR" sz="2000" dirty="0">
                <a:solidFill>
                  <a:schemeClr val="tx1"/>
                </a:solidFill>
              </a:rPr>
              <a:t>κατασκευή ειδικών συμπαγών </a:t>
            </a:r>
            <a:r>
              <a:rPr lang="el-GR" sz="2000" b="1" dirty="0">
                <a:solidFill>
                  <a:schemeClr val="tx1"/>
                </a:solidFill>
              </a:rPr>
              <a:t>αναχωμάτων</a:t>
            </a:r>
          </a:p>
          <a:p>
            <a:pPr marL="285750" indent="-285750" algn="l">
              <a:buFont typeface="Arial" panose="020B0604020202020204" pitchFamily="34" charset="0"/>
              <a:buChar char="•"/>
            </a:pPr>
            <a:r>
              <a:rPr lang="el-GR" sz="2000" dirty="0">
                <a:solidFill>
                  <a:schemeClr val="tx1"/>
                </a:solidFill>
              </a:rPr>
              <a:t>κατασκευή </a:t>
            </a:r>
            <a:r>
              <a:rPr lang="el-GR" sz="2000" b="1" dirty="0">
                <a:solidFill>
                  <a:schemeClr val="tx1"/>
                </a:solidFill>
              </a:rPr>
              <a:t>καναλιού διαχείρισης των όμβριων</a:t>
            </a:r>
            <a:endParaRPr lang="el-GR" sz="2000" dirty="0">
              <a:solidFill>
                <a:schemeClr val="tx1"/>
              </a:solidFill>
            </a:endParaRPr>
          </a:p>
          <a:p>
            <a:pPr marL="285750" indent="-285750" algn="l">
              <a:buFont typeface="Arial" panose="020B0604020202020204" pitchFamily="34" charset="0"/>
              <a:buChar char="•"/>
            </a:pPr>
            <a:r>
              <a:rPr lang="el-GR" sz="2000" b="1" dirty="0">
                <a:solidFill>
                  <a:schemeClr val="tx1"/>
                </a:solidFill>
              </a:rPr>
              <a:t>στέγαστρο</a:t>
            </a:r>
            <a:r>
              <a:rPr lang="el-GR" sz="2000" dirty="0">
                <a:solidFill>
                  <a:schemeClr val="tx1"/>
                </a:solidFill>
              </a:rPr>
              <a:t> θα κρατήσει μακριά τα όμβρια ύδατα που αυξάνουν σημαντικά τον όγκο του αποβλήτου </a:t>
            </a:r>
          </a:p>
          <a:p>
            <a:pPr algn="l"/>
            <a:endParaRPr lang="el-GR" sz="2000" dirty="0">
              <a:solidFill>
                <a:schemeClr val="tx1"/>
              </a:solidFill>
            </a:endParaRPr>
          </a:p>
        </p:txBody>
      </p:sp>
      <p:pic>
        <p:nvPicPr>
          <p:cNvPr id="17" name="Εικόνα 16">
            <a:extLst>
              <a:ext uri="{FF2B5EF4-FFF2-40B4-BE49-F238E27FC236}">
                <a16:creationId xmlns:a16="http://schemas.microsoft.com/office/drawing/2014/main" xmlns="" id="{836EBF31-E62B-43BD-8179-AB384607D01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1520" y="1223286"/>
            <a:ext cx="2068857" cy="2061698"/>
          </a:xfrm>
          <a:prstGeom prst="rect">
            <a:avLst/>
          </a:prstGeom>
        </p:spPr>
      </p:pic>
    </p:spTree>
    <p:extLst>
      <p:ext uri="{BB962C8B-B14F-4D97-AF65-F5344CB8AC3E}">
        <p14:creationId xmlns:p14="http://schemas.microsoft.com/office/powerpoint/2010/main" val="365640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 calcmode="lin" valueType="num">
                                      <p:cBhvr additive="base">
                                        <p:cTn id="16"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 calcmode="lin" valueType="num">
                                      <p:cBhvr additive="base">
                                        <p:cTn id="22"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 calcmode="lin" valueType="num">
                                      <p:cBhvr additive="base">
                                        <p:cTn id="28"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 calcmode="lin" valueType="num">
                                      <p:cBhvr additive="base">
                                        <p:cTn id="34" dur="5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 calcmode="lin" valueType="num">
                                      <p:cBhvr additive="base">
                                        <p:cTn id="40" dur="500" fill="hold"/>
                                        <p:tgtEl>
                                          <p:spTgt spid="16">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16">
                                            <p:txEl>
                                              <p:pRg st="5" end="5"/>
                                            </p:txEl>
                                          </p:spTgt>
                                        </p:tgtEl>
                                        <p:attrNameLst>
                                          <p:attrName>style.visibility</p:attrName>
                                        </p:attrNameLst>
                                      </p:cBhvr>
                                      <p:to>
                                        <p:strVal val="visible"/>
                                      </p:to>
                                    </p:set>
                                    <p:anim calcmode="lin" valueType="num">
                                      <p:cBhvr additive="base">
                                        <p:cTn id="46" dur="500" fill="hold"/>
                                        <p:tgtEl>
                                          <p:spTgt spid="16">
                                            <p:txEl>
                                              <p:pRg st="5" end="5"/>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6">
                                            <p:txEl>
                                              <p:pRg st="6" end="6"/>
                                            </p:txEl>
                                          </p:spTgt>
                                        </p:tgtEl>
                                        <p:attrNameLst>
                                          <p:attrName>style.visibility</p:attrName>
                                        </p:attrNameLst>
                                      </p:cBhvr>
                                      <p:to>
                                        <p:strVal val="visible"/>
                                      </p:to>
                                    </p:set>
                                    <p:anim calcmode="lin" valueType="num">
                                      <p:cBhvr additive="base">
                                        <p:cTn id="52" dur="500" fill="hold"/>
                                        <p:tgtEl>
                                          <p:spTgt spid="16">
                                            <p:txEl>
                                              <p:pRg st="6" end="6"/>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16">
                                            <p:txEl>
                                              <p:pRg st="7" end="7"/>
                                            </p:txEl>
                                          </p:spTgt>
                                        </p:tgtEl>
                                        <p:attrNameLst>
                                          <p:attrName>style.visibility</p:attrName>
                                        </p:attrNameLst>
                                      </p:cBhvr>
                                      <p:to>
                                        <p:strVal val="visible"/>
                                      </p:to>
                                    </p:set>
                                    <p:anim calcmode="lin" valueType="num">
                                      <p:cBhvr additive="base">
                                        <p:cTn id="58" dur="500" fill="hold"/>
                                        <p:tgtEl>
                                          <p:spTgt spid="16">
                                            <p:txEl>
                                              <p:pRg st="7" end="7"/>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1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16">
                                            <p:txEl>
                                              <p:pRg st="8" end="8"/>
                                            </p:txEl>
                                          </p:spTgt>
                                        </p:tgtEl>
                                        <p:attrNameLst>
                                          <p:attrName>style.visibility</p:attrName>
                                        </p:attrNameLst>
                                      </p:cBhvr>
                                      <p:to>
                                        <p:strVal val="visible"/>
                                      </p:to>
                                    </p:set>
                                    <p:anim calcmode="lin" valueType="num">
                                      <p:cBhvr additive="base">
                                        <p:cTn id="64" dur="500" fill="hold"/>
                                        <p:tgtEl>
                                          <p:spTgt spid="16">
                                            <p:txEl>
                                              <p:pRg st="8" end="8"/>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7BBEB18-C576-4035-B254-E1A44F9BDCA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4615317F-0891-4ED0-B0A6-879FEDE10FAB}"/>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xmlns="" id="{D7A5E859-18CD-4B07-BB7B-CF00C3D4A3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3998" cy="6857999"/>
          </a:xfrm>
          <a:prstGeom prst="rect">
            <a:avLst/>
          </a:prstGeom>
        </p:spPr>
      </p:pic>
      <p:cxnSp>
        <p:nvCxnSpPr>
          <p:cNvPr id="6" name="Ευθύγραμμο βέλος σύνδεσης 5">
            <a:extLst>
              <a:ext uri="{FF2B5EF4-FFF2-40B4-BE49-F238E27FC236}">
                <a16:creationId xmlns:a16="http://schemas.microsoft.com/office/drawing/2014/main" xmlns="" id="{70473F6F-D8C1-47A1-B044-0217950275D8}"/>
              </a:ext>
            </a:extLst>
          </p:cNvPr>
          <p:cNvCxnSpPr>
            <a:cxnSpLocks/>
          </p:cNvCxnSpPr>
          <p:nvPr/>
        </p:nvCxnSpPr>
        <p:spPr>
          <a:xfrm flipV="1">
            <a:off x="6928285" y="2601997"/>
            <a:ext cx="0" cy="115212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xmlns="" id="{272FDF58-491D-41F9-9A16-C82F1F0B2D72}"/>
              </a:ext>
            </a:extLst>
          </p:cNvPr>
          <p:cNvSpPr txBox="1"/>
          <p:nvPr/>
        </p:nvSpPr>
        <p:spPr>
          <a:xfrm>
            <a:off x="7524328" y="2928400"/>
            <a:ext cx="1522512" cy="338554"/>
          </a:xfrm>
          <a:prstGeom prst="rect">
            <a:avLst/>
          </a:prstGeom>
          <a:noFill/>
        </p:spPr>
        <p:txBody>
          <a:bodyPr wrap="square" rtlCol="0">
            <a:spAutoFit/>
          </a:bodyPr>
          <a:lstStyle/>
          <a:p>
            <a:r>
              <a:rPr lang="el-GR" sz="1600" dirty="0">
                <a:solidFill>
                  <a:srgbClr val="C00000"/>
                </a:solidFill>
              </a:rPr>
              <a:t>Ανάχωμα (-)</a:t>
            </a:r>
          </a:p>
        </p:txBody>
      </p:sp>
      <p:cxnSp>
        <p:nvCxnSpPr>
          <p:cNvPr id="8" name="Ευθύγραμμο βέλος σύνδεσης 7">
            <a:extLst>
              <a:ext uri="{FF2B5EF4-FFF2-40B4-BE49-F238E27FC236}">
                <a16:creationId xmlns:a16="http://schemas.microsoft.com/office/drawing/2014/main" xmlns="" id="{BEFC8013-231C-4CBE-808F-5E29DE66CAB2}"/>
              </a:ext>
            </a:extLst>
          </p:cNvPr>
          <p:cNvCxnSpPr>
            <a:cxnSpLocks/>
          </p:cNvCxnSpPr>
          <p:nvPr/>
        </p:nvCxnSpPr>
        <p:spPr>
          <a:xfrm flipV="1">
            <a:off x="7635783" y="3227255"/>
            <a:ext cx="0" cy="86409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xmlns="" id="{6E9614B0-EE67-4EF8-94AC-3B0399D21E88}"/>
              </a:ext>
            </a:extLst>
          </p:cNvPr>
          <p:cNvSpPr txBox="1"/>
          <p:nvPr/>
        </p:nvSpPr>
        <p:spPr>
          <a:xfrm>
            <a:off x="6804248" y="2235861"/>
            <a:ext cx="1522512" cy="338554"/>
          </a:xfrm>
          <a:prstGeom prst="rect">
            <a:avLst/>
          </a:prstGeom>
          <a:noFill/>
        </p:spPr>
        <p:txBody>
          <a:bodyPr wrap="square" rtlCol="0">
            <a:spAutoFit/>
          </a:bodyPr>
          <a:lstStyle/>
          <a:p>
            <a:r>
              <a:rPr lang="el-GR" sz="1600" dirty="0">
                <a:solidFill>
                  <a:srgbClr val="C00000"/>
                </a:solidFill>
              </a:rPr>
              <a:t>Στέγαστρο (-)</a:t>
            </a:r>
          </a:p>
        </p:txBody>
      </p:sp>
      <p:cxnSp>
        <p:nvCxnSpPr>
          <p:cNvPr id="10" name="Ευθύγραμμο βέλος σύνδεσης 9">
            <a:extLst>
              <a:ext uri="{FF2B5EF4-FFF2-40B4-BE49-F238E27FC236}">
                <a16:creationId xmlns:a16="http://schemas.microsoft.com/office/drawing/2014/main" xmlns="" id="{B1505931-AA43-4145-9F85-85E40A3FD3B1}"/>
              </a:ext>
            </a:extLst>
          </p:cNvPr>
          <p:cNvCxnSpPr>
            <a:cxnSpLocks/>
          </p:cNvCxnSpPr>
          <p:nvPr/>
        </p:nvCxnSpPr>
        <p:spPr>
          <a:xfrm flipV="1">
            <a:off x="6228184" y="1905076"/>
            <a:ext cx="0" cy="166794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xmlns="" id="{66EBB03A-184B-45B9-A6C0-BB984A4A2E9B}"/>
              </a:ext>
            </a:extLst>
          </p:cNvPr>
          <p:cNvSpPr txBox="1"/>
          <p:nvPr/>
        </p:nvSpPr>
        <p:spPr>
          <a:xfrm>
            <a:off x="5940152" y="1545036"/>
            <a:ext cx="3106688" cy="369332"/>
          </a:xfrm>
          <a:prstGeom prst="rect">
            <a:avLst/>
          </a:prstGeom>
          <a:noFill/>
        </p:spPr>
        <p:txBody>
          <a:bodyPr wrap="square" rtlCol="0">
            <a:spAutoFit/>
          </a:bodyPr>
          <a:lstStyle/>
          <a:p>
            <a:r>
              <a:rPr lang="el-GR" dirty="0">
                <a:solidFill>
                  <a:srgbClr val="C00000"/>
                </a:solidFill>
              </a:rPr>
              <a:t>Δεξαμενή εξισορρόπησης (-)</a:t>
            </a:r>
          </a:p>
        </p:txBody>
      </p:sp>
    </p:spTree>
    <p:extLst>
      <p:ext uri="{BB962C8B-B14F-4D97-AF65-F5344CB8AC3E}">
        <p14:creationId xmlns:p14="http://schemas.microsoft.com/office/powerpoint/2010/main" val="362403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C81E717E-2F3A-4E36-B31E-8B5E8F88EF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 y="0"/>
            <a:ext cx="9143498" cy="6857999"/>
          </a:xfrm>
          <a:prstGeom prst="rect">
            <a:avLst/>
          </a:prstGeom>
        </p:spPr>
      </p:pic>
      <p:sp>
        <p:nvSpPr>
          <p:cNvPr id="2" name="Τίτλος 1">
            <a:extLst>
              <a:ext uri="{FF2B5EF4-FFF2-40B4-BE49-F238E27FC236}">
                <a16:creationId xmlns:a16="http://schemas.microsoft.com/office/drawing/2014/main" xmlns="" id="{08EFAB29-2968-4879-976D-11ECE7B3E64A}"/>
              </a:ext>
            </a:extLst>
          </p:cNvPr>
          <p:cNvSpPr>
            <a:spLocks noGrp="1"/>
          </p:cNvSpPr>
          <p:nvPr>
            <p:ph type="title"/>
          </p:nvPr>
        </p:nvSpPr>
        <p:spPr/>
        <p:txBody>
          <a:bodyPr/>
          <a:lstStyle/>
          <a:p>
            <a:endParaRPr lang="el-GR"/>
          </a:p>
        </p:txBody>
      </p:sp>
      <p:sp>
        <p:nvSpPr>
          <p:cNvPr id="5" name="TextBox 4">
            <a:extLst>
              <a:ext uri="{FF2B5EF4-FFF2-40B4-BE49-F238E27FC236}">
                <a16:creationId xmlns:a16="http://schemas.microsoft.com/office/drawing/2014/main" xmlns="" id="{C5D76506-C7A8-4AA2-B110-7957FBD363BC}"/>
              </a:ext>
            </a:extLst>
          </p:cNvPr>
          <p:cNvSpPr txBox="1"/>
          <p:nvPr/>
        </p:nvSpPr>
        <p:spPr>
          <a:xfrm>
            <a:off x="2267744" y="2780928"/>
            <a:ext cx="1296144" cy="369332"/>
          </a:xfrm>
          <a:prstGeom prst="rect">
            <a:avLst/>
          </a:prstGeom>
          <a:noFill/>
        </p:spPr>
        <p:txBody>
          <a:bodyPr wrap="square" rtlCol="0">
            <a:spAutoFit/>
          </a:bodyPr>
          <a:lstStyle/>
          <a:p>
            <a:r>
              <a:rPr lang="el-GR" dirty="0">
                <a:solidFill>
                  <a:srgbClr val="FFFF00"/>
                </a:solidFill>
              </a:rPr>
              <a:t>0,88 χλμ.</a:t>
            </a:r>
          </a:p>
        </p:txBody>
      </p:sp>
      <p:pic>
        <p:nvPicPr>
          <p:cNvPr id="7" name="Θέση περιεχομένου 6">
            <a:extLst>
              <a:ext uri="{FF2B5EF4-FFF2-40B4-BE49-F238E27FC236}">
                <a16:creationId xmlns:a16="http://schemas.microsoft.com/office/drawing/2014/main" xmlns="" id="{E4384716-4573-40E9-992B-EDDEBC0ECFA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75656" y="1268760"/>
            <a:ext cx="6868265" cy="4525962"/>
          </a:xfrm>
          <a:prstGeom prst="roundRect">
            <a:avLst>
              <a:gd name="adj" fmla="val 11111"/>
            </a:avLst>
          </a:prstGeom>
          <a:ln w="190500" cap="rnd">
            <a:solidFill>
              <a:srgbClr val="C8C6BD"/>
            </a:solidFill>
            <a:prstDash val="solid"/>
          </a:ln>
          <a:effectLst>
            <a:outerShdw blurRad="50800" dist="38100" dir="13500000" sx="104000" sy="104000" algn="br" rotWithShape="0">
              <a:prstClr val="black">
                <a:alpha val="54000"/>
              </a:prst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46108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7" name="Τίτλος 1">
            <a:extLst>
              <a:ext uri="{FF2B5EF4-FFF2-40B4-BE49-F238E27FC236}">
                <a16:creationId xmlns:a16="http://schemas.microsoft.com/office/drawing/2014/main" xmlns="" id="{70B77BCE-11EB-408D-8528-6F32CDE1DA95}"/>
              </a:ext>
            </a:extLst>
          </p:cNvPr>
          <p:cNvSpPr txBox="1">
            <a:spLocks/>
          </p:cNvSpPr>
          <p:nvPr/>
        </p:nvSpPr>
        <p:spPr bwMode="auto">
          <a:xfrm>
            <a:off x="611560" y="2279006"/>
            <a:ext cx="7938082" cy="143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l-GR" dirty="0">
                <a:solidFill>
                  <a:schemeClr val="accent1"/>
                </a:solidFill>
              </a:rPr>
              <a:t>Η κρίση μας επηρεάζεται από τις γνώσεις μας.</a:t>
            </a:r>
          </a:p>
        </p:txBody>
      </p:sp>
    </p:spTree>
    <p:extLst>
      <p:ext uri="{BB962C8B-B14F-4D97-AF65-F5344CB8AC3E}">
        <p14:creationId xmlns:p14="http://schemas.microsoft.com/office/powerpoint/2010/main" val="3277889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83ED3DB-3D22-47A5-BA77-E44BAECF7624}"/>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xmlns="" id="{6E801059-4714-425D-A99B-0492E170064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4000" cy="6858000"/>
          </a:xfrm>
        </p:spPr>
      </p:pic>
    </p:spTree>
    <p:extLst>
      <p:ext uri="{BB962C8B-B14F-4D97-AF65-F5344CB8AC3E}">
        <p14:creationId xmlns:p14="http://schemas.microsoft.com/office/powerpoint/2010/main" val="2645983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4">
            <a:extLst>
              <a:ext uri="{FF2B5EF4-FFF2-40B4-BE49-F238E27FC236}">
                <a16:creationId xmlns:a16="http://schemas.microsoft.com/office/drawing/2014/main" xmlns="" id="{3C918877-20AB-46C5-B304-BB933E21A2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2947" y="0"/>
            <a:ext cx="91410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a:extLst>
              <a:ext uri="{FF2B5EF4-FFF2-40B4-BE49-F238E27FC236}">
                <a16:creationId xmlns:a16="http://schemas.microsoft.com/office/drawing/2014/main" xmlns="" id="{21ACD8F8-2BF0-4605-8D13-CF131AA6C19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xmlns="" id="{AF188DE0-1D2E-4F4B-B946-C328A021F44A}"/>
              </a:ext>
            </a:extLst>
          </p:cNvPr>
          <p:cNvSpPr>
            <a:spLocks noGrp="1"/>
          </p:cNvSpPr>
          <p:nvPr>
            <p:ph idx="1"/>
          </p:nvPr>
        </p:nvSpPr>
        <p:spPr/>
        <p:txBody>
          <a:bodyPr/>
          <a:lstStyle/>
          <a:p>
            <a:endParaRPr lang="el-GR"/>
          </a:p>
        </p:txBody>
      </p:sp>
      <p:sp>
        <p:nvSpPr>
          <p:cNvPr id="4" name="Φυσαλίδα ομιλίας: Ορθογώνιο 3">
            <a:extLst>
              <a:ext uri="{FF2B5EF4-FFF2-40B4-BE49-F238E27FC236}">
                <a16:creationId xmlns:a16="http://schemas.microsoft.com/office/drawing/2014/main" xmlns="" id="{BFCF1873-5998-4A68-9C4E-EC190D442F99}"/>
              </a:ext>
            </a:extLst>
          </p:cNvPr>
          <p:cNvSpPr/>
          <p:nvPr/>
        </p:nvSpPr>
        <p:spPr>
          <a:xfrm>
            <a:off x="4391472" y="116631"/>
            <a:ext cx="4645024" cy="5688633"/>
          </a:xfrm>
          <a:prstGeom prst="wedgeRectCallout">
            <a:avLst>
              <a:gd name="adj1" fmla="val 3203"/>
              <a:gd name="adj2" fmla="val 60343"/>
            </a:avLst>
          </a:prstGeom>
        </p:spPr>
        <p:style>
          <a:lnRef idx="3">
            <a:schemeClr val="lt1"/>
          </a:lnRef>
          <a:fillRef idx="1">
            <a:schemeClr val="accent6"/>
          </a:fillRef>
          <a:effectRef idx="1">
            <a:schemeClr val="accent6"/>
          </a:effectRef>
          <a:fontRef idx="minor">
            <a:schemeClr val="lt1"/>
          </a:fontRef>
        </p:style>
        <p:txBody>
          <a:bodyPr rtlCol="0" anchor="ctr"/>
          <a:lstStyle/>
          <a:p>
            <a:pPr>
              <a:lnSpc>
                <a:spcPct val="107000"/>
              </a:lnSpc>
              <a:spcAft>
                <a:spcPts val="0"/>
              </a:spcAft>
            </a:pPr>
            <a:r>
              <a:rPr lang="el-GR" b="1" dirty="0">
                <a:solidFill>
                  <a:schemeClr val="tx1"/>
                </a:solidFill>
              </a:rPr>
              <a:t>ΠΡΑΞΗ/ΠΑΡΑΛΕΙΨΗ: </a:t>
            </a:r>
          </a:p>
          <a:p>
            <a:pPr marL="285750" indent="-285750">
              <a:lnSpc>
                <a:spcPct val="107000"/>
              </a:lnSpc>
              <a:spcAft>
                <a:spcPts val="0"/>
              </a:spcAft>
              <a:buFont typeface="Arial" panose="020B0604020202020204" pitchFamily="34" charset="0"/>
              <a:buChar char="•"/>
            </a:pPr>
            <a:r>
              <a:rPr lang="el-GR" dirty="0">
                <a:solidFill>
                  <a:schemeClr val="bg1"/>
                </a:solidFill>
              </a:rPr>
              <a:t>Ανεξέλεγκτη διάθεση αποβλήτων (ΕΚΑ </a:t>
            </a:r>
            <a:r>
              <a:rPr lang="el-GR" dirty="0"/>
              <a:t>02 03, απόβλητα από την προπαρασκευή και κατεργασία </a:t>
            </a:r>
            <a:r>
              <a:rPr lang="el-GR" dirty="0" err="1"/>
              <a:t>βρωσίµων</a:t>
            </a:r>
            <a:r>
              <a:rPr lang="el-GR" dirty="0"/>
              <a:t> ελαίων</a:t>
            </a:r>
            <a:r>
              <a:rPr lang="el-GR" dirty="0">
                <a:solidFill>
                  <a:schemeClr val="bg1"/>
                </a:solidFill>
              </a:rPr>
              <a:t>)</a:t>
            </a:r>
          </a:p>
          <a:p>
            <a:pPr marL="285750" indent="-285750">
              <a:lnSpc>
                <a:spcPct val="107000"/>
              </a:lnSpc>
              <a:spcAft>
                <a:spcPts val="0"/>
              </a:spcAft>
              <a:buFont typeface="Arial" panose="020B0604020202020204" pitchFamily="34" charset="0"/>
              <a:buChar char="•"/>
            </a:pPr>
            <a:r>
              <a:rPr lang="el-GR" dirty="0">
                <a:solidFill>
                  <a:schemeClr val="bg1"/>
                </a:solidFill>
              </a:rPr>
              <a:t>Υποβάθμιση υγροτόπων</a:t>
            </a:r>
          </a:p>
          <a:p>
            <a:pPr marL="285750" indent="-285750">
              <a:lnSpc>
                <a:spcPct val="107000"/>
              </a:lnSpc>
              <a:spcAft>
                <a:spcPts val="0"/>
              </a:spcAft>
              <a:buFont typeface="Arial" panose="020B0604020202020204" pitchFamily="34" charset="0"/>
              <a:buChar char="•"/>
            </a:pPr>
            <a:r>
              <a:rPr lang="el-GR" dirty="0">
                <a:solidFill>
                  <a:schemeClr val="bg1"/>
                </a:solidFill>
              </a:rPr>
              <a:t>Παρεμβάσεις που αλλοιώνουν το τοπίο</a:t>
            </a:r>
          </a:p>
          <a:p>
            <a:pPr>
              <a:lnSpc>
                <a:spcPct val="107000"/>
              </a:lnSpc>
              <a:spcAft>
                <a:spcPts val="0"/>
              </a:spcAft>
            </a:pPr>
            <a:endParaRPr lang="el-GR" dirty="0">
              <a:solidFill>
                <a:schemeClr val="bg1"/>
              </a:solidFill>
            </a:endParaRPr>
          </a:p>
          <a:p>
            <a:pPr>
              <a:lnSpc>
                <a:spcPct val="107000"/>
              </a:lnSpc>
              <a:spcAft>
                <a:spcPts val="0"/>
              </a:spcAft>
            </a:pPr>
            <a:r>
              <a:rPr lang="el-GR" b="1" dirty="0">
                <a:solidFill>
                  <a:schemeClr val="tx1"/>
                </a:solidFill>
              </a:rPr>
              <a:t>ΔΙΩΞΗ:</a:t>
            </a:r>
          </a:p>
          <a:p>
            <a:pPr marL="285750" indent="-285750">
              <a:lnSpc>
                <a:spcPct val="107000"/>
              </a:lnSpc>
              <a:spcAft>
                <a:spcPts val="0"/>
              </a:spcAft>
              <a:buFont typeface="Arial" panose="020B0604020202020204" pitchFamily="34" charset="0"/>
              <a:buChar char="•"/>
            </a:pPr>
            <a:r>
              <a:rPr lang="el-GR" b="1" u="sng" dirty="0">
                <a:solidFill>
                  <a:schemeClr val="bg1"/>
                </a:solidFill>
              </a:rPr>
              <a:t>α. 16, 3937/2011 (</a:t>
            </a:r>
            <a:r>
              <a:rPr lang="el-GR" b="1" u="sng" dirty="0" err="1">
                <a:solidFill>
                  <a:schemeClr val="bg1"/>
                </a:solidFill>
              </a:rPr>
              <a:t>περιβ</a:t>
            </a:r>
            <a:r>
              <a:rPr lang="el-GR" b="1" u="sng" dirty="0">
                <a:solidFill>
                  <a:schemeClr val="bg1"/>
                </a:solidFill>
              </a:rPr>
              <a:t>. υποβάθμιση</a:t>
            </a:r>
            <a:r>
              <a:rPr lang="el-GR" b="1" dirty="0">
                <a:solidFill>
                  <a:schemeClr val="bg1"/>
                </a:solidFill>
              </a:rPr>
              <a:t>)</a:t>
            </a:r>
          </a:p>
          <a:p>
            <a:pPr marL="285750" indent="-285750">
              <a:lnSpc>
                <a:spcPct val="107000"/>
              </a:lnSpc>
              <a:spcAft>
                <a:spcPts val="0"/>
              </a:spcAft>
              <a:buFont typeface="Arial" panose="020B0604020202020204" pitchFamily="34" charset="0"/>
              <a:buChar char="•"/>
            </a:pPr>
            <a:r>
              <a:rPr lang="el-GR" b="1" u="sng" dirty="0"/>
              <a:t>α. 37 του ν. 4042/2012 (ποινικές κυρώσεις)</a:t>
            </a:r>
          </a:p>
          <a:p>
            <a:pPr marL="285750" indent="-285750">
              <a:lnSpc>
                <a:spcPct val="107000"/>
              </a:lnSpc>
              <a:spcAft>
                <a:spcPts val="0"/>
              </a:spcAft>
              <a:buFont typeface="Arial" panose="020B0604020202020204" pitchFamily="34" charset="0"/>
              <a:buChar char="•"/>
            </a:pPr>
            <a:r>
              <a:rPr lang="el-GR" b="1" u="sng" dirty="0"/>
              <a:t>30 του ν. 1650/1986 (διοικητικές κυρώσεις)</a:t>
            </a:r>
          </a:p>
          <a:p>
            <a:pPr marL="285750" indent="-285750">
              <a:lnSpc>
                <a:spcPct val="107000"/>
              </a:lnSpc>
              <a:spcAft>
                <a:spcPts val="0"/>
              </a:spcAft>
              <a:buFont typeface="Arial" panose="020B0604020202020204" pitchFamily="34" charset="0"/>
              <a:buChar char="•"/>
            </a:pPr>
            <a:r>
              <a:rPr lang="el-GR" b="1" u="sng" dirty="0">
                <a:solidFill>
                  <a:schemeClr val="bg1"/>
                </a:solidFill>
              </a:rPr>
              <a:t>α. 21 του ν. 4014/2011 (υπέρβαση αδείας)</a:t>
            </a:r>
          </a:p>
          <a:p>
            <a:pPr marL="285750" indent="-285750">
              <a:lnSpc>
                <a:spcPct val="107000"/>
              </a:lnSpc>
              <a:spcAft>
                <a:spcPts val="0"/>
              </a:spcAft>
              <a:buFont typeface="Arial" panose="020B0604020202020204" pitchFamily="34" charset="0"/>
              <a:buChar char="•"/>
            </a:pPr>
            <a:endParaRPr lang="el-GR" b="1" dirty="0"/>
          </a:p>
          <a:p>
            <a:pPr marL="285750" indent="-285750">
              <a:lnSpc>
                <a:spcPct val="107000"/>
              </a:lnSpc>
              <a:spcAft>
                <a:spcPts val="0"/>
              </a:spcAft>
              <a:buFont typeface="Arial" panose="020B0604020202020204" pitchFamily="34" charset="0"/>
              <a:buChar char="•"/>
            </a:pPr>
            <a:endParaRPr lang="el-GR" b="1" u="sng" dirty="0">
              <a:solidFill>
                <a:schemeClr val="bg1"/>
              </a:solidFill>
            </a:endParaRPr>
          </a:p>
          <a:p>
            <a:pPr marL="285750" indent="-285750">
              <a:lnSpc>
                <a:spcPct val="107000"/>
              </a:lnSpc>
              <a:spcAft>
                <a:spcPts val="0"/>
              </a:spcAft>
              <a:buFont typeface="Arial" panose="020B0604020202020204" pitchFamily="34" charset="0"/>
              <a:buChar char="•"/>
            </a:pPr>
            <a:endParaRPr lang="el-GR" b="1" u="sng" dirty="0">
              <a:solidFill>
                <a:schemeClr val="bg1"/>
              </a:solidFill>
            </a:endParaRPr>
          </a:p>
        </p:txBody>
      </p:sp>
      <p:sp>
        <p:nvSpPr>
          <p:cNvPr id="5" name="Οβάλ 4">
            <a:extLst>
              <a:ext uri="{FF2B5EF4-FFF2-40B4-BE49-F238E27FC236}">
                <a16:creationId xmlns:a16="http://schemas.microsoft.com/office/drawing/2014/main" xmlns="" id="{52C15BA8-55C4-41D3-B29E-7DF09A614B92}"/>
              </a:ext>
            </a:extLst>
          </p:cNvPr>
          <p:cNvSpPr/>
          <p:nvPr/>
        </p:nvSpPr>
        <p:spPr>
          <a:xfrm>
            <a:off x="5070884" y="1988840"/>
            <a:ext cx="3286200" cy="30963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el-GR" sz="1600" i="1" dirty="0">
                <a:solidFill>
                  <a:schemeClr val="bg1"/>
                </a:solidFill>
              </a:rPr>
              <a:t>… πρόσωπα που προκαλούν ρύπανση παραβαίνουν αποφάσεων της </a:t>
            </a:r>
            <a:r>
              <a:rPr lang="el-GR" sz="1600" i="1" dirty="0" err="1">
                <a:solidFill>
                  <a:schemeClr val="bg1"/>
                </a:solidFill>
              </a:rPr>
              <a:t>Αποκ</a:t>
            </a:r>
            <a:r>
              <a:rPr lang="el-GR" sz="1600" i="1" dirty="0">
                <a:solidFill>
                  <a:schemeClr val="bg1"/>
                </a:solidFill>
              </a:rPr>
              <a:t>. Διοίκησης ή της Περιφέρειας, επιβάλλεται πρόστιμο από </a:t>
            </a:r>
          </a:p>
          <a:p>
            <a:pPr algn="ctr">
              <a:lnSpc>
                <a:spcPct val="107000"/>
              </a:lnSpc>
              <a:spcAft>
                <a:spcPts val="0"/>
              </a:spcAft>
            </a:pPr>
            <a:r>
              <a:rPr lang="el-GR" sz="1600" i="1" dirty="0">
                <a:solidFill>
                  <a:schemeClr val="bg1"/>
                </a:solidFill>
              </a:rPr>
              <a:t>500 </a:t>
            </a:r>
            <a:r>
              <a:rPr lang="el-GR" sz="1600" b="1" i="1" dirty="0">
                <a:solidFill>
                  <a:schemeClr val="bg1"/>
                </a:solidFill>
              </a:rPr>
              <a:t>μέχρι 2.000.000</a:t>
            </a:r>
          </a:p>
        </p:txBody>
      </p:sp>
      <p:sp>
        <p:nvSpPr>
          <p:cNvPr id="7" name="Rectangle 1">
            <a:extLst>
              <a:ext uri="{FF2B5EF4-FFF2-40B4-BE49-F238E27FC236}">
                <a16:creationId xmlns:a16="http://schemas.microsoft.com/office/drawing/2014/main" xmlns="" id="{1E7494B9-AB2A-422F-84E1-88E3A115273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900" b="0" i="0" u="none" strike="noStrike" cap="none" normalizeH="0" baseline="0">
                <a:ln>
                  <a:noFill/>
                </a:ln>
                <a:solidFill>
                  <a:srgbClr val="000000"/>
                </a:solidFill>
                <a:effectLst/>
                <a:latin typeface="Verdana" panose="020B0604030504040204" pitchFamily="34" charset="0"/>
              </a:rPr>
              <a:t>30 του ν. 1650/1986</a:t>
            </a:r>
            <a:r>
              <a:rPr kumimoji="0" lang="el-GR" altLang="el-GR" sz="600" b="0" i="0" u="none" strike="noStrike" cap="none" normalizeH="0" baseline="0">
                <a:ln>
                  <a:noFill/>
                </a:ln>
                <a:solidFill>
                  <a:schemeClr val="tx1"/>
                </a:solidFill>
                <a:effectLst/>
              </a:rPr>
              <a:t> </a:t>
            </a:r>
            <a:endParaRPr kumimoji="0" lang="el-GR" altLang="el-GR" sz="1800" b="0" i="0" u="none" strike="noStrike" cap="none" normalizeH="0" baseline="0">
              <a:ln>
                <a:noFill/>
              </a:ln>
              <a:solidFill>
                <a:schemeClr val="tx1"/>
              </a:solidFill>
              <a:effectLst/>
              <a:latin typeface="Arial" panose="020B0604020202020204" pitchFamily="34" charset="0"/>
            </a:endParaRPr>
          </a:p>
        </p:txBody>
      </p:sp>
      <p:sp>
        <p:nvSpPr>
          <p:cNvPr id="8" name="Φυσαλίδα ομιλίας: Ορθογώνιο 7">
            <a:extLst>
              <a:ext uri="{FF2B5EF4-FFF2-40B4-BE49-F238E27FC236}">
                <a16:creationId xmlns:a16="http://schemas.microsoft.com/office/drawing/2014/main" xmlns="" id="{7574A564-9350-451B-90F6-24B74FC6D283}"/>
              </a:ext>
            </a:extLst>
          </p:cNvPr>
          <p:cNvSpPr/>
          <p:nvPr/>
        </p:nvSpPr>
        <p:spPr>
          <a:xfrm>
            <a:off x="107504" y="116632"/>
            <a:ext cx="4176464" cy="2448272"/>
          </a:xfrm>
          <a:prstGeom prst="wedgeRectCallout">
            <a:avLst>
              <a:gd name="adj1" fmla="val 38047"/>
              <a:gd name="adj2" fmla="val 65910"/>
            </a:avLst>
          </a:prstGeom>
        </p:spPr>
        <p:style>
          <a:lnRef idx="3">
            <a:schemeClr val="lt1"/>
          </a:lnRef>
          <a:fillRef idx="1">
            <a:schemeClr val="accent6"/>
          </a:fillRef>
          <a:effectRef idx="1">
            <a:schemeClr val="accent6"/>
          </a:effectRef>
          <a:fontRef idx="minor">
            <a:schemeClr val="lt1"/>
          </a:fontRef>
        </p:style>
        <p:txBody>
          <a:bodyPr rtlCol="0" anchor="ctr"/>
          <a:lstStyle/>
          <a:p>
            <a:pPr>
              <a:lnSpc>
                <a:spcPct val="107000"/>
              </a:lnSpc>
              <a:spcAft>
                <a:spcPts val="0"/>
              </a:spcAft>
            </a:pPr>
            <a:endParaRPr lang="el-GR" dirty="0">
              <a:solidFill>
                <a:schemeClr val="bg1"/>
              </a:solidFill>
            </a:endParaRPr>
          </a:p>
          <a:p>
            <a:pPr>
              <a:lnSpc>
                <a:spcPct val="107000"/>
              </a:lnSpc>
              <a:spcAft>
                <a:spcPts val="0"/>
              </a:spcAft>
            </a:pPr>
            <a:r>
              <a:rPr lang="el-GR" b="1" dirty="0">
                <a:solidFill>
                  <a:schemeClr val="tx1"/>
                </a:solidFill>
              </a:rPr>
              <a:t>ΠΡΑΞΗ: </a:t>
            </a:r>
            <a:r>
              <a:rPr lang="el-GR" dirty="0">
                <a:solidFill>
                  <a:schemeClr val="bg1"/>
                </a:solidFill>
              </a:rPr>
              <a:t>Υποβάθμιση περιβάλλοντος</a:t>
            </a:r>
          </a:p>
          <a:p>
            <a:pPr>
              <a:lnSpc>
                <a:spcPct val="107000"/>
              </a:lnSpc>
              <a:spcAft>
                <a:spcPts val="0"/>
              </a:spcAft>
            </a:pPr>
            <a:r>
              <a:rPr lang="el-GR" b="1" dirty="0">
                <a:solidFill>
                  <a:schemeClr val="tx1"/>
                </a:solidFill>
              </a:rPr>
              <a:t>ΔΙΩΞΗ: </a:t>
            </a:r>
            <a:r>
              <a:rPr lang="el-GR" dirty="0">
                <a:solidFill>
                  <a:schemeClr val="bg1"/>
                </a:solidFill>
              </a:rPr>
              <a:t>28 1</a:t>
            </a:r>
            <a:r>
              <a:rPr lang="el-GR" baseline="30000" dirty="0">
                <a:solidFill>
                  <a:schemeClr val="bg1"/>
                </a:solidFill>
              </a:rPr>
              <a:t>α</a:t>
            </a:r>
            <a:r>
              <a:rPr lang="el-GR" dirty="0">
                <a:solidFill>
                  <a:schemeClr val="bg1"/>
                </a:solidFill>
              </a:rPr>
              <a:t> του ν. 1650/86</a:t>
            </a:r>
          </a:p>
          <a:p>
            <a:pPr>
              <a:lnSpc>
                <a:spcPct val="107000"/>
              </a:lnSpc>
              <a:spcAft>
                <a:spcPts val="0"/>
              </a:spcAft>
            </a:pPr>
            <a:endParaRPr lang="el-GR" i="1" dirty="0">
              <a:solidFill>
                <a:schemeClr val="bg1"/>
              </a:solidFill>
            </a:endParaRPr>
          </a:p>
          <a:p>
            <a:pPr algn="ctr"/>
            <a:endParaRPr lang="el-GR"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ctr"/>
            <a:endParaRPr lang="el-GR" dirty="0"/>
          </a:p>
        </p:txBody>
      </p:sp>
      <p:sp>
        <p:nvSpPr>
          <p:cNvPr id="9" name="Οβάλ 8">
            <a:extLst>
              <a:ext uri="{FF2B5EF4-FFF2-40B4-BE49-F238E27FC236}">
                <a16:creationId xmlns:a16="http://schemas.microsoft.com/office/drawing/2014/main" xmlns="" id="{0E450AAF-F094-4994-AC4F-5010DA46BE14}"/>
              </a:ext>
            </a:extLst>
          </p:cNvPr>
          <p:cNvSpPr/>
          <p:nvPr/>
        </p:nvSpPr>
        <p:spPr>
          <a:xfrm>
            <a:off x="565720" y="1988840"/>
            <a:ext cx="3286200" cy="30963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endParaRPr lang="el-GR" sz="1600" i="1" dirty="0">
              <a:solidFill>
                <a:schemeClr val="bg1"/>
              </a:solidFill>
            </a:endParaRPr>
          </a:p>
          <a:p>
            <a:pPr algn="ctr">
              <a:lnSpc>
                <a:spcPct val="107000"/>
              </a:lnSpc>
              <a:spcAft>
                <a:spcPts val="0"/>
              </a:spcAft>
            </a:pPr>
            <a:r>
              <a:rPr lang="el-GR" sz="1600" i="1" dirty="0">
                <a:solidFill>
                  <a:schemeClr val="bg1"/>
                </a:solidFill>
              </a:rPr>
              <a:t>…δραστηριότητα ή επιχείρηση χωρίς άδεια, ή καθ’ υπέρβαση της</a:t>
            </a:r>
          </a:p>
          <a:p>
            <a:pPr algn="ctr">
              <a:lnSpc>
                <a:spcPct val="107000"/>
              </a:lnSpc>
              <a:spcAft>
                <a:spcPts val="0"/>
              </a:spcAft>
            </a:pPr>
            <a:r>
              <a:rPr lang="el-GR" sz="1600" i="1" dirty="0">
                <a:solidFill>
                  <a:schemeClr val="bg1"/>
                </a:solidFill>
              </a:rPr>
              <a:t>και υποβαθμίζει το περιβάλλον, </a:t>
            </a:r>
          </a:p>
          <a:p>
            <a:pPr algn="ctr">
              <a:lnSpc>
                <a:spcPct val="107000"/>
              </a:lnSpc>
              <a:spcAft>
                <a:spcPts val="0"/>
              </a:spcAft>
            </a:pPr>
            <a:r>
              <a:rPr lang="el-GR" sz="1600" i="1" dirty="0">
                <a:solidFill>
                  <a:schemeClr val="bg1"/>
                </a:solidFill>
              </a:rPr>
              <a:t>τιμωρείται με φυλάκιση έως δύο ετών ή και χρηματική ποινή 1.000,00 </a:t>
            </a:r>
            <a:r>
              <a:rPr lang="el-GR" sz="1600" b="1" i="1" dirty="0">
                <a:solidFill>
                  <a:schemeClr val="bg1"/>
                </a:solidFill>
              </a:rPr>
              <a:t>έως 60.000,00</a:t>
            </a:r>
          </a:p>
        </p:txBody>
      </p:sp>
    </p:spTree>
    <p:extLst>
      <p:ext uri="{BB962C8B-B14F-4D97-AF65-F5344CB8AC3E}">
        <p14:creationId xmlns:p14="http://schemas.microsoft.com/office/powerpoint/2010/main" val="175899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671A8B3-C38A-4BFB-B03B-885BC0BD98E7}"/>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xmlns="" id="{0AA0BBA5-7264-4244-9D2E-5016B3DCD7E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4000" cy="6858000"/>
          </a:xfrm>
        </p:spPr>
      </p:pic>
      <p:pic>
        <p:nvPicPr>
          <p:cNvPr id="7" name="Εικόνα 6">
            <a:extLst>
              <a:ext uri="{FF2B5EF4-FFF2-40B4-BE49-F238E27FC236}">
                <a16:creationId xmlns:a16="http://schemas.microsoft.com/office/drawing/2014/main" xmlns="" id="{1335CE32-2924-4A67-97DE-9EE3E14E15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5896" y="764704"/>
            <a:ext cx="2267688" cy="1652722"/>
          </a:xfrm>
          <a:prstGeom prst="rect">
            <a:avLst/>
          </a:prstGeom>
        </p:spPr>
      </p:pic>
    </p:spTree>
    <p:extLst>
      <p:ext uri="{BB962C8B-B14F-4D97-AF65-F5344CB8AC3E}">
        <p14:creationId xmlns:p14="http://schemas.microsoft.com/office/powerpoint/2010/main" val="28451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CDBCC87-41D6-42A6-98AB-6107B09BF45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Θέση περιεχομένου 3">
            <a:extLst>
              <a:ext uri="{FF2B5EF4-FFF2-40B4-BE49-F238E27FC236}">
                <a16:creationId xmlns:a16="http://schemas.microsoft.com/office/drawing/2014/main" xmlns="" id="{A0C9C126-FF84-4144-B1DF-9C63F3FCA87F}"/>
              </a:ext>
            </a:extLst>
          </p:cNvPr>
          <p:cNvGraphicFramePr>
            <a:graphicFrameLocks noGrp="1"/>
          </p:cNvGraphicFramePr>
          <p:nvPr>
            <p:ph idx="1"/>
            <p:extLst>
              <p:ext uri="{D42A27DB-BD31-4B8C-83A1-F6EECF244321}">
                <p14:modId xmlns:p14="http://schemas.microsoft.com/office/powerpoint/2010/main" val="2304217512"/>
              </p:ext>
            </p:extLst>
          </p:nvPr>
        </p:nvGraphicFramePr>
        <p:xfrm>
          <a:off x="457200" y="332656"/>
          <a:ext cx="8229600"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470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6" name="TextBox 15">
            <a:extLst>
              <a:ext uri="{FF2B5EF4-FFF2-40B4-BE49-F238E27FC236}">
                <a16:creationId xmlns:a16="http://schemas.microsoft.com/office/drawing/2014/main" xmlns="" id="{AC1B3FA2-4363-4E83-8029-CE4BB5B4A1A8}"/>
              </a:ext>
            </a:extLst>
          </p:cNvPr>
          <p:cNvSpPr txBox="1"/>
          <p:nvPr/>
        </p:nvSpPr>
        <p:spPr>
          <a:xfrm>
            <a:off x="755576" y="1052736"/>
            <a:ext cx="7632848" cy="4524315"/>
          </a:xfrm>
          <a:prstGeom prst="rect">
            <a:avLst/>
          </a:prstGeom>
          <a:noFill/>
        </p:spPr>
        <p:txBody>
          <a:bodyPr wrap="square" rtlCol="0">
            <a:spAutoFit/>
          </a:bodyPr>
          <a:lstStyle/>
          <a:p>
            <a:pPr algn="ctr"/>
            <a:r>
              <a:rPr lang="el-GR" sz="3200" dirty="0">
                <a:solidFill>
                  <a:schemeClr val="accent1"/>
                </a:solidFill>
              </a:rPr>
              <a:t>Το ΥΠΕΝ και οι Περιφέρειες </a:t>
            </a:r>
            <a:r>
              <a:rPr lang="el-GR" sz="3200" u="sng" dirty="0">
                <a:solidFill>
                  <a:schemeClr val="accent1"/>
                </a:solidFill>
              </a:rPr>
              <a:t>μπορούν</a:t>
            </a:r>
            <a:r>
              <a:rPr lang="el-GR" sz="3200" dirty="0">
                <a:solidFill>
                  <a:schemeClr val="accent1"/>
                </a:solidFill>
              </a:rPr>
              <a:t> ανά πάσα στιγμή να απαιτήσουν από το δράστη να λάβει όλα τα μέτρα περιορισμού ή απομάκρυνσης της ζημίας και να δώσουν εγγράφως εντολές σχετικά </a:t>
            </a:r>
          </a:p>
          <a:p>
            <a:pPr algn="ctr"/>
            <a:r>
              <a:rPr lang="el-GR" sz="3200" dirty="0">
                <a:solidFill>
                  <a:schemeClr val="accent1"/>
                </a:solidFill>
              </a:rPr>
              <a:t>με τα αναγκαία μέτρα αποκατάστασης</a:t>
            </a:r>
          </a:p>
          <a:p>
            <a:pPr algn="ctr"/>
            <a:r>
              <a:rPr lang="el-GR" sz="3200" dirty="0">
                <a:solidFill>
                  <a:schemeClr val="accent1"/>
                </a:solidFill>
              </a:rPr>
              <a:t> </a:t>
            </a:r>
            <a:r>
              <a:rPr lang="el-GR" sz="3200" b="1" dirty="0">
                <a:solidFill>
                  <a:schemeClr val="accent1"/>
                </a:solidFill>
              </a:rPr>
              <a:t>Άρθρο 9 του ΠΔ 148/2009</a:t>
            </a:r>
          </a:p>
          <a:p>
            <a:pPr algn="ctr"/>
            <a:endParaRPr lang="el-GR" sz="3200" dirty="0">
              <a:solidFill>
                <a:schemeClr val="accent1"/>
              </a:solidFill>
            </a:endParaRPr>
          </a:p>
        </p:txBody>
      </p:sp>
    </p:spTree>
    <p:extLst>
      <p:ext uri="{BB962C8B-B14F-4D97-AF65-F5344CB8AC3E}">
        <p14:creationId xmlns:p14="http://schemas.microsoft.com/office/powerpoint/2010/main" val="2177744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6" name="TextBox 15">
            <a:extLst>
              <a:ext uri="{FF2B5EF4-FFF2-40B4-BE49-F238E27FC236}">
                <a16:creationId xmlns:a16="http://schemas.microsoft.com/office/drawing/2014/main" xmlns="" id="{AC1B3FA2-4363-4E83-8029-CE4BB5B4A1A8}"/>
              </a:ext>
            </a:extLst>
          </p:cNvPr>
          <p:cNvSpPr txBox="1"/>
          <p:nvPr/>
        </p:nvSpPr>
        <p:spPr>
          <a:xfrm>
            <a:off x="755576" y="1052736"/>
            <a:ext cx="7632848" cy="4524315"/>
          </a:xfrm>
          <a:prstGeom prst="rect">
            <a:avLst/>
          </a:prstGeom>
          <a:noFill/>
        </p:spPr>
        <p:txBody>
          <a:bodyPr wrap="square" rtlCol="0">
            <a:spAutoFit/>
          </a:bodyPr>
          <a:lstStyle/>
          <a:p>
            <a:pPr algn="ctr"/>
            <a:r>
              <a:rPr lang="el-GR" sz="3600" dirty="0">
                <a:solidFill>
                  <a:schemeClr val="accent1"/>
                </a:solidFill>
              </a:rPr>
              <a:t>«Επί προκλήσεως ρυπάνσεως ή υποβαθμίσεως του περιβάλλοντος (…) η κεντρική διοίκηση όσο και η Αυτοδιοίκηση </a:t>
            </a:r>
            <a:r>
              <a:rPr lang="el-GR" sz="3600" u="sng" dirty="0">
                <a:solidFill>
                  <a:schemeClr val="accent1"/>
                </a:solidFill>
              </a:rPr>
              <a:t>δεν έχουν διακριτική ευχέρεια επιβολής </a:t>
            </a:r>
            <a:r>
              <a:rPr lang="el-GR" sz="3600" dirty="0">
                <a:solidFill>
                  <a:schemeClr val="accent1"/>
                </a:solidFill>
              </a:rPr>
              <a:t>κυρώσεων στους παραβάτες, αλλά δέσμια υποχρέωση…» </a:t>
            </a:r>
          </a:p>
          <a:p>
            <a:pPr algn="ctr"/>
            <a:r>
              <a:rPr lang="el-GR" sz="3600" b="1" dirty="0" err="1">
                <a:solidFill>
                  <a:schemeClr val="accent1"/>
                </a:solidFill>
              </a:rPr>
              <a:t>ΣτΕ</a:t>
            </a:r>
            <a:r>
              <a:rPr lang="el-GR" sz="3600" b="1" dirty="0">
                <a:solidFill>
                  <a:schemeClr val="accent1"/>
                </a:solidFill>
              </a:rPr>
              <a:t> 4976/2013 (σκέψη 7)</a:t>
            </a:r>
          </a:p>
        </p:txBody>
      </p:sp>
    </p:spTree>
    <p:extLst>
      <p:ext uri="{BB962C8B-B14F-4D97-AF65-F5344CB8AC3E}">
        <p14:creationId xmlns:p14="http://schemas.microsoft.com/office/powerpoint/2010/main" val="842895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6" name="TextBox 15">
            <a:extLst>
              <a:ext uri="{FF2B5EF4-FFF2-40B4-BE49-F238E27FC236}">
                <a16:creationId xmlns:a16="http://schemas.microsoft.com/office/drawing/2014/main" xmlns="" id="{AC1B3FA2-4363-4E83-8029-CE4BB5B4A1A8}"/>
              </a:ext>
            </a:extLst>
          </p:cNvPr>
          <p:cNvSpPr txBox="1"/>
          <p:nvPr/>
        </p:nvSpPr>
        <p:spPr>
          <a:xfrm>
            <a:off x="755576" y="3740839"/>
            <a:ext cx="7632848" cy="1200329"/>
          </a:xfrm>
          <a:prstGeom prst="rect">
            <a:avLst/>
          </a:prstGeom>
          <a:noFill/>
        </p:spPr>
        <p:txBody>
          <a:bodyPr wrap="square" rtlCol="0">
            <a:spAutoFit/>
          </a:bodyPr>
          <a:lstStyle/>
          <a:p>
            <a:pPr algn="ctr"/>
            <a:r>
              <a:rPr lang="el-GR" sz="3600" dirty="0">
                <a:solidFill>
                  <a:schemeClr val="accent1"/>
                </a:solidFill>
              </a:rPr>
              <a:t>Παράβαση καθήκοντος </a:t>
            </a:r>
          </a:p>
          <a:p>
            <a:pPr algn="ctr"/>
            <a:r>
              <a:rPr lang="el-GR" sz="3600" dirty="0">
                <a:solidFill>
                  <a:schemeClr val="accent1"/>
                </a:solidFill>
              </a:rPr>
              <a:t>αρμόδιων υπηρεσιών;</a:t>
            </a:r>
          </a:p>
        </p:txBody>
      </p:sp>
      <p:sp>
        <p:nvSpPr>
          <p:cNvPr id="2" name="Οβάλ 1">
            <a:extLst>
              <a:ext uri="{FF2B5EF4-FFF2-40B4-BE49-F238E27FC236}">
                <a16:creationId xmlns:a16="http://schemas.microsoft.com/office/drawing/2014/main" xmlns="" id="{7E5F53D1-5416-467D-918B-DB006247CBCE}"/>
              </a:ext>
            </a:extLst>
          </p:cNvPr>
          <p:cNvSpPr/>
          <p:nvPr/>
        </p:nvSpPr>
        <p:spPr>
          <a:xfrm>
            <a:off x="6084168" y="908050"/>
            <a:ext cx="2458170" cy="252095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l-GR" dirty="0"/>
              <a:t>Αυτεπάγγελτη δίωξη διοικητικών οργάνων;</a:t>
            </a:r>
          </a:p>
        </p:txBody>
      </p:sp>
    </p:spTree>
    <p:extLst>
      <p:ext uri="{BB962C8B-B14F-4D97-AF65-F5344CB8AC3E}">
        <p14:creationId xmlns:p14="http://schemas.microsoft.com/office/powerpoint/2010/main" val="386366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7" name="TextBox 16">
            <a:extLst>
              <a:ext uri="{FF2B5EF4-FFF2-40B4-BE49-F238E27FC236}">
                <a16:creationId xmlns:a16="http://schemas.microsoft.com/office/drawing/2014/main" xmlns="" id="{21F6A44B-DAFF-42BD-A23C-FD256BE34696}"/>
              </a:ext>
            </a:extLst>
          </p:cNvPr>
          <p:cNvSpPr txBox="1"/>
          <p:nvPr/>
        </p:nvSpPr>
        <p:spPr>
          <a:xfrm>
            <a:off x="755576" y="2060848"/>
            <a:ext cx="7632848" cy="1569660"/>
          </a:xfrm>
          <a:prstGeom prst="rect">
            <a:avLst/>
          </a:prstGeom>
          <a:noFill/>
        </p:spPr>
        <p:txBody>
          <a:bodyPr wrap="square" rtlCol="0">
            <a:spAutoFit/>
          </a:bodyPr>
          <a:lstStyle/>
          <a:p>
            <a:pPr algn="ctr"/>
            <a:r>
              <a:rPr lang="el-GR" sz="9600" dirty="0">
                <a:solidFill>
                  <a:schemeClr val="accent1"/>
                </a:solidFill>
              </a:rPr>
              <a:t>Β</a:t>
            </a:r>
          </a:p>
        </p:txBody>
      </p:sp>
      <p:sp>
        <p:nvSpPr>
          <p:cNvPr id="18" name="TextBox 17">
            <a:extLst>
              <a:ext uri="{FF2B5EF4-FFF2-40B4-BE49-F238E27FC236}">
                <a16:creationId xmlns:a16="http://schemas.microsoft.com/office/drawing/2014/main" xmlns="" id="{5814F339-8567-46BD-9EBF-D2DD2A2EB163}"/>
              </a:ext>
            </a:extLst>
          </p:cNvPr>
          <p:cNvSpPr txBox="1"/>
          <p:nvPr/>
        </p:nvSpPr>
        <p:spPr>
          <a:xfrm>
            <a:off x="755576" y="4294837"/>
            <a:ext cx="7632848" cy="646331"/>
          </a:xfrm>
          <a:prstGeom prst="rect">
            <a:avLst/>
          </a:prstGeom>
          <a:noFill/>
        </p:spPr>
        <p:txBody>
          <a:bodyPr wrap="square" rtlCol="0">
            <a:spAutoFit/>
          </a:bodyPr>
          <a:lstStyle/>
          <a:p>
            <a:pPr algn="ctr"/>
            <a:r>
              <a:rPr lang="el-GR" sz="3600" dirty="0">
                <a:solidFill>
                  <a:schemeClr val="accent1"/>
                </a:solidFill>
              </a:rPr>
              <a:t>ΠΑΡΑΓΡΑΦΗ ΤΟΥ ΑΞΙΟΠΟΙΝΟΥ</a:t>
            </a:r>
          </a:p>
        </p:txBody>
      </p:sp>
    </p:spTree>
    <p:extLst>
      <p:ext uri="{BB962C8B-B14F-4D97-AF65-F5344CB8AC3E}">
        <p14:creationId xmlns:p14="http://schemas.microsoft.com/office/powerpoint/2010/main" val="1804069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7" name="TextBox 16">
            <a:extLst>
              <a:ext uri="{FF2B5EF4-FFF2-40B4-BE49-F238E27FC236}">
                <a16:creationId xmlns:a16="http://schemas.microsoft.com/office/drawing/2014/main" xmlns="" id="{21F6A44B-DAFF-42BD-A23C-FD256BE34696}"/>
              </a:ext>
            </a:extLst>
          </p:cNvPr>
          <p:cNvSpPr txBox="1"/>
          <p:nvPr/>
        </p:nvSpPr>
        <p:spPr>
          <a:xfrm>
            <a:off x="755576" y="980728"/>
            <a:ext cx="7632848" cy="6001643"/>
          </a:xfrm>
          <a:prstGeom prst="rect">
            <a:avLst/>
          </a:prstGeom>
          <a:noFill/>
        </p:spPr>
        <p:txBody>
          <a:bodyPr wrap="square" rtlCol="0">
            <a:spAutoFit/>
          </a:bodyPr>
          <a:lstStyle/>
          <a:p>
            <a:pPr algn="ctr"/>
            <a:r>
              <a:rPr lang="el-GR" sz="9600" dirty="0">
                <a:solidFill>
                  <a:schemeClr val="accent1"/>
                </a:solidFill>
              </a:rPr>
              <a:t>α. 8, παρ. 3α του </a:t>
            </a:r>
          </a:p>
          <a:p>
            <a:pPr algn="ctr"/>
            <a:r>
              <a:rPr lang="el-GR" sz="9600" dirty="0">
                <a:solidFill>
                  <a:schemeClr val="accent1"/>
                </a:solidFill>
              </a:rPr>
              <a:t>ν. 4411/2016</a:t>
            </a:r>
          </a:p>
          <a:p>
            <a:pPr algn="ctr"/>
            <a:endParaRPr lang="el-GR" sz="9600" dirty="0">
              <a:solidFill>
                <a:schemeClr val="accent1"/>
              </a:solidFill>
            </a:endParaRPr>
          </a:p>
        </p:txBody>
      </p:sp>
    </p:spTree>
    <p:extLst>
      <p:ext uri="{BB962C8B-B14F-4D97-AF65-F5344CB8AC3E}">
        <p14:creationId xmlns:p14="http://schemas.microsoft.com/office/powerpoint/2010/main" val="1657039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6" name="TextBox 15">
            <a:extLst>
              <a:ext uri="{FF2B5EF4-FFF2-40B4-BE49-F238E27FC236}">
                <a16:creationId xmlns:a16="http://schemas.microsoft.com/office/drawing/2014/main" xmlns="" id="{EBDD2BEA-19F3-436A-AC9F-185AD61BEE3C}"/>
              </a:ext>
            </a:extLst>
          </p:cNvPr>
          <p:cNvSpPr txBox="1"/>
          <p:nvPr/>
        </p:nvSpPr>
        <p:spPr>
          <a:xfrm>
            <a:off x="-108520" y="1208941"/>
            <a:ext cx="6660232" cy="4524315"/>
          </a:xfrm>
          <a:prstGeom prst="rect">
            <a:avLst/>
          </a:prstGeom>
          <a:noFill/>
        </p:spPr>
        <p:txBody>
          <a:bodyPr wrap="square" rtlCol="0">
            <a:spAutoFit/>
          </a:bodyPr>
          <a:lstStyle/>
          <a:p>
            <a:pPr algn="r"/>
            <a:r>
              <a:rPr lang="el-GR" sz="3600" dirty="0">
                <a:solidFill>
                  <a:schemeClr val="accent1"/>
                </a:solidFill>
              </a:rPr>
              <a:t>α. 4 του ν. 4043/2012</a:t>
            </a:r>
          </a:p>
          <a:p>
            <a:pPr algn="r"/>
            <a:endParaRPr lang="en-US" sz="3600" dirty="0">
              <a:solidFill>
                <a:schemeClr val="accent1"/>
              </a:solidFill>
            </a:endParaRPr>
          </a:p>
          <a:p>
            <a:pPr algn="r"/>
            <a:endParaRPr lang="el-GR" sz="3600" dirty="0">
              <a:solidFill>
                <a:schemeClr val="accent1"/>
              </a:solidFill>
            </a:endParaRPr>
          </a:p>
          <a:p>
            <a:pPr algn="r"/>
            <a:r>
              <a:rPr lang="el-GR" sz="3600" dirty="0">
                <a:solidFill>
                  <a:schemeClr val="accent1"/>
                </a:solidFill>
              </a:rPr>
              <a:t>α. 8, παρ. 3 του ν. 4198/2013</a:t>
            </a:r>
          </a:p>
          <a:p>
            <a:pPr algn="r"/>
            <a:endParaRPr lang="en-US" sz="3600" dirty="0">
              <a:solidFill>
                <a:schemeClr val="accent1"/>
              </a:solidFill>
            </a:endParaRPr>
          </a:p>
          <a:p>
            <a:pPr algn="r"/>
            <a:endParaRPr lang="el-GR" sz="3600" dirty="0">
              <a:solidFill>
                <a:schemeClr val="accent1"/>
              </a:solidFill>
            </a:endParaRPr>
          </a:p>
          <a:p>
            <a:pPr algn="r"/>
            <a:r>
              <a:rPr lang="el-GR" sz="3600" dirty="0">
                <a:solidFill>
                  <a:schemeClr val="accent1"/>
                </a:solidFill>
              </a:rPr>
              <a:t>α. 8, παρ. 3α του ν. 4411/2016</a:t>
            </a:r>
          </a:p>
          <a:p>
            <a:pPr algn="r"/>
            <a:endParaRPr lang="el-GR" sz="3600" dirty="0">
              <a:solidFill>
                <a:schemeClr val="accent1"/>
              </a:solidFill>
            </a:endParaRPr>
          </a:p>
        </p:txBody>
      </p:sp>
      <p:pic>
        <p:nvPicPr>
          <p:cNvPr id="6" name="Εικόνα 5">
            <a:extLst>
              <a:ext uri="{FF2B5EF4-FFF2-40B4-BE49-F238E27FC236}">
                <a16:creationId xmlns:a16="http://schemas.microsoft.com/office/drawing/2014/main" xmlns="" id="{6C7B4AF6-B61A-44EB-BABF-1E888BCAF777}"/>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705030" y="836712"/>
            <a:ext cx="2343150" cy="1371600"/>
          </a:xfrm>
          <a:prstGeom prst="rect">
            <a:avLst/>
          </a:prstGeom>
        </p:spPr>
      </p:pic>
      <p:pic>
        <p:nvPicPr>
          <p:cNvPr id="23" name="Εικόνα 22">
            <a:extLst>
              <a:ext uri="{FF2B5EF4-FFF2-40B4-BE49-F238E27FC236}">
                <a16:creationId xmlns:a16="http://schemas.microsoft.com/office/drawing/2014/main" xmlns="" id="{C7635D79-440E-44EC-BB47-649858332107}"/>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692330" y="2459993"/>
            <a:ext cx="2343150" cy="1371600"/>
          </a:xfrm>
          <a:prstGeom prst="rect">
            <a:avLst/>
          </a:prstGeom>
        </p:spPr>
      </p:pic>
      <p:pic>
        <p:nvPicPr>
          <p:cNvPr id="8" name="Εικόνα 7">
            <a:extLst>
              <a:ext uri="{FF2B5EF4-FFF2-40B4-BE49-F238E27FC236}">
                <a16:creationId xmlns:a16="http://schemas.microsoft.com/office/drawing/2014/main" xmlns="" id="{B2FBBFAC-F580-49B9-82F2-88A2E90B3022}"/>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705030" y="4145632"/>
            <a:ext cx="2343150" cy="1371600"/>
          </a:xfrm>
          <a:prstGeom prst="rect">
            <a:avLst/>
          </a:prstGeom>
        </p:spPr>
      </p:pic>
    </p:spTree>
    <p:extLst>
      <p:ext uri="{BB962C8B-B14F-4D97-AF65-F5344CB8AC3E}">
        <p14:creationId xmlns:p14="http://schemas.microsoft.com/office/powerpoint/2010/main" val="313113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 calcmode="lin" valueType="num">
                                      <p:cBhvr additive="base">
                                        <p:cTn id="18" dur="5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6">
                                            <p:txEl>
                                              <p:pRg st="6" end="6"/>
                                            </p:txEl>
                                          </p:spTgt>
                                        </p:tgtEl>
                                        <p:attrNameLst>
                                          <p:attrName>style.visibility</p:attrName>
                                        </p:attrNameLst>
                                      </p:cBhvr>
                                      <p:to>
                                        <p:strVal val="visible"/>
                                      </p:to>
                                    </p:set>
                                    <p:anim calcmode="lin" valueType="num">
                                      <p:cBhvr additive="base">
                                        <p:cTn id="29" dur="500" fill="hold"/>
                                        <p:tgtEl>
                                          <p:spTgt spid="16">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6">
                                            <p:txEl>
                                              <p:pRg st="6" end="6"/>
                                            </p:txEl>
                                          </p:spTgt>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6" name="Τίτλος 1">
            <a:extLst>
              <a:ext uri="{FF2B5EF4-FFF2-40B4-BE49-F238E27FC236}">
                <a16:creationId xmlns:a16="http://schemas.microsoft.com/office/drawing/2014/main" xmlns="" id="{96FB54E9-C41E-4F3B-A20F-89ABA7019BFA}"/>
              </a:ext>
            </a:extLst>
          </p:cNvPr>
          <p:cNvSpPr txBox="1">
            <a:spLocks/>
          </p:cNvSpPr>
          <p:nvPr/>
        </p:nvSpPr>
        <p:spPr bwMode="auto">
          <a:xfrm>
            <a:off x="2220044" y="2194371"/>
            <a:ext cx="665725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l-GR" sz="4000" dirty="0">
                <a:solidFill>
                  <a:schemeClr val="accent1"/>
                </a:solidFill>
              </a:rPr>
              <a:t>Γνώσεις που επηρεάζουν τη σύνταξη του κατηγορητηρίου</a:t>
            </a:r>
          </a:p>
        </p:txBody>
      </p:sp>
    </p:spTree>
    <p:extLst>
      <p:ext uri="{BB962C8B-B14F-4D97-AF65-F5344CB8AC3E}">
        <p14:creationId xmlns:p14="http://schemas.microsoft.com/office/powerpoint/2010/main" val="862939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graphicFrame>
        <p:nvGraphicFramePr>
          <p:cNvPr id="16" name="Διάγραμμα 15">
            <a:extLst>
              <a:ext uri="{FF2B5EF4-FFF2-40B4-BE49-F238E27FC236}">
                <a16:creationId xmlns:a16="http://schemas.microsoft.com/office/drawing/2014/main" xmlns="" id="{B4ACA40F-5ADD-4CEA-AA69-65EFE252E783}"/>
              </a:ext>
            </a:extLst>
          </p:cNvPr>
          <p:cNvGraphicFramePr/>
          <p:nvPr>
            <p:extLst>
              <p:ext uri="{D42A27DB-BD31-4B8C-83A1-F6EECF244321}">
                <p14:modId xmlns:p14="http://schemas.microsoft.com/office/powerpoint/2010/main" val="2363172158"/>
              </p:ext>
            </p:extLst>
          </p:nvPr>
        </p:nvGraphicFramePr>
        <p:xfrm>
          <a:off x="3318372" y="1540676"/>
          <a:ext cx="2477764" cy="27524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Επεξήγηση: Γραμμή χωρίς περίγραμμα 2">
            <a:extLst>
              <a:ext uri="{FF2B5EF4-FFF2-40B4-BE49-F238E27FC236}">
                <a16:creationId xmlns:a16="http://schemas.microsoft.com/office/drawing/2014/main" xmlns="" id="{28F6CB74-7B8F-4F57-A032-854AEA7A18C7}"/>
              </a:ext>
            </a:extLst>
          </p:cNvPr>
          <p:cNvSpPr/>
          <p:nvPr/>
        </p:nvSpPr>
        <p:spPr>
          <a:xfrm flipH="1">
            <a:off x="0" y="1145738"/>
            <a:ext cx="2843808" cy="864096"/>
          </a:xfrm>
          <a:prstGeom prst="callout1">
            <a:avLst>
              <a:gd name="adj1" fmla="val 18750"/>
              <a:gd name="adj2" fmla="val -8333"/>
              <a:gd name="adj3" fmla="val 125855"/>
              <a:gd name="adj4" fmla="val -39699"/>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b="1" dirty="0">
                <a:solidFill>
                  <a:schemeClr val="accent1"/>
                </a:solidFill>
              </a:rPr>
              <a:t>Τοποθέτηση δηλητηρίων, </a:t>
            </a:r>
          </a:p>
          <a:p>
            <a:pPr algn="ctr"/>
            <a:r>
              <a:rPr lang="el-GR" dirty="0">
                <a:solidFill>
                  <a:schemeClr val="accent1"/>
                </a:solidFill>
              </a:rPr>
              <a:t>α. 8 παρ. 1  KYA H.Π. 37338/1807/E.103/1-9-10 </a:t>
            </a:r>
          </a:p>
          <a:p>
            <a:pPr algn="ctr"/>
            <a:r>
              <a:rPr lang="el-GR" dirty="0">
                <a:solidFill>
                  <a:schemeClr val="accent1"/>
                </a:solidFill>
              </a:rPr>
              <a:t>(ποινή έως 2 χρόνια)</a:t>
            </a:r>
          </a:p>
        </p:txBody>
      </p:sp>
      <p:sp>
        <p:nvSpPr>
          <p:cNvPr id="19" name="Επεξήγηση: Γραμμή χωρίς περίγραμμα 18">
            <a:extLst>
              <a:ext uri="{FF2B5EF4-FFF2-40B4-BE49-F238E27FC236}">
                <a16:creationId xmlns:a16="http://schemas.microsoft.com/office/drawing/2014/main" xmlns="" id="{CE6FC075-76B7-4E56-A04F-93CFD34FED97}"/>
              </a:ext>
            </a:extLst>
          </p:cNvPr>
          <p:cNvSpPr/>
          <p:nvPr/>
        </p:nvSpPr>
        <p:spPr>
          <a:xfrm>
            <a:off x="5940153" y="1052736"/>
            <a:ext cx="3096344" cy="864096"/>
          </a:xfrm>
          <a:prstGeom prst="callout1">
            <a:avLst>
              <a:gd name="adj1" fmla="val 18750"/>
              <a:gd name="adj2" fmla="val -8333"/>
              <a:gd name="adj3" fmla="val 110445"/>
              <a:gd name="adj4" fmla="val -30592"/>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b="1" dirty="0">
                <a:solidFill>
                  <a:schemeClr val="accent1"/>
                </a:solidFill>
              </a:rPr>
              <a:t>Παράνομη βόσκηση</a:t>
            </a:r>
            <a:r>
              <a:rPr lang="el-GR" dirty="0">
                <a:solidFill>
                  <a:schemeClr val="accent1"/>
                </a:solidFill>
              </a:rPr>
              <a:t>, α. 39 του ν. 3585/2007  πταίσμα </a:t>
            </a:r>
            <a:r>
              <a:rPr lang="el-GR" dirty="0" err="1">
                <a:solidFill>
                  <a:schemeClr val="accent1"/>
                </a:solidFill>
              </a:rPr>
              <a:t>άρ</a:t>
            </a:r>
            <a:r>
              <a:rPr lang="el-GR" dirty="0">
                <a:solidFill>
                  <a:schemeClr val="accent1"/>
                </a:solidFill>
              </a:rPr>
              <a:t>. 38 παρ. 2 Ν. 4055/2012 (ποινή έως τριών μηνών)</a:t>
            </a:r>
          </a:p>
        </p:txBody>
      </p:sp>
      <p:sp>
        <p:nvSpPr>
          <p:cNvPr id="20" name="Επεξήγηση: Γραμμή χωρίς περίγραμμα 19">
            <a:extLst>
              <a:ext uri="{FF2B5EF4-FFF2-40B4-BE49-F238E27FC236}">
                <a16:creationId xmlns:a16="http://schemas.microsoft.com/office/drawing/2014/main" xmlns="" id="{EE47D909-9CDE-400E-A522-6290386E6F50}"/>
              </a:ext>
            </a:extLst>
          </p:cNvPr>
          <p:cNvSpPr/>
          <p:nvPr/>
        </p:nvSpPr>
        <p:spPr>
          <a:xfrm flipH="1">
            <a:off x="107504" y="2204864"/>
            <a:ext cx="2736304" cy="864096"/>
          </a:xfrm>
          <a:prstGeom prst="callout1">
            <a:avLst>
              <a:gd name="adj1" fmla="val 18750"/>
              <a:gd name="adj2" fmla="val -8333"/>
              <a:gd name="adj3" fmla="val 21062"/>
              <a:gd name="adj4" fmla="val -23915"/>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b="1" dirty="0">
                <a:solidFill>
                  <a:schemeClr val="accent1"/>
                </a:solidFill>
              </a:rPr>
              <a:t>Παράνομη υλοτομία αξίας έως 300 ευρώ </a:t>
            </a:r>
            <a:r>
              <a:rPr lang="el-GR" dirty="0">
                <a:solidFill>
                  <a:schemeClr val="accent1"/>
                </a:solidFill>
              </a:rPr>
              <a:t>άρθρων 268 του </a:t>
            </a:r>
            <a:r>
              <a:rPr lang="el-GR" dirty="0" err="1">
                <a:solidFill>
                  <a:schemeClr val="accent1"/>
                </a:solidFill>
              </a:rPr>
              <a:t>ν.δ.</a:t>
            </a:r>
            <a:r>
              <a:rPr lang="el-GR" dirty="0">
                <a:solidFill>
                  <a:schemeClr val="accent1"/>
                </a:solidFill>
              </a:rPr>
              <a:t> 86/1969 (κράτηση)</a:t>
            </a:r>
          </a:p>
        </p:txBody>
      </p:sp>
      <p:sp>
        <p:nvSpPr>
          <p:cNvPr id="21" name="Επεξήγηση: Γραμμή χωρίς περίγραμμα 20">
            <a:extLst>
              <a:ext uri="{FF2B5EF4-FFF2-40B4-BE49-F238E27FC236}">
                <a16:creationId xmlns:a16="http://schemas.microsoft.com/office/drawing/2014/main" xmlns="" id="{DC0BC8D1-5A50-4570-9122-F5ADE8C7516E}"/>
              </a:ext>
            </a:extLst>
          </p:cNvPr>
          <p:cNvSpPr/>
          <p:nvPr/>
        </p:nvSpPr>
        <p:spPr>
          <a:xfrm>
            <a:off x="6012160" y="2204864"/>
            <a:ext cx="3168352" cy="864096"/>
          </a:xfrm>
          <a:prstGeom prst="callout1">
            <a:avLst>
              <a:gd name="adj1" fmla="val 59846"/>
              <a:gd name="adj2" fmla="val 11561"/>
              <a:gd name="adj3" fmla="val 62159"/>
              <a:gd name="adj4" fmla="val -7530"/>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b="1" dirty="0">
                <a:solidFill>
                  <a:schemeClr val="accent1"/>
                </a:solidFill>
              </a:rPr>
              <a:t>Οργανωμένες</a:t>
            </a:r>
            <a:r>
              <a:rPr lang="el-GR" dirty="0">
                <a:solidFill>
                  <a:schemeClr val="accent1"/>
                </a:solidFill>
              </a:rPr>
              <a:t> </a:t>
            </a:r>
            <a:r>
              <a:rPr lang="el-GR" b="1" dirty="0">
                <a:solidFill>
                  <a:schemeClr val="accent1"/>
                </a:solidFill>
              </a:rPr>
              <a:t>κατασκηνώσεις χωρίς άδεια ΕΟΤ, </a:t>
            </a:r>
            <a:r>
              <a:rPr lang="el-GR" dirty="0">
                <a:solidFill>
                  <a:schemeClr val="accent1"/>
                </a:solidFill>
              </a:rPr>
              <a:t>α. 9 και 10 του ν. 392/1976 </a:t>
            </a:r>
          </a:p>
          <a:p>
            <a:pPr algn="ctr"/>
            <a:r>
              <a:rPr lang="el-GR" dirty="0">
                <a:solidFill>
                  <a:schemeClr val="accent1"/>
                </a:solidFill>
              </a:rPr>
              <a:t>(ποινή έως έξι μήνες)</a:t>
            </a:r>
          </a:p>
        </p:txBody>
      </p:sp>
      <p:sp>
        <p:nvSpPr>
          <p:cNvPr id="22" name="Επεξήγηση: Γραμμή χωρίς περίγραμμα 21">
            <a:extLst>
              <a:ext uri="{FF2B5EF4-FFF2-40B4-BE49-F238E27FC236}">
                <a16:creationId xmlns:a16="http://schemas.microsoft.com/office/drawing/2014/main" xmlns="" id="{AB258740-E85A-4360-B823-942E63A5CC72}"/>
              </a:ext>
            </a:extLst>
          </p:cNvPr>
          <p:cNvSpPr/>
          <p:nvPr/>
        </p:nvSpPr>
        <p:spPr>
          <a:xfrm flipH="1">
            <a:off x="35496" y="3429000"/>
            <a:ext cx="2915570" cy="864096"/>
          </a:xfrm>
          <a:prstGeom prst="callout1">
            <a:avLst>
              <a:gd name="adj1" fmla="val 27997"/>
              <a:gd name="adj2" fmla="val 1411"/>
              <a:gd name="adj3" fmla="val 514"/>
              <a:gd name="adj4" fmla="val -18951"/>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b="1" dirty="0">
                <a:solidFill>
                  <a:schemeClr val="accent1"/>
                </a:solidFill>
              </a:rPr>
              <a:t>Παράνομη υλοτομία αξίας έως 300 ευρώ </a:t>
            </a:r>
            <a:r>
              <a:rPr lang="el-GR" dirty="0">
                <a:solidFill>
                  <a:schemeClr val="accent1"/>
                </a:solidFill>
              </a:rPr>
              <a:t>άρθρων 268 του </a:t>
            </a:r>
            <a:r>
              <a:rPr lang="el-GR" dirty="0" err="1">
                <a:solidFill>
                  <a:schemeClr val="accent1"/>
                </a:solidFill>
              </a:rPr>
              <a:t>ν.δ.</a:t>
            </a:r>
            <a:r>
              <a:rPr lang="el-GR" dirty="0">
                <a:solidFill>
                  <a:schemeClr val="accent1"/>
                </a:solidFill>
              </a:rPr>
              <a:t> 86/1969 σ.σ. 381 ΠΚ (ποινή έως 2 χρόνια)</a:t>
            </a:r>
          </a:p>
        </p:txBody>
      </p:sp>
      <p:sp>
        <p:nvSpPr>
          <p:cNvPr id="23" name="Επεξήγηση: Γραμμή χωρίς περίγραμμα 22">
            <a:extLst>
              <a:ext uri="{FF2B5EF4-FFF2-40B4-BE49-F238E27FC236}">
                <a16:creationId xmlns:a16="http://schemas.microsoft.com/office/drawing/2014/main" xmlns="" id="{50CFF62F-EC8A-4442-A799-8EA581957F4A}"/>
              </a:ext>
            </a:extLst>
          </p:cNvPr>
          <p:cNvSpPr/>
          <p:nvPr/>
        </p:nvSpPr>
        <p:spPr>
          <a:xfrm>
            <a:off x="6178647" y="3501008"/>
            <a:ext cx="2951066" cy="864096"/>
          </a:xfrm>
          <a:prstGeom prst="callout1">
            <a:avLst>
              <a:gd name="adj1" fmla="val 19777"/>
              <a:gd name="adj2" fmla="val 6107"/>
              <a:gd name="adj3" fmla="val 3597"/>
              <a:gd name="adj4" fmla="val -14500"/>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b="1" dirty="0">
                <a:solidFill>
                  <a:schemeClr val="accent1"/>
                </a:solidFill>
              </a:rPr>
              <a:t>Παράνομη θήρα εντός ΚΑΖ</a:t>
            </a:r>
            <a:r>
              <a:rPr lang="el-GR" dirty="0">
                <a:solidFill>
                  <a:schemeClr val="accent1"/>
                </a:solidFill>
              </a:rPr>
              <a:t>, 254 παρ. 6 σ.σ. 287 παρ. 9 του Ν.Δ. 86/69 (ποινή έως 2 χρόνια)</a:t>
            </a:r>
          </a:p>
        </p:txBody>
      </p:sp>
      <p:sp>
        <p:nvSpPr>
          <p:cNvPr id="25" name="Επεξήγηση: Γραμμή χωρίς περίγραμμα 24">
            <a:extLst>
              <a:ext uri="{FF2B5EF4-FFF2-40B4-BE49-F238E27FC236}">
                <a16:creationId xmlns:a16="http://schemas.microsoft.com/office/drawing/2014/main" xmlns="" id="{BCC1AB0A-9F4E-42E6-83D7-B301437DFEBA}"/>
              </a:ext>
            </a:extLst>
          </p:cNvPr>
          <p:cNvSpPr/>
          <p:nvPr/>
        </p:nvSpPr>
        <p:spPr>
          <a:xfrm flipH="1">
            <a:off x="-180528" y="4682095"/>
            <a:ext cx="4731876" cy="864096"/>
          </a:xfrm>
          <a:prstGeom prst="callout1">
            <a:avLst>
              <a:gd name="adj1" fmla="val -14127"/>
              <a:gd name="adj2" fmla="val 32942"/>
              <a:gd name="adj3" fmla="val -98115"/>
              <a:gd name="adj4" fmla="val 13103"/>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b="1" dirty="0">
                <a:solidFill>
                  <a:schemeClr val="accent1"/>
                </a:solidFill>
              </a:rPr>
              <a:t>Παράνομη θήρα με πλωτά &amp; μηχανοκίνητα μέσα, </a:t>
            </a:r>
            <a:r>
              <a:rPr lang="el-GR" dirty="0">
                <a:solidFill>
                  <a:schemeClr val="accent1"/>
                </a:solidFill>
              </a:rPr>
              <a:t>258 παρ. 1</a:t>
            </a:r>
            <a:r>
              <a:rPr lang="el-GR" baseline="30000" dirty="0">
                <a:solidFill>
                  <a:schemeClr val="accent1"/>
                </a:solidFill>
              </a:rPr>
              <a:t>α, β</a:t>
            </a:r>
            <a:r>
              <a:rPr lang="el-GR" dirty="0">
                <a:solidFill>
                  <a:schemeClr val="accent1"/>
                </a:solidFill>
              </a:rPr>
              <a:t> σ.σ. 287 παρ. 5 του Ν.Δ. 86/69 (ποινή έως 2 χρόνια)</a:t>
            </a:r>
          </a:p>
          <a:p>
            <a:pPr algn="ctr"/>
            <a:r>
              <a:rPr lang="el-GR" dirty="0">
                <a:solidFill>
                  <a:schemeClr val="accent1"/>
                </a:solidFill>
              </a:rPr>
              <a:t>(ποινή έως 2 χρόνια)</a:t>
            </a:r>
          </a:p>
        </p:txBody>
      </p:sp>
      <p:sp>
        <p:nvSpPr>
          <p:cNvPr id="26" name="Επεξήγηση: Γραμμή χωρίς περίγραμμα 25">
            <a:extLst>
              <a:ext uri="{FF2B5EF4-FFF2-40B4-BE49-F238E27FC236}">
                <a16:creationId xmlns:a16="http://schemas.microsoft.com/office/drawing/2014/main" xmlns="" id="{EBC3CF37-C2D7-4673-B36B-C1B37C09293F}"/>
              </a:ext>
            </a:extLst>
          </p:cNvPr>
          <p:cNvSpPr/>
          <p:nvPr/>
        </p:nvSpPr>
        <p:spPr>
          <a:xfrm>
            <a:off x="4767372" y="4653136"/>
            <a:ext cx="4452193" cy="864096"/>
          </a:xfrm>
          <a:prstGeom prst="callout1">
            <a:avLst>
              <a:gd name="adj1" fmla="val -11045"/>
              <a:gd name="adj2" fmla="val 17203"/>
              <a:gd name="adj3" fmla="val -91950"/>
              <a:gd name="adj4" fmla="val 9530"/>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b="1" dirty="0">
                <a:solidFill>
                  <a:schemeClr val="accent1"/>
                </a:solidFill>
              </a:rPr>
              <a:t>Μεταφορά όπλου, θήρα χωρίς άδεια, ομαδική θήρα κ.α. σε περίοδο απαγόρευσης θήρας</a:t>
            </a:r>
            <a:r>
              <a:rPr lang="el-GR" dirty="0">
                <a:solidFill>
                  <a:schemeClr val="accent1"/>
                </a:solidFill>
              </a:rPr>
              <a:t>, α. 251, 256, 258, 259 του Ν. 86/69 (κράτηση)</a:t>
            </a:r>
          </a:p>
        </p:txBody>
      </p:sp>
    </p:spTree>
    <p:extLst>
      <p:ext uri="{BB962C8B-B14F-4D97-AF65-F5344CB8AC3E}">
        <p14:creationId xmlns:p14="http://schemas.microsoft.com/office/powerpoint/2010/main" val="32057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anim calcmode="lin" valueType="num">
                                      <p:cBhvr>
                                        <p:cTn id="19" dur="500" fill="hold"/>
                                        <p:tgtEl>
                                          <p:spTgt spid="19"/>
                                        </p:tgtEl>
                                        <p:attrNameLst>
                                          <p:attrName>ppt_x</p:attrName>
                                        </p:attrNameLst>
                                      </p:cBhvr>
                                      <p:tavLst>
                                        <p:tav tm="0">
                                          <p:val>
                                            <p:fltVal val="0.5"/>
                                          </p:val>
                                        </p:tav>
                                        <p:tav tm="100000">
                                          <p:val>
                                            <p:strVal val="#ppt_x"/>
                                          </p:val>
                                        </p:tav>
                                      </p:tavLst>
                                    </p:anim>
                                    <p:anim calcmode="lin" valueType="num">
                                      <p:cBhvr>
                                        <p:cTn id="20"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fltVal val="0.5"/>
                                          </p:val>
                                        </p:tav>
                                        <p:tav tm="100000">
                                          <p:val>
                                            <p:strVal val="#ppt_x"/>
                                          </p:val>
                                        </p:tav>
                                      </p:tavLst>
                                    </p:anim>
                                    <p:anim calcmode="lin" valueType="num">
                                      <p:cBhvr>
                                        <p:cTn id="29" dur="500" fill="hold"/>
                                        <p:tgtEl>
                                          <p:spTgt spid="20"/>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fltVal val="0.5"/>
                                          </p:val>
                                        </p:tav>
                                        <p:tav tm="100000">
                                          <p:val>
                                            <p:strVal val="#ppt_x"/>
                                          </p:val>
                                        </p:tav>
                                      </p:tavLst>
                                    </p:anim>
                                    <p:anim calcmode="lin" valueType="num">
                                      <p:cBhvr>
                                        <p:cTn id="38" dur="500" fill="hold"/>
                                        <p:tgtEl>
                                          <p:spTgt spid="21"/>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528"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anim calcmode="lin" valueType="num">
                                      <p:cBhvr>
                                        <p:cTn id="46" dur="500" fill="hold"/>
                                        <p:tgtEl>
                                          <p:spTgt spid="22"/>
                                        </p:tgtEl>
                                        <p:attrNameLst>
                                          <p:attrName>ppt_x</p:attrName>
                                        </p:attrNameLst>
                                      </p:cBhvr>
                                      <p:tavLst>
                                        <p:tav tm="0">
                                          <p:val>
                                            <p:fltVal val="0.5"/>
                                          </p:val>
                                        </p:tav>
                                        <p:tav tm="100000">
                                          <p:val>
                                            <p:strVal val="#ppt_x"/>
                                          </p:val>
                                        </p:tav>
                                      </p:tavLst>
                                    </p:anim>
                                    <p:anim calcmode="lin" valueType="num">
                                      <p:cBhvr>
                                        <p:cTn id="47" dur="500" fill="hold"/>
                                        <p:tgtEl>
                                          <p:spTgt spid="22"/>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52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anim calcmode="lin" valueType="num">
                                      <p:cBhvr>
                                        <p:cTn id="55" dur="500" fill="hold"/>
                                        <p:tgtEl>
                                          <p:spTgt spid="23"/>
                                        </p:tgtEl>
                                        <p:attrNameLst>
                                          <p:attrName>ppt_x</p:attrName>
                                        </p:attrNameLst>
                                      </p:cBhvr>
                                      <p:tavLst>
                                        <p:tav tm="0">
                                          <p:val>
                                            <p:fltVal val="0.5"/>
                                          </p:val>
                                        </p:tav>
                                        <p:tav tm="100000">
                                          <p:val>
                                            <p:strVal val="#ppt_x"/>
                                          </p:val>
                                        </p:tav>
                                      </p:tavLst>
                                    </p:anim>
                                    <p:anim calcmode="lin" valueType="num">
                                      <p:cBhvr>
                                        <p:cTn id="56" dur="500" fill="hold"/>
                                        <p:tgtEl>
                                          <p:spTgt spid="23"/>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500" fill="hold"/>
                                        <p:tgtEl>
                                          <p:spTgt spid="25"/>
                                        </p:tgtEl>
                                        <p:attrNameLst>
                                          <p:attrName>ppt_w</p:attrName>
                                        </p:attrNameLst>
                                      </p:cBhvr>
                                      <p:tavLst>
                                        <p:tav tm="0">
                                          <p:val>
                                            <p:fltVal val="0"/>
                                          </p:val>
                                        </p:tav>
                                        <p:tav tm="100000">
                                          <p:val>
                                            <p:strVal val="#ppt_w"/>
                                          </p:val>
                                        </p:tav>
                                      </p:tavLst>
                                    </p:anim>
                                    <p:anim calcmode="lin" valueType="num">
                                      <p:cBhvr>
                                        <p:cTn id="62" dur="500" fill="hold"/>
                                        <p:tgtEl>
                                          <p:spTgt spid="25"/>
                                        </p:tgtEl>
                                        <p:attrNameLst>
                                          <p:attrName>ppt_h</p:attrName>
                                        </p:attrNameLst>
                                      </p:cBhvr>
                                      <p:tavLst>
                                        <p:tav tm="0">
                                          <p:val>
                                            <p:fltVal val="0"/>
                                          </p:val>
                                        </p:tav>
                                        <p:tav tm="100000">
                                          <p:val>
                                            <p:strVal val="#ppt_h"/>
                                          </p:val>
                                        </p:tav>
                                      </p:tavLst>
                                    </p:anim>
                                    <p:animEffect transition="in" filter="fade">
                                      <p:cBhvr>
                                        <p:cTn id="63" dur="500"/>
                                        <p:tgtEl>
                                          <p:spTgt spid="25"/>
                                        </p:tgtEl>
                                      </p:cBhvr>
                                    </p:animEffect>
                                    <p:anim calcmode="lin" valueType="num">
                                      <p:cBhvr>
                                        <p:cTn id="64" dur="500" fill="hold"/>
                                        <p:tgtEl>
                                          <p:spTgt spid="25"/>
                                        </p:tgtEl>
                                        <p:attrNameLst>
                                          <p:attrName>ppt_x</p:attrName>
                                        </p:attrNameLst>
                                      </p:cBhvr>
                                      <p:tavLst>
                                        <p:tav tm="0">
                                          <p:val>
                                            <p:fltVal val="0.5"/>
                                          </p:val>
                                        </p:tav>
                                        <p:tav tm="100000">
                                          <p:val>
                                            <p:strVal val="#ppt_x"/>
                                          </p:val>
                                        </p:tav>
                                      </p:tavLst>
                                    </p:anim>
                                    <p:anim calcmode="lin" valueType="num">
                                      <p:cBhvr>
                                        <p:cTn id="65"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528"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p:cTn id="70" dur="500" fill="hold"/>
                                        <p:tgtEl>
                                          <p:spTgt spid="26"/>
                                        </p:tgtEl>
                                        <p:attrNameLst>
                                          <p:attrName>ppt_w</p:attrName>
                                        </p:attrNameLst>
                                      </p:cBhvr>
                                      <p:tavLst>
                                        <p:tav tm="0">
                                          <p:val>
                                            <p:fltVal val="0"/>
                                          </p:val>
                                        </p:tav>
                                        <p:tav tm="100000">
                                          <p:val>
                                            <p:strVal val="#ppt_w"/>
                                          </p:val>
                                        </p:tav>
                                      </p:tavLst>
                                    </p:anim>
                                    <p:anim calcmode="lin" valueType="num">
                                      <p:cBhvr>
                                        <p:cTn id="71" dur="500" fill="hold"/>
                                        <p:tgtEl>
                                          <p:spTgt spid="26"/>
                                        </p:tgtEl>
                                        <p:attrNameLst>
                                          <p:attrName>ppt_h</p:attrName>
                                        </p:attrNameLst>
                                      </p:cBhvr>
                                      <p:tavLst>
                                        <p:tav tm="0">
                                          <p:val>
                                            <p:fltVal val="0"/>
                                          </p:val>
                                        </p:tav>
                                        <p:tav tm="100000">
                                          <p:val>
                                            <p:strVal val="#ppt_h"/>
                                          </p:val>
                                        </p:tav>
                                      </p:tavLst>
                                    </p:anim>
                                    <p:animEffect transition="in" filter="fade">
                                      <p:cBhvr>
                                        <p:cTn id="72" dur="500"/>
                                        <p:tgtEl>
                                          <p:spTgt spid="26"/>
                                        </p:tgtEl>
                                      </p:cBhvr>
                                    </p:animEffect>
                                    <p:anim calcmode="lin" valueType="num">
                                      <p:cBhvr>
                                        <p:cTn id="73" dur="500" fill="hold"/>
                                        <p:tgtEl>
                                          <p:spTgt spid="26"/>
                                        </p:tgtEl>
                                        <p:attrNameLst>
                                          <p:attrName>ppt_x</p:attrName>
                                        </p:attrNameLst>
                                      </p:cBhvr>
                                      <p:tavLst>
                                        <p:tav tm="0">
                                          <p:val>
                                            <p:fltVal val="0.5"/>
                                          </p:val>
                                        </p:tav>
                                        <p:tav tm="100000">
                                          <p:val>
                                            <p:strVal val="#ppt_x"/>
                                          </p:val>
                                        </p:tav>
                                      </p:tavLst>
                                    </p:anim>
                                    <p:anim calcmode="lin" valueType="num">
                                      <p:cBhvr>
                                        <p:cTn id="74" dur="500" fill="hold"/>
                                        <p:tgtEl>
                                          <p:spTgt spid="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1" grpId="0" animBg="1"/>
      <p:bldP spid="22" grpId="0" animBg="1"/>
      <p:bldP spid="23" grpId="0" animBg="1"/>
      <p:bldP spid="25" grpId="0" animBg="1"/>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xmlns="" id="{040C95CF-96EB-41B3-A3B4-C35F077EFD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Τίτλος 3">
            <a:extLst>
              <a:ext uri="{FF2B5EF4-FFF2-40B4-BE49-F238E27FC236}">
                <a16:creationId xmlns:a16="http://schemas.microsoft.com/office/drawing/2014/main" xmlns="" id="{67AED740-D76D-41C4-B7F8-DF2C74E4013A}"/>
              </a:ext>
            </a:extLst>
          </p:cNvPr>
          <p:cNvSpPr>
            <a:spLocks noGrp="1"/>
          </p:cNvSpPr>
          <p:nvPr>
            <p:ph type="ctrTitle"/>
          </p:nvPr>
        </p:nvSpPr>
        <p:spPr>
          <a:xfrm>
            <a:off x="0" y="5157192"/>
            <a:ext cx="9144000" cy="1470025"/>
          </a:xfrm>
        </p:spPr>
        <p:txBody>
          <a:bodyPr/>
          <a:lstStyle/>
          <a:p>
            <a:r>
              <a:rPr lang="el-GR" dirty="0">
                <a:solidFill>
                  <a:schemeClr val="bg1"/>
                </a:solidFill>
              </a:rPr>
              <a:t>Έκθεση νεκρών θηραμάτων σε κοινή θέα (258 § 2ε Ν.Δ.86/69)</a:t>
            </a:r>
          </a:p>
        </p:txBody>
      </p:sp>
      <p:sp>
        <p:nvSpPr>
          <p:cNvPr id="33" name="Τίτλος 3">
            <a:extLst>
              <a:ext uri="{FF2B5EF4-FFF2-40B4-BE49-F238E27FC236}">
                <a16:creationId xmlns:a16="http://schemas.microsoft.com/office/drawing/2014/main" xmlns="" id="{5CDB168A-A025-4F65-9C26-BA0EF8F0FD1E}"/>
              </a:ext>
            </a:extLst>
          </p:cNvPr>
          <p:cNvSpPr txBox="1">
            <a:spLocks/>
          </p:cNvSpPr>
          <p:nvPr/>
        </p:nvSpPr>
        <p:spPr bwMode="auto">
          <a:xfrm>
            <a:off x="36512" y="734839"/>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l-GR" dirty="0">
                <a:solidFill>
                  <a:srgbClr val="FF0000"/>
                </a:solidFill>
              </a:rPr>
              <a:t>Θήρα ειδών που δεν επιτρέπεται το κυνήγι τους (Άρθρα 251, 256, 258, 259 του Ν. 86/69</a:t>
            </a:r>
            <a:r>
              <a:rPr lang="el-GR" dirty="0"/>
              <a:t> </a:t>
            </a:r>
            <a:r>
              <a:rPr lang="el-GR" dirty="0">
                <a:solidFill>
                  <a:srgbClr val="FF0000"/>
                </a:solidFill>
              </a:rPr>
              <a:t>)</a:t>
            </a:r>
          </a:p>
        </p:txBody>
      </p:sp>
    </p:spTree>
    <p:extLst>
      <p:ext uri="{BB962C8B-B14F-4D97-AF65-F5344CB8AC3E}">
        <p14:creationId xmlns:p14="http://schemas.microsoft.com/office/powerpoint/2010/main" val="103584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pic>
        <p:nvPicPr>
          <p:cNvPr id="3" name="Εικόνα 2">
            <a:extLst>
              <a:ext uri="{FF2B5EF4-FFF2-40B4-BE49-F238E27FC236}">
                <a16:creationId xmlns:a16="http://schemas.microsoft.com/office/drawing/2014/main" xmlns="" id="{388039DA-C398-4618-BECA-6FAD2F06566C}"/>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338387" y="1700808"/>
            <a:ext cx="4467225" cy="3086100"/>
          </a:xfrm>
          <a:prstGeom prst="rect">
            <a:avLst/>
          </a:prstGeom>
        </p:spPr>
      </p:pic>
    </p:spTree>
    <p:extLst>
      <p:ext uri="{BB962C8B-B14F-4D97-AF65-F5344CB8AC3E}">
        <p14:creationId xmlns:p14="http://schemas.microsoft.com/office/powerpoint/2010/main" val="1873471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2" name="TextBox 1">
            <a:extLst>
              <a:ext uri="{FF2B5EF4-FFF2-40B4-BE49-F238E27FC236}">
                <a16:creationId xmlns:a16="http://schemas.microsoft.com/office/drawing/2014/main" xmlns="" id="{32DB81D6-071D-4510-A842-27AFD09F3739}"/>
              </a:ext>
            </a:extLst>
          </p:cNvPr>
          <p:cNvSpPr txBox="1"/>
          <p:nvPr/>
        </p:nvSpPr>
        <p:spPr>
          <a:xfrm>
            <a:off x="1403648" y="2132856"/>
            <a:ext cx="6552728" cy="2369880"/>
          </a:xfrm>
          <a:prstGeom prst="rect">
            <a:avLst/>
          </a:prstGeom>
          <a:noFill/>
        </p:spPr>
        <p:txBody>
          <a:bodyPr wrap="square" rtlCol="0">
            <a:spAutoFit/>
          </a:bodyPr>
          <a:lstStyle/>
          <a:p>
            <a:pPr algn="ctr"/>
            <a:r>
              <a:rPr lang="el-GR" sz="6000" dirty="0">
                <a:solidFill>
                  <a:schemeClr val="accent1"/>
                </a:solidFill>
              </a:rPr>
              <a:t>Ευχαριστούμε</a:t>
            </a:r>
          </a:p>
          <a:p>
            <a:pPr algn="ctr"/>
            <a:r>
              <a:rPr lang="el-GR" sz="4400" i="1" dirty="0">
                <a:solidFill>
                  <a:schemeClr val="tx1">
                    <a:lumMod val="50000"/>
                    <a:lumOff val="50000"/>
                  </a:schemeClr>
                </a:solidFill>
              </a:rPr>
              <a:t>(…και παρακαλούμε για δικές σας ενέργειες)</a:t>
            </a:r>
          </a:p>
        </p:txBody>
      </p:sp>
    </p:spTree>
    <p:extLst>
      <p:ext uri="{BB962C8B-B14F-4D97-AF65-F5344CB8AC3E}">
        <p14:creationId xmlns:p14="http://schemas.microsoft.com/office/powerpoint/2010/main" val="2520957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6" name="Τίτλος 1">
            <a:extLst>
              <a:ext uri="{FF2B5EF4-FFF2-40B4-BE49-F238E27FC236}">
                <a16:creationId xmlns:a16="http://schemas.microsoft.com/office/drawing/2014/main" xmlns="" id="{96FB54E9-C41E-4F3B-A20F-89ABA7019BFA}"/>
              </a:ext>
            </a:extLst>
          </p:cNvPr>
          <p:cNvSpPr txBox="1">
            <a:spLocks/>
          </p:cNvSpPr>
          <p:nvPr/>
        </p:nvSpPr>
        <p:spPr bwMode="auto">
          <a:xfrm>
            <a:off x="639378" y="1247775"/>
            <a:ext cx="7838256"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l-GR" dirty="0">
                <a:solidFill>
                  <a:schemeClr val="accent1"/>
                </a:solidFill>
              </a:rPr>
              <a:t>Γενικές</a:t>
            </a:r>
          </a:p>
        </p:txBody>
      </p:sp>
      <p:pic>
        <p:nvPicPr>
          <p:cNvPr id="17" name="Εικόνα 16">
            <a:extLst>
              <a:ext uri="{FF2B5EF4-FFF2-40B4-BE49-F238E27FC236}">
                <a16:creationId xmlns:a16="http://schemas.microsoft.com/office/drawing/2014/main" xmlns="" id="{838D6989-C0B2-408E-B87C-5C814AE43D8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1520" y="1223286"/>
            <a:ext cx="2068857" cy="2061698"/>
          </a:xfrm>
          <a:prstGeom prst="rect">
            <a:avLst/>
          </a:prstGeom>
        </p:spPr>
      </p:pic>
    </p:spTree>
    <p:extLst>
      <p:ext uri="{BB962C8B-B14F-4D97-AF65-F5344CB8AC3E}">
        <p14:creationId xmlns:p14="http://schemas.microsoft.com/office/powerpoint/2010/main" val="319973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pic>
        <p:nvPicPr>
          <p:cNvPr id="16" name="Θέση περιεχομένου 5">
            <a:extLst>
              <a:ext uri="{FF2B5EF4-FFF2-40B4-BE49-F238E27FC236}">
                <a16:creationId xmlns:a16="http://schemas.microsoft.com/office/drawing/2014/main" xmlns="" id="{08FE127F-3177-4EC5-95D9-3DED4B52E7E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bwMode="auto">
          <a:xfrm>
            <a:off x="-1" y="908050"/>
            <a:ext cx="9129713" cy="478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Φυσαλίδα ομιλίας: Ορθογώνιο με στρογγυλεμένες γωνίες 16">
            <a:extLst>
              <a:ext uri="{FF2B5EF4-FFF2-40B4-BE49-F238E27FC236}">
                <a16:creationId xmlns:a16="http://schemas.microsoft.com/office/drawing/2014/main" xmlns="" id="{9E7E93F8-1D63-4B6D-A530-1966823D2B7E}"/>
              </a:ext>
            </a:extLst>
          </p:cNvPr>
          <p:cNvSpPr/>
          <p:nvPr/>
        </p:nvSpPr>
        <p:spPr>
          <a:xfrm>
            <a:off x="374946" y="1041771"/>
            <a:ext cx="3055557" cy="1100635"/>
          </a:xfrm>
          <a:prstGeom prst="wedgeRoundRectCallout">
            <a:avLst>
              <a:gd name="adj1" fmla="val -46955"/>
              <a:gd name="adj2" fmla="val 78322"/>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dirty="0"/>
              <a:t>Για την πρόσβαση στο ακίνητό μου έπρεπε να κόψω κάποια δέντρα.</a:t>
            </a:r>
          </a:p>
        </p:txBody>
      </p:sp>
      <p:sp>
        <p:nvSpPr>
          <p:cNvPr id="18" name="Φυσαλίδα ομιλίας: Ορθογώνιο με στρογγυλεμένες γωνίες 17">
            <a:extLst>
              <a:ext uri="{FF2B5EF4-FFF2-40B4-BE49-F238E27FC236}">
                <a16:creationId xmlns:a16="http://schemas.microsoft.com/office/drawing/2014/main" xmlns="" id="{69E73EA3-311C-4656-8E4A-42C7339320FC}"/>
              </a:ext>
            </a:extLst>
          </p:cNvPr>
          <p:cNvSpPr/>
          <p:nvPr/>
        </p:nvSpPr>
        <p:spPr>
          <a:xfrm>
            <a:off x="5509027" y="1041772"/>
            <a:ext cx="3368273" cy="1019076"/>
          </a:xfrm>
          <a:prstGeom prst="wedgeRoundRectCallout">
            <a:avLst>
              <a:gd name="adj1" fmla="val -46955"/>
              <a:gd name="adj2" fmla="val 78322"/>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dirty="0"/>
              <a:t>Δώστε μου μια αναβολή μέχρι να κλείσω το φάκελο αδειοδότησης του λατομείου μου</a:t>
            </a:r>
          </a:p>
        </p:txBody>
      </p:sp>
      <p:sp>
        <p:nvSpPr>
          <p:cNvPr id="19" name="Φυσαλίδα ομιλίας: Ορθογώνιο με στρογγυλεμένες γωνίες 18">
            <a:extLst>
              <a:ext uri="{FF2B5EF4-FFF2-40B4-BE49-F238E27FC236}">
                <a16:creationId xmlns:a16="http://schemas.microsoft.com/office/drawing/2014/main" xmlns="" id="{8E44A922-2CD8-4FC9-946E-15C660CFBFD6}"/>
              </a:ext>
            </a:extLst>
          </p:cNvPr>
          <p:cNvSpPr/>
          <p:nvPr/>
        </p:nvSpPr>
        <p:spPr>
          <a:xfrm>
            <a:off x="261885" y="2588500"/>
            <a:ext cx="3188941" cy="1148411"/>
          </a:xfrm>
          <a:prstGeom prst="wedgeRoundRectCallout">
            <a:avLst>
              <a:gd name="adj1" fmla="val -20724"/>
              <a:gd name="adj2" fmla="val 91612"/>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dirty="0"/>
              <a:t>Όταν συνδέουμε τις σωλήνες πέφτει λίγο πετρέλαιο. Ρίχνουμε σαπουνάδα όμως και διαλύεται.</a:t>
            </a:r>
          </a:p>
        </p:txBody>
      </p:sp>
      <p:sp>
        <p:nvSpPr>
          <p:cNvPr id="20" name="Φυσαλίδα ομιλίας: Ορθογώνιο με στρογγυλεμένες γωνίες 19">
            <a:extLst>
              <a:ext uri="{FF2B5EF4-FFF2-40B4-BE49-F238E27FC236}">
                <a16:creationId xmlns:a16="http://schemas.microsoft.com/office/drawing/2014/main" xmlns="" id="{E94FB25F-0E2D-496B-A4E6-5D99216BB417}"/>
              </a:ext>
            </a:extLst>
          </p:cNvPr>
          <p:cNvSpPr/>
          <p:nvPr/>
        </p:nvSpPr>
        <p:spPr>
          <a:xfrm>
            <a:off x="5533676" y="2494342"/>
            <a:ext cx="3430812" cy="1322446"/>
          </a:xfrm>
          <a:prstGeom prst="wedgeRoundRectCallout">
            <a:avLst>
              <a:gd name="adj1" fmla="val 42433"/>
              <a:gd name="adj2" fmla="val 87815"/>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dirty="0"/>
              <a:t>Δεν ήμουν στη ρεματιά για κυνήγι. Ένα αρνί ήθελα από το βοσκό. Το αμάξι έμεινε από μπαταρία, γι’ αυτό έφυγα με τα πόδια. </a:t>
            </a:r>
          </a:p>
        </p:txBody>
      </p:sp>
      <p:sp>
        <p:nvSpPr>
          <p:cNvPr id="21" name="Φυσαλίδα ομιλίας: Ορθογώνιο με στρογγυλεμένες γωνίες 20">
            <a:extLst>
              <a:ext uri="{FF2B5EF4-FFF2-40B4-BE49-F238E27FC236}">
                <a16:creationId xmlns:a16="http://schemas.microsoft.com/office/drawing/2014/main" xmlns="" id="{D76B44CB-B800-4963-A695-6708186A639D}"/>
              </a:ext>
            </a:extLst>
          </p:cNvPr>
          <p:cNvSpPr/>
          <p:nvPr/>
        </p:nvSpPr>
        <p:spPr>
          <a:xfrm>
            <a:off x="253001" y="4245430"/>
            <a:ext cx="3177501" cy="899583"/>
          </a:xfrm>
          <a:prstGeom prst="wedgeRoundRectCallout">
            <a:avLst>
              <a:gd name="adj1" fmla="val 46921"/>
              <a:gd name="adj2" fmla="val 88191"/>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dirty="0"/>
              <a:t>Δεν έβαλα εγώ τις παγίδες. Η αποθήκη δεν είναι δική μου.</a:t>
            </a:r>
          </a:p>
        </p:txBody>
      </p:sp>
      <p:sp>
        <p:nvSpPr>
          <p:cNvPr id="22" name="Φυσαλίδα ομιλίας: Ορθογώνιο με στρογγυλεμένες γωνίες 21">
            <a:extLst>
              <a:ext uri="{FF2B5EF4-FFF2-40B4-BE49-F238E27FC236}">
                <a16:creationId xmlns:a16="http://schemas.microsoft.com/office/drawing/2014/main" xmlns="" id="{6C5DF813-5FEF-4CB0-A6EF-B5C55BC48D1A}"/>
              </a:ext>
            </a:extLst>
          </p:cNvPr>
          <p:cNvSpPr/>
          <p:nvPr/>
        </p:nvSpPr>
        <p:spPr>
          <a:xfrm>
            <a:off x="5423724" y="4437112"/>
            <a:ext cx="3540764" cy="1139289"/>
          </a:xfrm>
          <a:prstGeom prst="wedgeRoundRectCallout">
            <a:avLst>
              <a:gd name="adj1" fmla="val -62576"/>
              <a:gd name="adj2" fmla="val 12376"/>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dirty="0"/>
              <a:t>Ο Δήμος μου έχει ανάγκη από δίκτυο </a:t>
            </a:r>
            <a:r>
              <a:rPr lang="el-GR" dirty="0" err="1"/>
              <a:t>ομβρίων</a:t>
            </a:r>
            <a:r>
              <a:rPr lang="el-GR" dirty="0"/>
              <a:t>. Αν δεν το βάλω στην άμμο, που θα το βάλω, στην Εθνική οδό;</a:t>
            </a:r>
          </a:p>
        </p:txBody>
      </p:sp>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Φυσαλίδα σκέψης: Σύννεφο 22">
            <a:extLst>
              <a:ext uri="{FF2B5EF4-FFF2-40B4-BE49-F238E27FC236}">
                <a16:creationId xmlns:a16="http://schemas.microsoft.com/office/drawing/2014/main" xmlns="" id="{BB8B318E-67D1-4E7D-8259-E13507FF2AED}"/>
              </a:ext>
            </a:extLst>
          </p:cNvPr>
          <p:cNvSpPr/>
          <p:nvPr/>
        </p:nvSpPr>
        <p:spPr>
          <a:xfrm>
            <a:off x="0" y="1052736"/>
            <a:ext cx="3528392" cy="1202699"/>
          </a:xfrm>
          <a:prstGeom prst="cloudCallout">
            <a:avLst>
              <a:gd name="adj1" fmla="val 78542"/>
              <a:gd name="adj2" fmla="val 39249"/>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l-GR" sz="1400" dirty="0"/>
              <a:t>Είναι χαρακτηρισμένο  </a:t>
            </a:r>
            <a:r>
              <a:rPr lang="el-GR" sz="1400" dirty="0" err="1"/>
              <a:t>χορτολιβαδικό</a:t>
            </a:r>
            <a:r>
              <a:rPr lang="el-GR" sz="1400" dirty="0"/>
              <a:t>. Όφειλε να λάβει άδεια πριν κόψει δέντρα.</a:t>
            </a:r>
          </a:p>
        </p:txBody>
      </p:sp>
      <p:sp>
        <p:nvSpPr>
          <p:cNvPr id="24" name="Φυσαλίδα σκέψης: Σύννεφο 23">
            <a:extLst>
              <a:ext uri="{FF2B5EF4-FFF2-40B4-BE49-F238E27FC236}">
                <a16:creationId xmlns:a16="http://schemas.microsoft.com/office/drawing/2014/main" xmlns="" id="{085FFFD2-1A2B-44BE-B4C0-0CB9734D4E20}"/>
              </a:ext>
            </a:extLst>
          </p:cNvPr>
          <p:cNvSpPr/>
          <p:nvPr/>
        </p:nvSpPr>
        <p:spPr>
          <a:xfrm>
            <a:off x="-612576" y="2555195"/>
            <a:ext cx="4076999" cy="1377861"/>
          </a:xfrm>
          <a:prstGeom prst="cloudCallout">
            <a:avLst>
              <a:gd name="adj1" fmla="val 52130"/>
              <a:gd name="adj2" fmla="val -49189"/>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l-GR" sz="1400" dirty="0"/>
              <a:t>Έχει </a:t>
            </a:r>
            <a:r>
              <a:rPr lang="el-GR" sz="1400" dirty="0" err="1"/>
              <a:t>αδειοδοτηθεί</a:t>
            </a:r>
            <a:r>
              <a:rPr lang="el-GR" sz="1400" dirty="0"/>
              <a:t>. Σίγουρα κάπου υπάρχει μια ΜΠΕ. Πρέπει να δω τί προβλέπει. </a:t>
            </a:r>
          </a:p>
        </p:txBody>
      </p:sp>
      <p:sp>
        <p:nvSpPr>
          <p:cNvPr id="25" name="Φυσαλίδα σκέψης: Σύννεφο 24">
            <a:extLst>
              <a:ext uri="{FF2B5EF4-FFF2-40B4-BE49-F238E27FC236}">
                <a16:creationId xmlns:a16="http://schemas.microsoft.com/office/drawing/2014/main" xmlns="" id="{CCE9C610-D062-4C61-A949-3142488B24EA}"/>
              </a:ext>
            </a:extLst>
          </p:cNvPr>
          <p:cNvSpPr/>
          <p:nvPr/>
        </p:nvSpPr>
        <p:spPr>
          <a:xfrm>
            <a:off x="5251786" y="947465"/>
            <a:ext cx="3515297" cy="1113489"/>
          </a:xfrm>
          <a:prstGeom prst="cloudCallout">
            <a:avLst>
              <a:gd name="adj1" fmla="val -33987"/>
              <a:gd name="adj2" fmla="val 78933"/>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l-GR" sz="1400" dirty="0"/>
              <a:t>Ομολογεί ότι λειτουργεί παράνομα τα τελευταία τρία χρόνια.</a:t>
            </a:r>
          </a:p>
        </p:txBody>
      </p:sp>
      <p:sp>
        <p:nvSpPr>
          <p:cNvPr id="26" name="Φυσαλίδα σκέψης: Σύννεφο 25">
            <a:extLst>
              <a:ext uri="{FF2B5EF4-FFF2-40B4-BE49-F238E27FC236}">
                <a16:creationId xmlns:a16="http://schemas.microsoft.com/office/drawing/2014/main" xmlns="" id="{3A749707-758F-4C15-9A92-9515AF409320}"/>
              </a:ext>
            </a:extLst>
          </p:cNvPr>
          <p:cNvSpPr/>
          <p:nvPr/>
        </p:nvSpPr>
        <p:spPr>
          <a:xfrm>
            <a:off x="5664118" y="2463729"/>
            <a:ext cx="3213183" cy="1469327"/>
          </a:xfrm>
          <a:prstGeom prst="cloudCallout">
            <a:avLst>
              <a:gd name="adj1" fmla="val -60437"/>
              <a:gd name="adj2" fmla="val -37623"/>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l-GR" sz="1400" dirty="0"/>
              <a:t>Είχε σκύλους μαζί του. Δεν ήταν περίοδος κυνηγιού και έχει συλληφθεί ξανά στην ίδια περιοχή.</a:t>
            </a:r>
          </a:p>
        </p:txBody>
      </p:sp>
      <p:sp>
        <p:nvSpPr>
          <p:cNvPr id="27" name="Φυσαλίδα σκέψης: Σύννεφο 26">
            <a:extLst>
              <a:ext uri="{FF2B5EF4-FFF2-40B4-BE49-F238E27FC236}">
                <a16:creationId xmlns:a16="http://schemas.microsoft.com/office/drawing/2014/main" xmlns="" id="{3C158ABC-8CEC-432F-AB5B-F36BB1457054}"/>
              </a:ext>
            </a:extLst>
          </p:cNvPr>
          <p:cNvSpPr/>
          <p:nvPr/>
        </p:nvSpPr>
        <p:spPr>
          <a:xfrm>
            <a:off x="107504" y="4253603"/>
            <a:ext cx="3285508" cy="1346278"/>
          </a:xfrm>
          <a:prstGeom prst="cloudCallout">
            <a:avLst>
              <a:gd name="adj1" fmla="val 57277"/>
              <a:gd name="adj2" fmla="val -80961"/>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l-GR" sz="1400" dirty="0"/>
              <a:t>Το ακίνητο που βρέθηκαν τα δολώματα του ανήκει. Έχει την ευθύνη του κατόχου αντικειμενικά. </a:t>
            </a:r>
          </a:p>
        </p:txBody>
      </p:sp>
      <p:sp>
        <p:nvSpPr>
          <p:cNvPr id="28" name="Φυσαλίδα σκέψης: Σύννεφο 27">
            <a:extLst>
              <a:ext uri="{FF2B5EF4-FFF2-40B4-BE49-F238E27FC236}">
                <a16:creationId xmlns:a16="http://schemas.microsoft.com/office/drawing/2014/main" xmlns="" id="{58E8998B-615D-43F1-8F5D-98DAC5948074}"/>
              </a:ext>
            </a:extLst>
          </p:cNvPr>
          <p:cNvSpPr/>
          <p:nvPr/>
        </p:nvSpPr>
        <p:spPr>
          <a:xfrm>
            <a:off x="5533676" y="4253603"/>
            <a:ext cx="4006876" cy="1370127"/>
          </a:xfrm>
          <a:prstGeom prst="cloudCallout">
            <a:avLst>
              <a:gd name="adj1" fmla="val -54309"/>
              <a:gd name="adj2" fmla="val -64477"/>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l-GR" sz="1400" dirty="0"/>
              <a:t>Δεν ακούγεται ρεαλιστικό το δίλημμα έργα </a:t>
            </a:r>
            <a:r>
              <a:rPr lang="el-GR" sz="1400" dirty="0" err="1"/>
              <a:t>ομβρίων</a:t>
            </a:r>
            <a:r>
              <a:rPr lang="el-GR" sz="1400" dirty="0"/>
              <a:t> ή καρέτα - καρέτα. Η ΜΠΕ προβλέπει εναλλακτικά σενάρια.</a:t>
            </a:r>
          </a:p>
        </p:txBody>
      </p:sp>
    </p:spTree>
    <p:extLst>
      <p:ext uri="{BB962C8B-B14F-4D97-AF65-F5344CB8AC3E}">
        <p14:creationId xmlns:p14="http://schemas.microsoft.com/office/powerpoint/2010/main" val="228412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500" fill="hold"/>
                                        <p:tgtEl>
                                          <p:spTgt spid="27"/>
                                        </p:tgtEl>
                                        <p:attrNameLst>
                                          <p:attrName>ppt_w</p:attrName>
                                        </p:attrNameLst>
                                      </p:cBhvr>
                                      <p:tavLst>
                                        <p:tav tm="0">
                                          <p:val>
                                            <p:fltVal val="0"/>
                                          </p:val>
                                        </p:tav>
                                        <p:tav tm="100000">
                                          <p:val>
                                            <p:strVal val="#ppt_w"/>
                                          </p:val>
                                        </p:tav>
                                      </p:tavLst>
                                    </p:anim>
                                    <p:anim calcmode="lin" valueType="num">
                                      <p:cBhvr>
                                        <p:cTn id="71" dur="500" fill="hold"/>
                                        <p:tgtEl>
                                          <p:spTgt spid="27"/>
                                        </p:tgtEl>
                                        <p:attrNameLst>
                                          <p:attrName>ppt_h</p:attrName>
                                        </p:attrNameLst>
                                      </p:cBhvr>
                                      <p:tavLst>
                                        <p:tav tm="0">
                                          <p:val>
                                            <p:fltVal val="0"/>
                                          </p:val>
                                        </p:tav>
                                        <p:tav tm="100000">
                                          <p:val>
                                            <p:strVal val="#ppt_h"/>
                                          </p:val>
                                        </p:tav>
                                      </p:tavLst>
                                    </p:anim>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p:cTn id="84" dur="500" fill="hold"/>
                                        <p:tgtEl>
                                          <p:spTgt spid="28"/>
                                        </p:tgtEl>
                                        <p:attrNameLst>
                                          <p:attrName>ppt_w</p:attrName>
                                        </p:attrNameLst>
                                      </p:cBhvr>
                                      <p:tavLst>
                                        <p:tav tm="0">
                                          <p:val>
                                            <p:fltVal val="0"/>
                                          </p:val>
                                        </p:tav>
                                        <p:tav tm="100000">
                                          <p:val>
                                            <p:strVal val="#ppt_w"/>
                                          </p:val>
                                        </p:tav>
                                      </p:tavLst>
                                    </p:anim>
                                    <p:anim calcmode="lin" valueType="num">
                                      <p:cBhvr>
                                        <p:cTn id="85" dur="500" fill="hold"/>
                                        <p:tgtEl>
                                          <p:spTgt spid="28"/>
                                        </p:tgtEl>
                                        <p:attrNameLst>
                                          <p:attrName>ppt_h</p:attrName>
                                        </p:attrNameLst>
                                      </p:cBhvr>
                                      <p:tavLst>
                                        <p:tav tm="0">
                                          <p:val>
                                            <p:fltVal val="0"/>
                                          </p:val>
                                        </p:tav>
                                        <p:tav tm="100000">
                                          <p:val>
                                            <p:strVal val="#ppt_h"/>
                                          </p:val>
                                        </p:tav>
                                      </p:tavLst>
                                    </p:anim>
                                    <p:animEffect transition="in" filter="fade">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6" name="Τίτλος 1">
            <a:extLst>
              <a:ext uri="{FF2B5EF4-FFF2-40B4-BE49-F238E27FC236}">
                <a16:creationId xmlns:a16="http://schemas.microsoft.com/office/drawing/2014/main" xmlns="" id="{96FB54E9-C41E-4F3B-A20F-89ABA7019BFA}"/>
              </a:ext>
            </a:extLst>
          </p:cNvPr>
          <p:cNvSpPr txBox="1">
            <a:spLocks/>
          </p:cNvSpPr>
          <p:nvPr/>
        </p:nvSpPr>
        <p:spPr bwMode="auto">
          <a:xfrm>
            <a:off x="639378" y="1247775"/>
            <a:ext cx="7838256"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l-GR" dirty="0">
                <a:solidFill>
                  <a:schemeClr val="accent1"/>
                </a:solidFill>
              </a:rPr>
              <a:t>Ειδικές</a:t>
            </a:r>
          </a:p>
        </p:txBody>
      </p:sp>
      <p:pic>
        <p:nvPicPr>
          <p:cNvPr id="17" name="Εικόνα 16">
            <a:extLst>
              <a:ext uri="{FF2B5EF4-FFF2-40B4-BE49-F238E27FC236}">
                <a16:creationId xmlns:a16="http://schemas.microsoft.com/office/drawing/2014/main" xmlns="" id="{4596FCAC-2BC4-48C2-9CAF-2E292D0EE81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1520" y="1223286"/>
            <a:ext cx="2068857" cy="2061698"/>
          </a:xfrm>
          <a:prstGeom prst="rect">
            <a:avLst/>
          </a:prstGeom>
        </p:spPr>
      </p:pic>
    </p:spTree>
    <p:extLst>
      <p:ext uri="{BB962C8B-B14F-4D97-AF65-F5344CB8AC3E}">
        <p14:creationId xmlns:p14="http://schemas.microsoft.com/office/powerpoint/2010/main" val="376528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xmlns="" id="{C8EF4B6C-978D-4DEB-B8A3-5A0EEE8374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Θέση περιεχομένου 8">
            <a:extLst>
              <a:ext uri="{FF2B5EF4-FFF2-40B4-BE49-F238E27FC236}">
                <a16:creationId xmlns:a16="http://schemas.microsoft.com/office/drawing/2014/main" xmlns="" id="{600B8E65-B987-4151-8E31-01F2F75546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36" y="908050"/>
            <a:ext cx="9156949" cy="4746792"/>
          </a:xfrm>
          <a:prstGeom prst="rect">
            <a:avLst/>
          </a:prstGeom>
        </p:spPr>
      </p:pic>
      <p:cxnSp>
        <p:nvCxnSpPr>
          <p:cNvPr id="29" name="Straight Connector 28">
            <a:extLst>
              <a:ext uri="{FF2B5EF4-FFF2-40B4-BE49-F238E27FC236}">
                <a16:creationId xmlns:a16="http://schemas.microsoft.com/office/drawing/2014/main" xmlns="" id="{2E969830-398D-4781-9E31-B926E393FA98}"/>
              </a:ext>
            </a:extLst>
          </p:cNvPr>
          <p:cNvCxnSpPr/>
          <p:nvPr/>
        </p:nvCxnSpPr>
        <p:spPr>
          <a:xfrm>
            <a:off x="1588" y="5676900"/>
            <a:ext cx="9142412" cy="6350"/>
          </a:xfrm>
          <a:prstGeom prst="line">
            <a:avLst/>
          </a:prstGeom>
          <a:ln>
            <a:solidFill>
              <a:srgbClr val="663300"/>
            </a:solidFill>
          </a:ln>
        </p:spPr>
        <p:style>
          <a:lnRef idx="1">
            <a:schemeClr val="accent1"/>
          </a:lnRef>
          <a:fillRef idx="0">
            <a:schemeClr val="accent1"/>
          </a:fillRef>
          <a:effectRef idx="0">
            <a:schemeClr val="accent1"/>
          </a:effectRef>
          <a:fontRef idx="minor">
            <a:schemeClr val="tx1"/>
          </a:fontRef>
        </p:style>
      </p:cxnSp>
      <p:sp>
        <p:nvSpPr>
          <p:cNvPr id="3077" name="Title 1">
            <a:extLst>
              <a:ext uri="{FF2B5EF4-FFF2-40B4-BE49-F238E27FC236}">
                <a16:creationId xmlns:a16="http://schemas.microsoft.com/office/drawing/2014/main" xmlns="" id="{0EC96EA4-FD0B-446A-B664-2A745B87347E}"/>
              </a:ext>
            </a:extLst>
          </p:cNvPr>
          <p:cNvSpPr>
            <a:spLocks noGrp="1"/>
          </p:cNvSpPr>
          <p:nvPr>
            <p:ph type="ctrTitle"/>
          </p:nvPr>
        </p:nvSpPr>
        <p:spPr>
          <a:xfrm>
            <a:off x="-12700" y="115888"/>
            <a:ext cx="9142413" cy="792162"/>
          </a:xfrm>
        </p:spPr>
        <p:txBody>
          <a:bodyPr/>
          <a:lstStyle/>
          <a:p>
            <a:r>
              <a:rPr lang="en-US" altLang="el-GR" sz="1400" b="1" dirty="0">
                <a:solidFill>
                  <a:srgbClr val="663300"/>
                </a:solidFill>
                <a:latin typeface="Verdana" panose="020B0604030504040204" pitchFamily="34" charset="0"/>
                <a:ea typeface="Verdana" panose="020B0604030504040204" pitchFamily="34" charset="0"/>
                <a:cs typeface="Verdana" panose="020B0604030504040204" pitchFamily="34" charset="0"/>
              </a:rPr>
              <a:t>LIFE Natura Themis - </a:t>
            </a:r>
            <a:r>
              <a:rPr lang="el-GR" altLang="el-GR" sz="1400" b="1" dirty="0">
                <a:solidFill>
                  <a:srgbClr val="663300"/>
                </a:solidFill>
                <a:latin typeface="Verdana" panose="020B0604030504040204" pitchFamily="34" charset="0"/>
                <a:ea typeface="Verdana" panose="020B0604030504040204" pitchFamily="34" charset="0"/>
                <a:cs typeface="Verdana" panose="020B0604030504040204" pitchFamily="34" charset="0"/>
              </a:rPr>
              <a:t>LIFE14/GIE/GR/000026</a:t>
            </a:r>
            <a:br>
              <a:rPr lang="el-GR" altLang="el-GR" sz="1400" b="1" dirty="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dirty="0">
                <a:solidFill>
                  <a:srgbClr val="663300"/>
                </a:solidFill>
                <a:latin typeface="Verdana" panose="020B0604030504040204" pitchFamily="34" charset="0"/>
                <a:ea typeface="Verdana" panose="020B0604030504040204" pitchFamily="34" charset="0"/>
                <a:cs typeface="Verdana" panose="020B0604030504040204" pitchFamily="34" charset="0"/>
              </a:rPr>
              <a:t>«Προώθηση της ευαισθητοποίησης για την άσκηση δίωξης για εγκλήματα κατά της άγριας ζωής και την ανάδειξη της </a:t>
            </a:r>
            <a:br>
              <a:rPr lang="el-GR" altLang="el-GR" sz="1000" dirty="0">
                <a:solidFill>
                  <a:srgbClr val="663300"/>
                </a:solidFill>
                <a:latin typeface="Verdana" panose="020B0604030504040204" pitchFamily="34" charset="0"/>
                <a:ea typeface="Verdana" panose="020B0604030504040204" pitchFamily="34" charset="0"/>
                <a:cs typeface="Verdana" panose="020B0604030504040204" pitchFamily="34" charset="0"/>
              </a:rPr>
            </a:br>
            <a:r>
              <a:rPr lang="el-GR" altLang="el-GR" sz="1000" dirty="0">
                <a:solidFill>
                  <a:srgbClr val="663300"/>
                </a:solidFill>
                <a:latin typeface="Verdana" panose="020B0604030504040204" pitchFamily="34" charset="0"/>
                <a:ea typeface="Verdana" panose="020B0604030504040204" pitchFamily="34" charset="0"/>
                <a:cs typeface="Verdana" panose="020B0604030504040204" pitchFamily="34" charset="0"/>
              </a:rPr>
              <a:t>περιβαλλοντικής ευθύνης για την αντιμετώπιση ζημιών έναντι της βιοποικιλότητας σε περιοχές του Δικτύου NATURA 2000 στην Κρήτη»</a:t>
            </a:r>
          </a:p>
        </p:txBody>
      </p:sp>
      <p:grpSp>
        <p:nvGrpSpPr>
          <p:cNvPr id="3080" name="Group 3">
            <a:extLst>
              <a:ext uri="{FF2B5EF4-FFF2-40B4-BE49-F238E27FC236}">
                <a16:creationId xmlns:a16="http://schemas.microsoft.com/office/drawing/2014/main" xmlns="" id="{44324A97-01A7-4276-9143-CEE352E7CE5C}"/>
              </a:ext>
            </a:extLst>
          </p:cNvPr>
          <p:cNvGrpSpPr>
            <a:grpSpLocks/>
          </p:cNvGrpSpPr>
          <p:nvPr/>
        </p:nvGrpSpPr>
        <p:grpSpPr bwMode="auto">
          <a:xfrm>
            <a:off x="1692275" y="6165850"/>
            <a:ext cx="6850063" cy="519113"/>
            <a:chOff x="1258888" y="6221668"/>
            <a:chExt cx="6850062" cy="519700"/>
          </a:xfrm>
        </p:grpSpPr>
        <p:pic>
          <p:nvPicPr>
            <p:cNvPr id="3082" name="Picture 7" descr="Logo Natura2000 Alta Resolución">
              <a:extLst>
                <a:ext uri="{FF2B5EF4-FFF2-40B4-BE49-F238E27FC236}">
                  <a16:creationId xmlns:a16="http://schemas.microsoft.com/office/drawing/2014/main" xmlns="" id="{29C492BE-3120-4B82-9B6D-0B603F3950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4331" y="6232451"/>
              <a:ext cx="586186"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descr="Logo LIFE Alta Resolución">
              <a:extLst>
                <a:ext uri="{FF2B5EF4-FFF2-40B4-BE49-F238E27FC236}">
                  <a16:creationId xmlns:a16="http://schemas.microsoft.com/office/drawing/2014/main" xmlns="" id="{EB2DD53A-826D-4FB3-8075-00379F436B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8888" y="6281292"/>
              <a:ext cx="628102" cy="4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9" descr="NEO MFIK Logo GR_RGB">
              <a:extLst>
                <a:ext uri="{FF2B5EF4-FFF2-40B4-BE49-F238E27FC236}">
                  <a16:creationId xmlns:a16="http://schemas.microsoft.com/office/drawing/2014/main" xmlns="" id="{5FFCC413-7FE7-42D6-96AA-A23EE6BFF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84581" y="6297149"/>
              <a:ext cx="749404" cy="4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ypen-GR-small">
              <a:extLst>
                <a:ext uri="{FF2B5EF4-FFF2-40B4-BE49-F238E27FC236}">
                  <a16:creationId xmlns:a16="http://schemas.microsoft.com/office/drawing/2014/main" xmlns="" id="{26B5EB7E-C121-45C7-869A-A6433BA293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10644" y="6279268"/>
              <a:ext cx="798306" cy="3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1" descr="EEPF-logo-2011-GR">
              <a:extLst>
                <a:ext uri="{FF2B5EF4-FFF2-40B4-BE49-F238E27FC236}">
                  <a16:creationId xmlns:a16="http://schemas.microsoft.com/office/drawing/2014/main" xmlns="" id="{95EFAB36-B8DB-41BD-A103-677FC86329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9369" y="6221668"/>
              <a:ext cx="1011696" cy="51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2">
              <a:extLst>
                <a:ext uri="{FF2B5EF4-FFF2-40B4-BE49-F238E27FC236}">
                  <a16:creationId xmlns:a16="http://schemas.microsoft.com/office/drawing/2014/main" xmlns="" id="{F17805C1-3457-4C51-A8E4-D18571265B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30730" y="6230548"/>
              <a:ext cx="664937" cy="5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
              <a:extLst>
                <a:ext uri="{FF2B5EF4-FFF2-40B4-BE49-F238E27FC236}">
                  <a16:creationId xmlns:a16="http://schemas.microsoft.com/office/drawing/2014/main" xmlns="" id="{45008946-DDA3-4C50-93F7-D5304CE01FFF}"/>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800" y="6237368"/>
              <a:ext cx="691535"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a:extLst>
                <a:ext uri="{FF2B5EF4-FFF2-40B4-BE49-F238E27FC236}">
                  <a16:creationId xmlns:a16="http://schemas.microsoft.com/office/drawing/2014/main" xmlns="" id="{BCD88ADA-9D2B-449C-8BEA-A10F17A819E4}"/>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572000" y="6237368"/>
              <a:ext cx="528289"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Subtitle 2">
            <a:extLst>
              <a:ext uri="{FF2B5EF4-FFF2-40B4-BE49-F238E27FC236}">
                <a16:creationId xmlns:a16="http://schemas.microsoft.com/office/drawing/2014/main" xmlns="" id="{655A3381-640F-4A95-954A-161C988C59AE}"/>
              </a:ext>
            </a:extLst>
          </p:cNvPr>
          <p:cNvSpPr txBox="1">
            <a:spLocks/>
          </p:cNvSpPr>
          <p:nvPr/>
        </p:nvSpPr>
        <p:spPr bwMode="auto">
          <a:xfrm>
            <a:off x="1692275" y="5716588"/>
            <a:ext cx="718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Το έργο LIFE14/GIE/GR/000026</a:t>
            </a:r>
            <a:r>
              <a:rPr lang="en-US" altLang="el-GR" sz="900">
                <a:solidFill>
                  <a:srgbClr val="663300"/>
                </a:solidFill>
                <a:latin typeface="Verdana" panose="020B0604030504040204" pitchFamily="34" charset="0"/>
              </a:rPr>
              <a:t> </a:t>
            </a:r>
            <a:r>
              <a:rPr lang="el-GR" altLang="el-GR" sz="900">
                <a:solidFill>
                  <a:srgbClr val="663300"/>
                </a:solidFill>
                <a:latin typeface="Verdana" panose="020B0604030504040204" pitchFamily="34" charset="0"/>
              </a:rPr>
              <a:t>χρηματοδοτείται σε ποσοστό 60% από το χρηματοδοτικό εργαλείο </a:t>
            </a:r>
          </a:p>
          <a:p>
            <a:pPr algn="ctr">
              <a:spcBef>
                <a:spcPct val="20000"/>
              </a:spcBef>
              <a:buFont typeface="Arial" panose="020B0604020202020204" pitchFamily="34" charset="0"/>
              <a:buNone/>
            </a:pPr>
            <a:r>
              <a:rPr lang="el-GR" altLang="el-GR" sz="900">
                <a:solidFill>
                  <a:srgbClr val="663300"/>
                </a:solidFill>
                <a:latin typeface="Verdana" panose="020B0604030504040204" pitchFamily="34" charset="0"/>
              </a:rPr>
              <a:t>LIFE “Περιβαλλοντική Διακυβέρνηση &amp; Πληροφόρηση” της Ευρωπαϊκής Επιτροπής.</a:t>
            </a:r>
          </a:p>
        </p:txBody>
      </p:sp>
      <p:sp>
        <p:nvSpPr>
          <p:cNvPr id="17" name="Φυσαλίδα ομιλίας: Ορθογώνιο με στρογγυλεμένες γωνίες 16">
            <a:extLst>
              <a:ext uri="{FF2B5EF4-FFF2-40B4-BE49-F238E27FC236}">
                <a16:creationId xmlns:a16="http://schemas.microsoft.com/office/drawing/2014/main" xmlns="" id="{9E7E93F8-1D63-4B6D-A530-1966823D2B7E}"/>
              </a:ext>
            </a:extLst>
          </p:cNvPr>
          <p:cNvSpPr/>
          <p:nvPr/>
        </p:nvSpPr>
        <p:spPr>
          <a:xfrm>
            <a:off x="374946" y="1041771"/>
            <a:ext cx="3055557" cy="1100635"/>
          </a:xfrm>
          <a:prstGeom prst="wedgeRoundRectCallout">
            <a:avLst>
              <a:gd name="adj1" fmla="val -46955"/>
              <a:gd name="adj2" fmla="val 78322"/>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dirty="0"/>
              <a:t>Για την πρόσβαση στο ακίνητό μου έπρεπε να κόψω κάποια δέντρα.</a:t>
            </a:r>
          </a:p>
        </p:txBody>
      </p:sp>
      <p:sp>
        <p:nvSpPr>
          <p:cNvPr id="18" name="Φυσαλίδα ομιλίας: Ορθογώνιο με στρογγυλεμένες γωνίες 17">
            <a:extLst>
              <a:ext uri="{FF2B5EF4-FFF2-40B4-BE49-F238E27FC236}">
                <a16:creationId xmlns:a16="http://schemas.microsoft.com/office/drawing/2014/main" xmlns="" id="{69E73EA3-311C-4656-8E4A-42C7339320FC}"/>
              </a:ext>
            </a:extLst>
          </p:cNvPr>
          <p:cNvSpPr/>
          <p:nvPr/>
        </p:nvSpPr>
        <p:spPr>
          <a:xfrm>
            <a:off x="5509027" y="1041772"/>
            <a:ext cx="3368273" cy="1019076"/>
          </a:xfrm>
          <a:prstGeom prst="wedgeRoundRectCallout">
            <a:avLst>
              <a:gd name="adj1" fmla="val -46955"/>
              <a:gd name="adj2" fmla="val 78322"/>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dirty="0"/>
              <a:t>Δώστε μου μια αναβολή μέχρι να κλείσω το φάκελο αδειοδότησης του λατομείου μου</a:t>
            </a:r>
          </a:p>
        </p:txBody>
      </p:sp>
      <p:sp>
        <p:nvSpPr>
          <p:cNvPr id="19" name="Φυσαλίδα ομιλίας: Ορθογώνιο με στρογγυλεμένες γωνίες 18">
            <a:extLst>
              <a:ext uri="{FF2B5EF4-FFF2-40B4-BE49-F238E27FC236}">
                <a16:creationId xmlns:a16="http://schemas.microsoft.com/office/drawing/2014/main" xmlns="" id="{8E44A922-2CD8-4FC9-946E-15C660CFBFD6}"/>
              </a:ext>
            </a:extLst>
          </p:cNvPr>
          <p:cNvSpPr/>
          <p:nvPr/>
        </p:nvSpPr>
        <p:spPr>
          <a:xfrm>
            <a:off x="261885" y="2588500"/>
            <a:ext cx="3188941" cy="1148411"/>
          </a:xfrm>
          <a:prstGeom prst="wedgeRoundRectCallout">
            <a:avLst>
              <a:gd name="adj1" fmla="val -20724"/>
              <a:gd name="adj2" fmla="val 91612"/>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dirty="0"/>
              <a:t>Όταν συνδέουμε τις σωλήνες πέφτει λίγο πετρέλαιο. Ρίχνουμε σαπουνάδα όμως και διαλύεται.</a:t>
            </a:r>
          </a:p>
        </p:txBody>
      </p:sp>
      <p:sp>
        <p:nvSpPr>
          <p:cNvPr id="20" name="Φυσαλίδα ομιλίας: Ορθογώνιο με στρογγυλεμένες γωνίες 19">
            <a:extLst>
              <a:ext uri="{FF2B5EF4-FFF2-40B4-BE49-F238E27FC236}">
                <a16:creationId xmlns:a16="http://schemas.microsoft.com/office/drawing/2014/main" xmlns="" id="{E94FB25F-0E2D-496B-A4E6-5D99216BB417}"/>
              </a:ext>
            </a:extLst>
          </p:cNvPr>
          <p:cNvSpPr/>
          <p:nvPr/>
        </p:nvSpPr>
        <p:spPr>
          <a:xfrm>
            <a:off x="5533676" y="2494342"/>
            <a:ext cx="3430812" cy="1322446"/>
          </a:xfrm>
          <a:prstGeom prst="wedgeRoundRectCallout">
            <a:avLst>
              <a:gd name="adj1" fmla="val 42433"/>
              <a:gd name="adj2" fmla="val 87815"/>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dirty="0"/>
              <a:t>Δεν ήμουν στη ρεματιά για κυνήγι. Ένα αρνί ήθελα από το βοσκό. Το αμάξι έμεινε από μπαταρία, γι’ αυτό έφυγα με τα πόδια. </a:t>
            </a:r>
          </a:p>
        </p:txBody>
      </p:sp>
      <p:sp>
        <p:nvSpPr>
          <p:cNvPr id="21" name="Φυσαλίδα ομιλίας: Ορθογώνιο με στρογγυλεμένες γωνίες 20">
            <a:extLst>
              <a:ext uri="{FF2B5EF4-FFF2-40B4-BE49-F238E27FC236}">
                <a16:creationId xmlns:a16="http://schemas.microsoft.com/office/drawing/2014/main" xmlns="" id="{D76B44CB-B800-4963-A695-6708186A639D}"/>
              </a:ext>
            </a:extLst>
          </p:cNvPr>
          <p:cNvSpPr/>
          <p:nvPr/>
        </p:nvSpPr>
        <p:spPr>
          <a:xfrm>
            <a:off x="253001" y="4245430"/>
            <a:ext cx="3177501" cy="899583"/>
          </a:xfrm>
          <a:prstGeom prst="wedgeRoundRectCallout">
            <a:avLst>
              <a:gd name="adj1" fmla="val 46921"/>
              <a:gd name="adj2" fmla="val 88191"/>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dirty="0"/>
              <a:t>Δεν έβαλα εγώ τις παγίδες. Η αποθήκη δεν είναι δική μου.</a:t>
            </a:r>
          </a:p>
        </p:txBody>
      </p:sp>
      <p:sp>
        <p:nvSpPr>
          <p:cNvPr id="22" name="Φυσαλίδα ομιλίας: Ορθογώνιο με στρογγυλεμένες γωνίες 21">
            <a:extLst>
              <a:ext uri="{FF2B5EF4-FFF2-40B4-BE49-F238E27FC236}">
                <a16:creationId xmlns:a16="http://schemas.microsoft.com/office/drawing/2014/main" xmlns="" id="{6C5DF813-5FEF-4CB0-A6EF-B5C55BC48D1A}"/>
              </a:ext>
            </a:extLst>
          </p:cNvPr>
          <p:cNvSpPr/>
          <p:nvPr/>
        </p:nvSpPr>
        <p:spPr>
          <a:xfrm>
            <a:off x="5423724" y="4437112"/>
            <a:ext cx="3540764" cy="1139289"/>
          </a:xfrm>
          <a:prstGeom prst="wedgeRoundRectCallout">
            <a:avLst>
              <a:gd name="adj1" fmla="val -62576"/>
              <a:gd name="adj2" fmla="val 12376"/>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dirty="0"/>
              <a:t>Ο Δήμος μου έχει ανάγκη από δίκτυο </a:t>
            </a:r>
            <a:r>
              <a:rPr lang="el-GR" dirty="0" err="1"/>
              <a:t>ομβρίων</a:t>
            </a:r>
            <a:r>
              <a:rPr lang="el-GR" dirty="0"/>
              <a:t>. Αν δεν το βάλω στην άμμο, που θα το βάλω, στην Εθνική οδό;</a:t>
            </a:r>
          </a:p>
        </p:txBody>
      </p:sp>
      <p:pic>
        <p:nvPicPr>
          <p:cNvPr id="3076" name="Picture 10">
            <a:extLst>
              <a:ext uri="{FF2B5EF4-FFF2-40B4-BE49-F238E27FC236}">
                <a16:creationId xmlns:a16="http://schemas.microsoft.com/office/drawing/2014/main" xmlns="" id="{A27E05FF-7853-46D6-9603-CA38F2E15FE8}"/>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54000" y="5337175"/>
            <a:ext cx="885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Φυσαλίδα σκέψης: Σύννεφο 22">
            <a:extLst>
              <a:ext uri="{FF2B5EF4-FFF2-40B4-BE49-F238E27FC236}">
                <a16:creationId xmlns:a16="http://schemas.microsoft.com/office/drawing/2014/main" xmlns="" id="{BB8B318E-67D1-4E7D-8259-E13507FF2AED}"/>
              </a:ext>
            </a:extLst>
          </p:cNvPr>
          <p:cNvSpPr/>
          <p:nvPr/>
        </p:nvSpPr>
        <p:spPr>
          <a:xfrm>
            <a:off x="0" y="1052736"/>
            <a:ext cx="3528392" cy="1202699"/>
          </a:xfrm>
          <a:prstGeom prst="cloudCallout">
            <a:avLst>
              <a:gd name="adj1" fmla="val 78542"/>
              <a:gd name="adj2" fmla="val 39249"/>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l-GR" sz="1400" dirty="0"/>
              <a:t>Αν είναι χαρακτηρισμένο  </a:t>
            </a:r>
            <a:r>
              <a:rPr lang="el-GR" sz="1400" dirty="0" err="1"/>
              <a:t>χορτολιβαδικό</a:t>
            </a:r>
            <a:r>
              <a:rPr lang="el-GR" sz="1400" dirty="0"/>
              <a:t>, όφειλε να λάβει άδεια πριν κόψει δέντρα.</a:t>
            </a:r>
          </a:p>
        </p:txBody>
      </p:sp>
      <p:sp>
        <p:nvSpPr>
          <p:cNvPr id="24" name="Φυσαλίδα σκέψης: Σύννεφο 23">
            <a:extLst>
              <a:ext uri="{FF2B5EF4-FFF2-40B4-BE49-F238E27FC236}">
                <a16:creationId xmlns:a16="http://schemas.microsoft.com/office/drawing/2014/main" xmlns="" id="{085FFFD2-1A2B-44BE-B4C0-0CB9734D4E20}"/>
              </a:ext>
            </a:extLst>
          </p:cNvPr>
          <p:cNvSpPr/>
          <p:nvPr/>
        </p:nvSpPr>
        <p:spPr>
          <a:xfrm>
            <a:off x="-612576" y="2555195"/>
            <a:ext cx="4076999" cy="1377861"/>
          </a:xfrm>
          <a:prstGeom prst="cloudCallout">
            <a:avLst>
              <a:gd name="adj1" fmla="val 52130"/>
              <a:gd name="adj2" fmla="val -49189"/>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l-GR" sz="1400" dirty="0"/>
              <a:t>Φορτοεκφορτώσεις γίνονται σε καθημερινή βάση. Πρέπει να λαμβάνονται μέτρα αποκατάστασης του περιβάλλοντος.</a:t>
            </a:r>
          </a:p>
        </p:txBody>
      </p:sp>
      <p:sp>
        <p:nvSpPr>
          <p:cNvPr id="25" name="Φυσαλίδα σκέψης: Σύννεφο 24">
            <a:extLst>
              <a:ext uri="{FF2B5EF4-FFF2-40B4-BE49-F238E27FC236}">
                <a16:creationId xmlns:a16="http://schemas.microsoft.com/office/drawing/2014/main" xmlns="" id="{CCE9C610-D062-4C61-A949-3142488B24EA}"/>
              </a:ext>
            </a:extLst>
          </p:cNvPr>
          <p:cNvSpPr/>
          <p:nvPr/>
        </p:nvSpPr>
        <p:spPr>
          <a:xfrm>
            <a:off x="5251786" y="947465"/>
            <a:ext cx="3515297" cy="1113489"/>
          </a:xfrm>
          <a:prstGeom prst="cloudCallout">
            <a:avLst>
              <a:gd name="adj1" fmla="val -33987"/>
              <a:gd name="adj2" fmla="val 78933"/>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l-GR" sz="1400" dirty="0"/>
              <a:t>Ομολογεί ότι λειτουργεί παράνομα τα τελευταία τρία χρόνια.</a:t>
            </a:r>
          </a:p>
        </p:txBody>
      </p:sp>
      <p:sp>
        <p:nvSpPr>
          <p:cNvPr id="26" name="Φυσαλίδα σκέψης: Σύννεφο 25">
            <a:extLst>
              <a:ext uri="{FF2B5EF4-FFF2-40B4-BE49-F238E27FC236}">
                <a16:creationId xmlns:a16="http://schemas.microsoft.com/office/drawing/2014/main" xmlns="" id="{3A749707-758F-4C15-9A92-9515AF409320}"/>
              </a:ext>
            </a:extLst>
          </p:cNvPr>
          <p:cNvSpPr/>
          <p:nvPr/>
        </p:nvSpPr>
        <p:spPr>
          <a:xfrm>
            <a:off x="5664118" y="2463729"/>
            <a:ext cx="3213183" cy="1469327"/>
          </a:xfrm>
          <a:prstGeom prst="cloudCallout">
            <a:avLst>
              <a:gd name="adj1" fmla="val -60437"/>
              <a:gd name="adj2" fmla="val -37623"/>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l-GR" sz="1400" dirty="0"/>
              <a:t>Είχε σκύλους μαζί του. Δεν ήταν περίοδος κυνηγιού και έχει συλληφθεί ξανά στην ίδια περιοχή.</a:t>
            </a:r>
          </a:p>
        </p:txBody>
      </p:sp>
      <p:sp>
        <p:nvSpPr>
          <p:cNvPr id="27" name="Φυσαλίδα σκέψης: Σύννεφο 26">
            <a:extLst>
              <a:ext uri="{FF2B5EF4-FFF2-40B4-BE49-F238E27FC236}">
                <a16:creationId xmlns:a16="http://schemas.microsoft.com/office/drawing/2014/main" xmlns="" id="{3C158ABC-8CEC-432F-AB5B-F36BB1457054}"/>
              </a:ext>
            </a:extLst>
          </p:cNvPr>
          <p:cNvSpPr/>
          <p:nvPr/>
        </p:nvSpPr>
        <p:spPr>
          <a:xfrm>
            <a:off x="107504" y="4253603"/>
            <a:ext cx="3285508" cy="1346278"/>
          </a:xfrm>
          <a:prstGeom prst="cloudCallout">
            <a:avLst>
              <a:gd name="adj1" fmla="val 57277"/>
              <a:gd name="adj2" fmla="val -80961"/>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l-GR" sz="1400" dirty="0"/>
              <a:t>Το ακίνητο που βρέθηκαν τα δολώματα του ανήκει. Έχει την ευθύνη αντικειμενικά. </a:t>
            </a:r>
          </a:p>
        </p:txBody>
      </p:sp>
      <p:sp>
        <p:nvSpPr>
          <p:cNvPr id="28" name="Φυσαλίδα σκέψης: Σύννεφο 27">
            <a:extLst>
              <a:ext uri="{FF2B5EF4-FFF2-40B4-BE49-F238E27FC236}">
                <a16:creationId xmlns:a16="http://schemas.microsoft.com/office/drawing/2014/main" xmlns="" id="{58E8998B-615D-43F1-8F5D-98DAC5948074}"/>
              </a:ext>
            </a:extLst>
          </p:cNvPr>
          <p:cNvSpPr/>
          <p:nvPr/>
        </p:nvSpPr>
        <p:spPr>
          <a:xfrm>
            <a:off x="5533676" y="4253603"/>
            <a:ext cx="4006876" cy="1370127"/>
          </a:xfrm>
          <a:prstGeom prst="cloudCallout">
            <a:avLst>
              <a:gd name="adj1" fmla="val -54309"/>
              <a:gd name="adj2" fmla="val -64477"/>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l-GR" sz="1400" dirty="0"/>
              <a:t>Δεν ακούγεται ρεαλιστικό το δίλημμα έργα </a:t>
            </a:r>
            <a:r>
              <a:rPr lang="el-GR" sz="1400" dirty="0" err="1"/>
              <a:t>ομβρίων</a:t>
            </a:r>
            <a:r>
              <a:rPr lang="el-GR" sz="1400" dirty="0"/>
              <a:t> ή καρέτα - καρέτα. Η ΜΠΕ προβλέπει εναλλακτικά σενάρια.</a:t>
            </a:r>
          </a:p>
        </p:txBody>
      </p:sp>
      <p:sp>
        <p:nvSpPr>
          <p:cNvPr id="31" name="TextBox 30">
            <a:extLst>
              <a:ext uri="{FF2B5EF4-FFF2-40B4-BE49-F238E27FC236}">
                <a16:creationId xmlns:a16="http://schemas.microsoft.com/office/drawing/2014/main" xmlns="" id="{29E6FE10-D2DB-47F1-ACF3-253ABC441065}"/>
              </a:ext>
            </a:extLst>
          </p:cNvPr>
          <p:cNvSpPr txBox="1"/>
          <p:nvPr/>
        </p:nvSpPr>
        <p:spPr>
          <a:xfrm>
            <a:off x="521806" y="1150635"/>
            <a:ext cx="2738479" cy="1840409"/>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l-GR" sz="1400" dirty="0"/>
              <a:t>Υφιστάμενη κατάσταση</a:t>
            </a:r>
          </a:p>
          <a:p>
            <a:pPr algn="ctr"/>
            <a:endParaRPr lang="el-GR" sz="1400" dirty="0"/>
          </a:p>
          <a:p>
            <a:pPr algn="ctr"/>
            <a:r>
              <a:rPr lang="el-GR" sz="1400" dirty="0"/>
              <a:t>ΔΑΣΙΚΟΙ ΧΑΡΤΕΣ</a:t>
            </a:r>
          </a:p>
          <a:p>
            <a:pPr algn="ctr"/>
            <a:r>
              <a:rPr lang="el-GR" sz="1400" dirty="0"/>
              <a:t> (Εκχέρσωση δασικής έκτασης – παράνομη υλοτομία)</a:t>
            </a:r>
          </a:p>
          <a:p>
            <a:endParaRPr lang="el-GR" sz="1400" dirty="0"/>
          </a:p>
        </p:txBody>
      </p:sp>
      <p:sp>
        <p:nvSpPr>
          <p:cNvPr id="32" name="TextBox 31">
            <a:extLst>
              <a:ext uri="{FF2B5EF4-FFF2-40B4-BE49-F238E27FC236}">
                <a16:creationId xmlns:a16="http://schemas.microsoft.com/office/drawing/2014/main" xmlns="" id="{2400E535-9F1B-4365-82DE-747780329BB8}"/>
              </a:ext>
            </a:extLst>
          </p:cNvPr>
          <p:cNvSpPr txBox="1"/>
          <p:nvPr/>
        </p:nvSpPr>
        <p:spPr>
          <a:xfrm>
            <a:off x="5689475" y="2648942"/>
            <a:ext cx="3302946" cy="1840409"/>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endParaRPr lang="el-GR" sz="1400" dirty="0"/>
          </a:p>
          <a:p>
            <a:pPr algn="ctr"/>
            <a:r>
              <a:rPr lang="el-GR" sz="1400" dirty="0"/>
              <a:t>ΠΟΙΝΙΚΟ ΜΗΤΡΩΟ</a:t>
            </a:r>
          </a:p>
          <a:p>
            <a:pPr algn="ctr"/>
            <a:endParaRPr lang="el-GR" sz="1400" dirty="0"/>
          </a:p>
          <a:p>
            <a:pPr algn="ctr"/>
            <a:r>
              <a:rPr lang="el-GR" sz="1400" dirty="0"/>
              <a:t>(</a:t>
            </a:r>
            <a:r>
              <a:rPr lang="en-US" sz="1400" dirty="0"/>
              <a:t>Themis - </a:t>
            </a:r>
            <a:r>
              <a:rPr lang="el-GR" sz="1400" dirty="0"/>
              <a:t>70% αθώωση παραβατών)</a:t>
            </a:r>
          </a:p>
          <a:p>
            <a:endParaRPr lang="el-GR" sz="1400" dirty="0"/>
          </a:p>
          <a:p>
            <a:endParaRPr lang="el-GR" sz="1400" dirty="0"/>
          </a:p>
        </p:txBody>
      </p:sp>
      <p:sp>
        <p:nvSpPr>
          <p:cNvPr id="33" name="TextBox 32">
            <a:extLst>
              <a:ext uri="{FF2B5EF4-FFF2-40B4-BE49-F238E27FC236}">
                <a16:creationId xmlns:a16="http://schemas.microsoft.com/office/drawing/2014/main" xmlns="" id="{113D1853-2AE7-4341-ABB4-A19BA3B45474}"/>
              </a:ext>
            </a:extLst>
          </p:cNvPr>
          <p:cNvSpPr txBox="1"/>
          <p:nvPr/>
        </p:nvSpPr>
        <p:spPr>
          <a:xfrm>
            <a:off x="522200" y="3070306"/>
            <a:ext cx="2738479" cy="1267837"/>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l-GR" sz="1400" dirty="0"/>
              <a:t>ΝΕΟΤΕΡ0Σ ΝΟΜΟΣ 4037/12</a:t>
            </a:r>
          </a:p>
          <a:p>
            <a:pPr algn="ctr"/>
            <a:endParaRPr lang="el-GR" sz="1400" dirty="0"/>
          </a:p>
          <a:p>
            <a:pPr algn="ctr"/>
            <a:r>
              <a:rPr lang="el-GR" sz="1400" dirty="0"/>
              <a:t>Επαναλαμβανόμενες μικρής σημασίας απορρίψεις</a:t>
            </a:r>
          </a:p>
        </p:txBody>
      </p:sp>
      <p:sp>
        <p:nvSpPr>
          <p:cNvPr id="34" name="TextBox 33">
            <a:extLst>
              <a:ext uri="{FF2B5EF4-FFF2-40B4-BE49-F238E27FC236}">
                <a16:creationId xmlns:a16="http://schemas.microsoft.com/office/drawing/2014/main" xmlns="" id="{55821A44-4E34-4875-99FF-C6BAF0486325}"/>
              </a:ext>
            </a:extLst>
          </p:cNvPr>
          <p:cNvSpPr txBox="1"/>
          <p:nvPr/>
        </p:nvSpPr>
        <p:spPr>
          <a:xfrm>
            <a:off x="5709399" y="1183082"/>
            <a:ext cx="3302946" cy="1554123"/>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endParaRPr lang="el-GR" sz="1400" dirty="0"/>
          </a:p>
          <a:p>
            <a:pPr algn="ctr"/>
            <a:r>
              <a:rPr lang="el-GR" sz="1400" dirty="0"/>
              <a:t>ΧΡΗΣΕΙΣ ΓΗΣ</a:t>
            </a:r>
          </a:p>
          <a:p>
            <a:pPr algn="ctr"/>
            <a:endParaRPr lang="el-GR" sz="1400" dirty="0"/>
          </a:p>
          <a:p>
            <a:pPr algn="ctr"/>
            <a:r>
              <a:rPr lang="el-GR" sz="1400" dirty="0"/>
              <a:t>Περιβαλλοντικές επιπτώσεις δραστηριότητας - </a:t>
            </a:r>
            <a:r>
              <a:rPr lang="el-GR" sz="1400" dirty="0" err="1"/>
              <a:t>Αδειοδότηση</a:t>
            </a:r>
            <a:endParaRPr lang="el-GR" sz="1400" dirty="0"/>
          </a:p>
        </p:txBody>
      </p:sp>
      <p:sp>
        <p:nvSpPr>
          <p:cNvPr id="35" name="TextBox 34">
            <a:extLst>
              <a:ext uri="{FF2B5EF4-FFF2-40B4-BE49-F238E27FC236}">
                <a16:creationId xmlns:a16="http://schemas.microsoft.com/office/drawing/2014/main" xmlns="" id="{827E1FF8-6391-473E-9B22-3A031D4569D2}"/>
              </a:ext>
            </a:extLst>
          </p:cNvPr>
          <p:cNvSpPr txBox="1"/>
          <p:nvPr/>
        </p:nvSpPr>
        <p:spPr>
          <a:xfrm>
            <a:off x="5721694" y="4678505"/>
            <a:ext cx="3302947" cy="1554123"/>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endParaRPr lang="el-GR" sz="1400" dirty="0"/>
          </a:p>
          <a:p>
            <a:pPr algn="ctr"/>
            <a:r>
              <a:rPr lang="el-GR" sz="1400" dirty="0"/>
              <a:t>ΟΡΙΟΘΕΤΗΣΗ ΑΙΓΙΑΛΙΤΙΔΑΣ ΖΩΝΗΣ</a:t>
            </a:r>
          </a:p>
          <a:p>
            <a:pPr algn="ctr"/>
            <a:endParaRPr lang="el-GR" sz="1400" dirty="0"/>
          </a:p>
          <a:p>
            <a:pPr algn="ctr"/>
            <a:r>
              <a:rPr lang="el-GR" sz="1400" dirty="0"/>
              <a:t>Τόπος ωοτοκίας Καρέτα - Καρέτα</a:t>
            </a:r>
          </a:p>
          <a:p>
            <a:pPr algn="ctr"/>
            <a:endParaRPr lang="el-GR" sz="1400" dirty="0"/>
          </a:p>
        </p:txBody>
      </p:sp>
      <p:sp>
        <p:nvSpPr>
          <p:cNvPr id="36" name="TextBox 35">
            <a:extLst>
              <a:ext uri="{FF2B5EF4-FFF2-40B4-BE49-F238E27FC236}">
                <a16:creationId xmlns:a16="http://schemas.microsoft.com/office/drawing/2014/main" xmlns="" id="{14A31393-01F8-436A-A4B3-73FF30EE52F9}"/>
              </a:ext>
            </a:extLst>
          </p:cNvPr>
          <p:cNvSpPr txBox="1"/>
          <p:nvPr/>
        </p:nvSpPr>
        <p:spPr>
          <a:xfrm>
            <a:off x="498568" y="4611727"/>
            <a:ext cx="2808312" cy="1554123"/>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l-GR" sz="1400" dirty="0"/>
              <a:t>ΚΡΗΤΙΚΗ ΟΜΑΔΑ ΣΚΥΛΩΝ</a:t>
            </a:r>
          </a:p>
          <a:p>
            <a:pPr algn="ctr"/>
            <a:r>
              <a:rPr lang="el-GR" sz="1400" dirty="0"/>
              <a:t> </a:t>
            </a:r>
          </a:p>
          <a:p>
            <a:pPr algn="ctr"/>
            <a:r>
              <a:rPr lang="el-GR" sz="1400" dirty="0"/>
              <a:t>Μητρώο καταγγελιών - δυσκολίες προανάκρισης</a:t>
            </a:r>
          </a:p>
          <a:p>
            <a:endParaRPr lang="el-GR" sz="1400" dirty="0"/>
          </a:p>
        </p:txBody>
      </p:sp>
    </p:spTree>
    <p:extLst>
      <p:ext uri="{BB962C8B-B14F-4D97-AF65-F5344CB8AC3E}">
        <p14:creationId xmlns:p14="http://schemas.microsoft.com/office/powerpoint/2010/main" val="174763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Effect transition="in" filter="fade">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2965</TotalTime>
  <Words>2631</Words>
  <Application>Microsoft Office PowerPoint</Application>
  <PresentationFormat>On-screen Show (4:3)</PresentationFormat>
  <Paragraphs>339</Paragraphs>
  <Slides>53</Slides>
  <Notes>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Θέμα του Office</vt:lpstr>
      <vt:lpstr>ΠΛΗΡΟΤΗΤΑ ΚΑΤΗΓΟΡΗΤΗΡΙΟΥ  &amp; ΠΑΡΑΓΡΑΦΗ ΑΞΙΟΠΟΙΝΟΥ   περιβαλλοντικών εγκλημάτων</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PowerPoint Presentation</vt:lpstr>
      <vt:lpstr>PowerPoint Presentation</vt:lpstr>
      <vt:lpstr>PowerPoint Presentation</vt:lpstr>
      <vt:lpstr>PowerPoint Presentation</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PowerPoint Presentation</vt:lpstr>
      <vt:lpstr>PowerPoint Presentation</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PowerPoint Presentation</vt:lpstr>
      <vt:lpstr>PowerPoint Presentation</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PowerPoint Presentation</vt:lpstr>
      <vt:lpstr>PowerPoint Presentation</vt:lpstr>
      <vt:lpstr>PowerPoint Presentation</vt:lpstr>
      <vt:lpstr>PowerPoint Presentation</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PowerPoint Presentation</vt:lpstr>
      <vt:lpstr>PowerPoint Presentation</vt:lpstr>
      <vt:lpstr>PowerPoint Presentation</vt:lpstr>
      <vt:lpstr>PowerPoint Presentation</vt:lpstr>
      <vt:lpstr>PowerPoint Presentation</vt:lpstr>
      <vt:lpstr>PowerPoint Presentation</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Έκθεση νεκρών θηραμάτων σε κοινή θέα (258 § 2ε Ν.Δ.86/69)</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lpstr>LIFE Natura Themis - LIFE14/GIE/GR/000026 «Προώθηση της ευαισθητοποίησης για την άσκηση δίωξης για εγκλήματα κατά της άγριας ζωής και την ανάδειξη της  περιβαλλοντικής ευθύνης για την αντιμετώπιση ζημιών έναντι της βιοποικιλότητας σε περιοχές του Δικτύου NATURA 2000 στην Κρήτη»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dc:title>
  <dc:creator>user</dc:creator>
  <cp:lastModifiedBy>popi</cp:lastModifiedBy>
  <cp:revision>361</cp:revision>
  <dcterms:created xsi:type="dcterms:W3CDTF">2016-05-11T07:41:20Z</dcterms:created>
  <dcterms:modified xsi:type="dcterms:W3CDTF">2017-09-15T07:46:01Z</dcterms:modified>
</cp:coreProperties>
</file>