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2" autoAdjust="0"/>
    <p:restoredTop sz="94660"/>
  </p:normalViewPr>
  <p:slideViewPr>
    <p:cSldViewPr>
      <p:cViewPr varScale="1">
        <p:scale>
          <a:sx n="69" d="100"/>
          <a:sy n="69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783D5-1F8B-49E7-AD09-C9B9A7ACE83B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9F970-1FEF-4423-BA01-FAB19278C69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5320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3835-E92D-4BF7-BB62-DB64F3346F65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3202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3835-E92D-4BF7-BB62-DB64F3346F65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7466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3835-E92D-4BF7-BB62-DB64F3346F65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7466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3835-E92D-4BF7-BB62-DB64F3346F65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746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403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278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14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169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281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682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32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464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140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216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480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24EB-556C-45F0-96B4-00DD028F426A}" type="datetimeFigureOut">
              <a:rPr lang="el-GR" smtClean="0"/>
              <a:t>8/9/2017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B55B0-DCFE-4F6C-8E2D-4A71D20E2A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31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6859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87781" y="-12879"/>
            <a:ext cx="8633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231820" y="508490"/>
            <a:ext cx="82682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l-GR" sz="2800" i="1" dirty="0" smtClean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n-US" sz="2800" i="1" dirty="0" smtClean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i="1" dirty="0" smtClean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Περιβαλλοντική Ευθύνη</a:t>
            </a:r>
            <a:r>
              <a:rPr lang="en-US" sz="2800" i="1" dirty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i="1" dirty="0" smtClean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ελληνική έννομη τάξη</a:t>
            </a:r>
            <a:r>
              <a:rPr lang="en-US" sz="2800" i="1" dirty="0" smtClean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l-GR" sz="2800" i="1" dirty="0" smtClean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Π.Δ. 148/2009 και η Νομολογία του </a:t>
            </a:r>
            <a:r>
              <a:rPr lang="el-GR" sz="2800" i="1" dirty="0" err="1" smtClean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</a:t>
            </a:r>
            <a:r>
              <a:rPr lang="el-GR" sz="2800" i="1" dirty="0" smtClean="0">
                <a:ln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2800" i="1" dirty="0">
              <a:ln>
                <a:solidFill>
                  <a:srgbClr val="0070C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62149" y="4522458"/>
            <a:ext cx="7223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000" b="1" dirty="0" smtClean="0">
                <a:solidFill>
                  <a:schemeClr val="tx1">
                    <a:lumMod val="10000"/>
                  </a:schemeClr>
                </a:solidFill>
              </a:rPr>
              <a:t>Δρ</a:t>
            </a:r>
            <a:r>
              <a:rPr lang="en-US" sz="2000" b="1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r>
              <a:rPr lang="el-GR" sz="2000" b="1" dirty="0" smtClean="0">
                <a:solidFill>
                  <a:schemeClr val="tx1">
                    <a:lumMod val="10000"/>
                  </a:schemeClr>
                </a:solidFill>
              </a:rPr>
              <a:t>Κλεονίκη </a:t>
            </a:r>
            <a:r>
              <a:rPr lang="el-GR" sz="2000" b="1" dirty="0" err="1" smtClean="0">
                <a:solidFill>
                  <a:schemeClr val="tx1">
                    <a:lumMod val="10000"/>
                  </a:schemeClr>
                </a:solidFill>
              </a:rPr>
              <a:t>Πουϊκλή</a:t>
            </a:r>
            <a:endParaRPr lang="en-US" sz="2000" b="1" dirty="0" smtClean="0">
              <a:solidFill>
                <a:schemeClr val="tx1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el-GR" dirty="0" smtClean="0">
                <a:solidFill>
                  <a:schemeClr val="tx1">
                    <a:lumMod val="10000"/>
                  </a:schemeClr>
                </a:solidFill>
              </a:rPr>
              <a:t>Δικηγόρος </a:t>
            </a:r>
            <a:endParaRPr lang="en-US" dirty="0" smtClean="0">
              <a:solidFill>
                <a:schemeClr val="tx1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en-US" dirty="0" smtClean="0">
                <a:solidFill>
                  <a:schemeClr val="tx1">
                    <a:lumMod val="10000"/>
                  </a:schemeClr>
                </a:solidFill>
              </a:rPr>
              <a:t>Course Director in Environmental Law </a:t>
            </a:r>
            <a:r>
              <a:rPr lang="el-GR" dirty="0" smtClean="0">
                <a:solidFill>
                  <a:schemeClr val="tx1">
                    <a:lumMod val="10000"/>
                  </a:schemeClr>
                </a:solidFill>
              </a:rPr>
              <a:t>/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</a:rPr>
              <a:t> ERA-Academy of European Law </a:t>
            </a:r>
          </a:p>
        </p:txBody>
      </p:sp>
      <p:sp>
        <p:nvSpPr>
          <p:cNvPr id="21" name="5 - Ορθογώνιο"/>
          <p:cNvSpPr/>
          <p:nvPr/>
        </p:nvSpPr>
        <p:spPr>
          <a:xfrm>
            <a:off x="1036746" y="5871890"/>
            <a:ext cx="1040247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sz="16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3" name="Picture 2" descr="C:\Users\Kleoniki\Desktop\er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leoniki\Desktop\foto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1905000"/>
            <a:ext cx="5029201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35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6859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87781" y="-12879"/>
            <a:ext cx="8633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410091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l-GR" sz="1600" dirty="0" smtClean="0">
                <a:solidFill>
                  <a:schemeClr val="bg1"/>
                </a:solidFill>
              </a:rPr>
              <a:t>9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11" name="Picture 4" descr="http://www.ellinikigeorgia.gr/wp-content/uploads/2013/06/%CE%A0%CE%B5%CF%81%CE%B9%CE%B2%CE%B1%CE%BB%CE%BB%CE%BF%CE%B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453" y="928256"/>
            <a:ext cx="3297593" cy="319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3992451" y="2092036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r">
              <a:defRPr/>
            </a:pPr>
            <a:r>
              <a:rPr lang="el-GR" b="1" i="1" dirty="0" smtClean="0">
                <a:solidFill>
                  <a:schemeClr val="accent5">
                    <a:lumMod val="75000"/>
                  </a:schemeClr>
                </a:solidFill>
              </a:rPr>
              <a:t>Σας ευχαριστώ πολύ για την προσοχή σας!</a:t>
            </a:r>
            <a:endParaRPr lang="en-US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 algn="r">
              <a:defRPr/>
            </a:pPr>
            <a:endParaRPr lang="en-US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 algn="r">
              <a:defRPr/>
            </a:pPr>
            <a:endParaRPr lang="el-GR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14350" indent="-514350" algn="r">
              <a:defRPr/>
            </a:pPr>
            <a:endParaRPr lang="en-US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14350" indent="-514350" algn="r">
              <a:defRPr/>
            </a:pPr>
            <a:r>
              <a:rPr lang="el-GR" b="1" dirty="0" smtClean="0">
                <a:solidFill>
                  <a:srgbClr val="00040C"/>
                </a:solidFill>
              </a:rPr>
              <a:t>Για ερωτήσεις/παρατηρήσεις/ πληροφορίες</a:t>
            </a:r>
            <a:r>
              <a:rPr lang="en-US" b="1" dirty="0" smtClean="0">
                <a:solidFill>
                  <a:srgbClr val="00040C"/>
                </a:solidFill>
              </a:rPr>
              <a:t>: </a:t>
            </a:r>
          </a:p>
          <a:p>
            <a:pPr marL="514350" indent="-514350" algn="r">
              <a:defRPr/>
            </a:pPr>
            <a:endParaRPr lang="en-US" b="1" i="1" dirty="0" smtClean="0">
              <a:solidFill>
                <a:srgbClr val="0070C0"/>
              </a:solidFill>
            </a:endParaRPr>
          </a:p>
          <a:p>
            <a:pPr marL="514350" indent="-514350" algn="r">
              <a:defRPr/>
            </a:pPr>
            <a:r>
              <a:rPr lang="en-US" b="1" dirty="0" smtClean="0">
                <a:solidFill>
                  <a:srgbClr val="00B050"/>
                </a:solidFill>
              </a:rPr>
              <a:t>kleoniki.pouikli@gmail.com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15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" name="Picture 2" descr="C:\Users\Kleoniki\Desktop\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7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6859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1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18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788" y="579521"/>
            <a:ext cx="720577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ΠΕΡΙΕΧΟΜΕΝΑ</a:t>
            </a:r>
          </a:p>
          <a:p>
            <a:endParaRPr lang="el-GR" b="1" dirty="0"/>
          </a:p>
          <a:p>
            <a:endParaRPr lang="el-GR" dirty="0" smtClean="0"/>
          </a:p>
          <a:p>
            <a:endParaRPr lang="el-GR" dirty="0" smtClean="0"/>
          </a:p>
          <a:p>
            <a:pPr marL="514350" indent="-514350">
              <a:buFont typeface="+mj-lt"/>
              <a:buAutoNum type="romanUcPeriod"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ΠΡΟΪΣΧΥΟΝ ΝΟΜΙΚΟ ΚΑΘΕΣΤΩΣ</a:t>
            </a:r>
          </a:p>
          <a:p>
            <a:pPr marL="514350" indent="-514350">
              <a:buFont typeface="+mj-lt"/>
              <a:buAutoNum type="romanUcPeriod"/>
            </a:pPr>
            <a:endParaRPr lang="el-GR" sz="2400" b="1" dirty="0"/>
          </a:p>
          <a:p>
            <a:pPr marL="514350" indent="-514350">
              <a:buFont typeface="+mj-lt"/>
              <a:buAutoNum type="romanUcPeriod"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Π.Δ. 148/2009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romanUcPeriod"/>
            </a:pPr>
            <a:endParaRPr lang="el-GR" sz="2400" b="1" dirty="0" smtClean="0"/>
          </a:p>
          <a:p>
            <a:pPr marL="514350" indent="-514350">
              <a:buFont typeface="+mj-lt"/>
              <a:buAutoNum type="romanUcPeriod"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ΝΟΜΟΛΟΓΙΑ ΤΟΥ ΣΥΜΒΟΥΛΙΟΥ ΤΗΣ ΕΠΙΚΡΑΤΕΙΑΣ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romanUcPeriod"/>
            </a:pPr>
            <a:endParaRPr lang="el-GR" sz="2400" b="1" dirty="0" smtClean="0"/>
          </a:p>
          <a:p>
            <a:pPr marL="514350" indent="-514350">
              <a:buFont typeface="+mj-lt"/>
              <a:buAutoNum type="romanUcPeriod"/>
            </a:pPr>
            <a:endParaRPr lang="el-GR" sz="2400" b="1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20" name="Picture 10" descr="perivallon-oikologia-energeia-prasini_556x6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637" y="4458248"/>
            <a:ext cx="1439863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Users\Kleoniki\Desktop\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40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6859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267890" y="425977"/>
            <a:ext cx="3625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2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23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67890" y="210533"/>
            <a:ext cx="4654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Ι. ΤΟ ΠΡΟΪΣΧΥΟΝ ΝΟΜΙΚΟ ΚΑΘΕΣΤΩΣ</a:t>
            </a:r>
            <a:endParaRPr lang="el-GR" sz="2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723" y="687079"/>
            <a:ext cx="84895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Μέχρι το Π.Δ. 148/2009 το περιβάλλον δεν αποτελούσε αυτοτελώς προστατευόμενο αγαθό</a:t>
            </a:r>
          </a:p>
          <a:p>
            <a:pPr algn="just">
              <a:buClr>
                <a:srgbClr val="0070C0"/>
              </a:buClr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προστασία των περιβαλλοντικών αγαθών γινόταν μέσω του άρθρου 57 ΑΚ (προσβολή της προσωπικότητας δια της παρακωλύσεως της χρήσης κοινών τοις </a:t>
            </a: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πάσι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κοινόχρηστων πραγμάτων / θεωρία του ζωτικού χώρου), του άρθρου 914ΑΚ περί </a:t>
            </a: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αδικοπρακτικής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ευθύνης και των ρυθμίσεων του γειτονικού δικαίου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Άρθρο 29 Ν. 1650/86 (Ευθύνη από διακινδύνευση)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“</a:t>
            </a:r>
            <a:r>
              <a:rPr lang="el-G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Οποιοδήποτε φυσικό ή νομικό πρόσωπο προκαλεί ρύπανση ή άλλη υποβάθμιση του περιβάλλοντος ευθύνεται σε αποζημίωση, εκτός εάν υποδείξει ότι η ζημία οφείλεται σε ανώτερη βία ή ότι προήλθε από υπαίτια ενέργεια τρίτου που ενήργησε δολίως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algn="just">
              <a:buClr>
                <a:srgbClr val="0070C0"/>
              </a:buClr>
            </a:pPr>
            <a:endParaRPr lang="el-GR" dirty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υπήρχε νομοθετικό πλαίσιο, το οποίο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 υποχρεώνει τους φορείς εκμετάλλευσης να αναλάβουν άμεσα το κόστος πρόληψης ή αποκατάστασης περιβαλλοντικής ζημίας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ευθύνη των φορέων εκμετάλλευσης περιοριζόταν στην παραδοσιακή ζημία (αστική ευθύνη προς τρίτους)</a:t>
            </a:r>
          </a:p>
        </p:txBody>
      </p:sp>
      <p:pic>
        <p:nvPicPr>
          <p:cNvPr id="13" name="Picture 2" descr="C:\Users\Kleoniki\Desktop\er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1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6859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267890" y="387927"/>
            <a:ext cx="3625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de-DE" sz="1600" dirty="0" smtClean="0">
                <a:solidFill>
                  <a:schemeClr val="bg1"/>
                </a:solidFill>
              </a:rPr>
              <a:t>3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17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7436" y="157094"/>
            <a:ext cx="4353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ΙΙ. ΤΟ Π.Δ. 148/2009</a:t>
            </a:r>
            <a:endParaRPr lang="el-GR" sz="2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723" y="684124"/>
            <a:ext cx="8564731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70C0"/>
              </a:buClr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ΔΕΚ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-368/08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Π.Δ. 148/29-9-2009 (ΦΕΚ Α’ 190)</a:t>
            </a:r>
            <a:endParaRPr lang="el-G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>
              <a:buClr>
                <a:srgbClr val="0070C0"/>
              </a:buClr>
            </a:pPr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Ένταξη στο ρυθμιστικό πλαίσιο και των εθνικά προστατευόμενων φυσικών </a:t>
            </a:r>
            <a:r>
              <a:rPr lang="el-GR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οικοτόπων</a:t>
            </a: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και ειδών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600" dirty="0" smtClean="0"/>
              <a:t>(άρθρο 3 παρ. 3, γ’)</a:t>
            </a:r>
          </a:p>
          <a:p>
            <a:pPr algn="just">
              <a:buClr>
                <a:srgbClr val="0070C0"/>
              </a:buClr>
            </a:pPr>
            <a:endParaRPr lang="el-GR" sz="1600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Αντικειμενική ευθύνη για περιβαλλοντική ζημία σε προστατευόμενα είδη &amp; φυσικούς </a:t>
            </a:r>
            <a:r>
              <a:rPr lang="el-GR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οικοτόπους</a:t>
            </a: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και για δραστηριότητες εκτός Παραρτήματος ΙΙΙ </a:t>
            </a:r>
            <a:r>
              <a:rPr lang="el-GR" sz="1600" dirty="0" smtClean="0"/>
              <a:t>(άρθρο 4 παρ. 1, </a:t>
            </a:r>
            <a:r>
              <a:rPr lang="el-GR" sz="1600" dirty="0" err="1" smtClean="0"/>
              <a:t>στοιχ</a:t>
            </a:r>
            <a:r>
              <a:rPr lang="el-GR" sz="1600" dirty="0" smtClean="0"/>
              <a:t>. β’)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l-GR" sz="1600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Υποχρεωτική ανάληψη των δαπανών πρόληψης &amp; αποκατάστασης από τη Διοίκηση σε περιπτώσεις αδυναμίας προσδιορισμού του υπεύθυνου φορέα εκμετάλλευσης ή νόμιμης απαλλαγής του δυνάμει του άρθρου 24 Συντ. </a:t>
            </a:r>
            <a:r>
              <a:rPr lang="el-GR" sz="1600" dirty="0" smtClean="0"/>
              <a:t>(άρθρα 8 παρ. 3, α’ και 9 παρ. 3)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l-GR" sz="1600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Υιοθέτηση διευρυμένου έννομου συμφέροντος των φυσικών ή νομικών προσώπων για την υποβολή πληροφοριών &amp; την αίτηση ανάληψης δράσης </a:t>
            </a:r>
            <a:r>
              <a:rPr lang="el-GR" sz="1600" dirty="0" smtClean="0"/>
              <a:t>(άρθρο 13 παρ. 1 και 2)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l-GR" sz="1600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Πρόβλεψη υποχρεωτικής χρηματοοικονομικής ασφάλισης από 1</a:t>
            </a:r>
            <a:r>
              <a:rPr lang="el-GR" sz="17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Μαΐου 2010 για τις επαγγελματικές δραστηριότητες του Παραρτήματος ΙΙΙ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600" dirty="0" smtClean="0"/>
              <a:t>(άρθρο 14 παρ. 2)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l-GR" sz="1600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Πρόβλεψη Κυρώσεων </a:t>
            </a:r>
            <a:r>
              <a:rPr lang="el-GR" sz="1600" dirty="0" smtClean="0"/>
              <a:t>(άρθρο 17)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l-GR" sz="1600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l-GR" b="1" dirty="0"/>
          </a:p>
        </p:txBody>
      </p:sp>
      <p:sp>
        <p:nvSpPr>
          <p:cNvPr id="7" name="Δεξιό βέλος 6"/>
          <p:cNvSpPr/>
          <p:nvPr/>
        </p:nvSpPr>
        <p:spPr>
          <a:xfrm>
            <a:off x="3256097" y="741870"/>
            <a:ext cx="457200" cy="257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Picture 2" descr="C:\Users\Kleoniki\Desktop\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39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6859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267890" y="387927"/>
            <a:ext cx="3625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l-GR" sz="1600" dirty="0" smtClean="0">
                <a:solidFill>
                  <a:schemeClr val="bg1"/>
                </a:solidFill>
              </a:rPr>
              <a:t>4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17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7108" y="157094"/>
            <a:ext cx="4353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ΙΙ. ΤΟ Π.Δ. 148/2009</a:t>
            </a:r>
            <a:endParaRPr lang="el-GR" sz="2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6936" y="587981"/>
            <a:ext cx="5675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ΑΡΜΟΔΙΑ ΔΗΜΟΣΙΑ ΑΡΧΗ </a:t>
            </a:r>
            <a:r>
              <a:rPr lang="el-GR" sz="2000" dirty="0" smtClean="0"/>
              <a:t>(άρθρο 6 Π.Δ. 148/2009)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472" y="1025339"/>
            <a:ext cx="858413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ΥΠΕΚΑ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Συντονιστικό Γραφείο Αντιμετώπισης Περιβαλλοντικών Ζημιών </a:t>
            </a:r>
            <a:r>
              <a:rPr lang="el-GR" dirty="0" smtClean="0"/>
              <a:t>(ΣΥΓΑΠΕΖ)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Επιτροπή Αντιμετώπισης Περιβαλλοντικών Ζημιών </a:t>
            </a:r>
            <a:r>
              <a:rPr lang="el-GR" dirty="0" smtClean="0"/>
              <a:t>(ΕΑΠΕΖ) [γνωμοδοτική επιτροπή]</a:t>
            </a:r>
          </a:p>
          <a:p>
            <a:pPr>
              <a:buClr>
                <a:srgbClr val="0070C0"/>
              </a:buClr>
            </a:pPr>
            <a:endParaRPr lang="el-GR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ΠΕΡΙΦΕΡΕΙΕΣ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Περιφερειακές Επιτροπές Αντιμετώπισης Περιβαλλοντικών Ζημιών </a:t>
            </a:r>
            <a:r>
              <a:rPr lang="el-GR" dirty="0" smtClean="0"/>
              <a:t>(ΠΕΑΠΖ)</a:t>
            </a:r>
            <a:endParaRPr lang="el-GR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ΑΡΜΟΔΙΟΤΗΤΕΣ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Εποπτεία, έλεγχος &amp; συντονισμός της εφαρμογής  των ρυθμίσεων του Π.Δ. 148/2009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Προσδιορισμός των δράσεων πρόληψης και αποκατάστασης 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Εισηγήσεις προς τον αρμόδιο Υπουργό αναφορικά με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0070C0"/>
              </a:buClr>
              <a:buFontTx/>
              <a:buChar char="-"/>
            </a:pP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μέτρα αποκατάστασης &amp; την κατά προτεραιότητα αποκατάσταση της περιβαλλοντικής ζημίας </a:t>
            </a:r>
          </a:p>
          <a:p>
            <a:pPr marL="285750" indent="-285750">
              <a:buClr>
                <a:srgbClr val="0070C0"/>
              </a:buClr>
              <a:buFontTx/>
              <a:buChar char="-"/>
            </a:pP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έγκριση των δαπανών πρόληψης και αποκατάστασης</a:t>
            </a:r>
          </a:p>
          <a:p>
            <a:pPr marL="285750" indent="-285750">
              <a:buClr>
                <a:srgbClr val="0070C0"/>
              </a:buClr>
              <a:buFontTx/>
              <a:buChar char="-"/>
            </a:pP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ανάληψη δράσης για πρόληψη και αποκατάσταση της περιβαλλοντικής ζημίας </a:t>
            </a:r>
          </a:p>
          <a:p>
            <a:pPr marL="285750" indent="-285750">
              <a:buClr>
                <a:srgbClr val="0070C0"/>
              </a:buClr>
              <a:buFontTx/>
              <a:buChar char="-"/>
            </a:pP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λήψη των αναγκαίων νομοθετικών&amp; διοικητικών μέτρων για τη  αποτελεσματικότερη υλοποίηση του Π.Δ. 148/2009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Κατάρτιση των προβλεπόμενων στο άρθρο 20 εκθέσεων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l-G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2" descr="C:\Users\Kleoniki\Desktop\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25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6859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267890" y="387927"/>
            <a:ext cx="3625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514350" indent="-514350">
              <a:buClr>
                <a:srgbClr val="FF4409"/>
              </a:buClr>
              <a:buSzPct val="60000"/>
              <a:buFont typeface="Wingdings" panose="05000000000000000000" pitchFamily="2" charset="2"/>
              <a:buChar char="q"/>
            </a:pPr>
            <a:endParaRPr lang="en-US" sz="2000" dirty="0" smtClean="0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l-GR" sz="1600" dirty="0" smtClean="0">
                <a:solidFill>
                  <a:schemeClr val="bg1"/>
                </a:solidFill>
              </a:rPr>
              <a:t>5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17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7890" y="172483"/>
            <a:ext cx="4353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ΙΙ. ΤΟ Π.Δ. 148/2009</a:t>
            </a:r>
            <a:endParaRPr lang="el-GR" sz="2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890" y="741870"/>
            <a:ext cx="826651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ΕΦΑΡΜΟΓΗ</a:t>
            </a:r>
            <a:r>
              <a:rPr lang="el-GR" dirty="0" smtClean="0"/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 Π.Δ. 148/2009 ΣΤΗΝ ΕΛΛΑΔΑ</a:t>
            </a:r>
          </a:p>
          <a:p>
            <a:pPr algn="ctr"/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Έκθεση του ΥΠΕΚΑ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Οκτώβριος 2013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70C0"/>
              </a:buClr>
            </a:pPr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2007-2013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52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περιπτώσεις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περιπτώσεις από έλεγχο της Ειδικής Υπηρεσίας Επιθεωρητών Περιβάλλοντος (ΕΥΕΠ)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περιπτώσεις υπό τις ΠΕΑΠΖ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περιπτώσεις υπό την Ειδική Γραμματεί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Επιθεώρησης Περιβάλλοντος &amp; Ενέργειας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l-G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Όχι ενεργοποίηση της υποχρεωτικής χρηματοοικονομικής ασφάλισης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περιβαλλοντικός κίνδυνος αποτελεί ένα από τα πλέον περίπλοκα αντικείμενα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ασφάλισης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Άρθρο 57 του Ν. 4042/2012 [πρόβλεψη για τα απόβλητα]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70C0"/>
              </a:buClr>
            </a:pPr>
            <a:endParaRPr lang="el-G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2" descr="C:\Users\Kleoniki\Desktop\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61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2051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l-GR" sz="1600" dirty="0" smtClean="0">
                <a:solidFill>
                  <a:schemeClr val="bg1"/>
                </a:solidFill>
              </a:rPr>
              <a:t>6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24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1321" y="157094"/>
            <a:ext cx="4353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ΙΙΙ. Η ΝΟΜΟΛΟΓΙΑ ΤΟΥ </a:t>
            </a:r>
            <a:r>
              <a:rPr lang="el-GR" sz="22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</a:t>
            </a:r>
            <a:endParaRPr lang="el-GR" sz="2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723" y="773668"/>
            <a:ext cx="802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Περιορισμένος αριθμός των αποφάσεων του ΔΕΕ για την Οδηγία 2004/35/ΕΚ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868" y="1295400"/>
            <a:ext cx="37297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C-293/93 </a:t>
            </a:r>
            <a:r>
              <a:rPr lang="en-US" i="1" dirty="0" err="1" smtClean="0"/>
              <a:t>Standley</a:t>
            </a:r>
            <a:endParaRPr lang="en-US" i="1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C-01/03 </a:t>
            </a:r>
            <a:r>
              <a:rPr lang="en-US" i="1" dirty="0" smtClean="0"/>
              <a:t>Van de </a:t>
            </a:r>
            <a:r>
              <a:rPr lang="en-US" i="1" dirty="0" err="1" smtClean="0"/>
              <a:t>Walle</a:t>
            </a:r>
            <a:endParaRPr lang="en-US" i="1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C-188/07 </a:t>
            </a:r>
            <a:r>
              <a:rPr lang="en-US" i="1" dirty="0"/>
              <a:t>Commune de </a:t>
            </a:r>
            <a:r>
              <a:rPr lang="en-US" i="1" dirty="0" err="1"/>
              <a:t>Mesquer</a:t>
            </a:r>
            <a:endParaRPr lang="en-US" i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C-254/08 </a:t>
            </a:r>
            <a:r>
              <a:rPr lang="en-US" i="1" dirty="0" err="1"/>
              <a:t>Futura</a:t>
            </a:r>
            <a:r>
              <a:rPr lang="en-US" i="1" dirty="0"/>
              <a:t> </a:t>
            </a:r>
            <a:r>
              <a:rPr lang="en-US" i="1" dirty="0" err="1"/>
              <a:t>Immobiliare</a:t>
            </a:r>
            <a:endParaRPr lang="en-US" i="1" dirty="0"/>
          </a:p>
          <a:p>
            <a:pPr>
              <a:buClr>
                <a:srgbClr val="0070C0"/>
              </a:buClr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20350" y="1316182"/>
            <a:ext cx="47750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C-378-379/08 </a:t>
            </a:r>
            <a:r>
              <a:rPr lang="en-US" dirty="0" err="1" smtClean="0"/>
              <a:t>Raffinerie</a:t>
            </a:r>
            <a:r>
              <a:rPr lang="en-US" dirty="0" smtClean="0"/>
              <a:t> </a:t>
            </a:r>
            <a:r>
              <a:rPr lang="en-US" dirty="0" err="1" smtClean="0"/>
              <a:t>Mediteranee</a:t>
            </a:r>
            <a:r>
              <a:rPr lang="en-US" dirty="0" smtClean="0"/>
              <a:t> (ERG)</a:t>
            </a:r>
            <a:r>
              <a:rPr lang="en-US" dirty="0" err="1" smtClean="0"/>
              <a:t>ea</a:t>
            </a:r>
            <a:endParaRPr lang="en-US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C-529/15 </a:t>
            </a:r>
            <a:r>
              <a:rPr lang="en-US" i="1" dirty="0" err="1" smtClean="0"/>
              <a:t>Gert</a:t>
            </a:r>
            <a:r>
              <a:rPr lang="en-US" i="1" dirty="0" smtClean="0"/>
              <a:t> Folk</a:t>
            </a:r>
            <a:endParaRPr lang="el-GR" i="1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altLang="el-GR" dirty="0"/>
              <a:t>C-129/16 </a:t>
            </a:r>
            <a:r>
              <a:rPr lang="de-DE" altLang="el-GR" i="1" dirty="0" err="1"/>
              <a:t>Túrkevei</a:t>
            </a:r>
            <a:r>
              <a:rPr lang="de-DE" altLang="el-GR" i="1" dirty="0"/>
              <a:t> </a:t>
            </a:r>
            <a:r>
              <a:rPr lang="de-DE" altLang="el-GR" i="1" dirty="0" err="1"/>
              <a:t>Tejtermel</a:t>
            </a:r>
            <a:r>
              <a:rPr lang="hu-HU" altLang="el-GR" i="1" dirty="0"/>
              <a:t>ő</a:t>
            </a:r>
            <a:r>
              <a:rPr lang="de-DE" altLang="el-GR" i="1" dirty="0"/>
              <a:t> </a:t>
            </a:r>
            <a:r>
              <a:rPr lang="de-DE" altLang="el-GR" i="1" dirty="0" err="1" smtClean="0"/>
              <a:t>Kft</a:t>
            </a:r>
            <a:r>
              <a:rPr lang="el-GR" altLang="el-GR" i="1" dirty="0" smtClean="0"/>
              <a:t> </a:t>
            </a:r>
            <a:r>
              <a:rPr lang="el-GR" altLang="el-GR" dirty="0" smtClean="0"/>
              <a:t>(εκκρεμής)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11727" y="2777475"/>
            <a:ext cx="791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Αποφάσεις του </a:t>
            </a: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σχετικά με τη νομοθεσία περί περιβαλλοντικής ευθύνης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3715" y="3661062"/>
            <a:ext cx="3053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Αποφάσεις που γίνεται αναφορά στο ΠΔ 148/2009</a:t>
            </a:r>
            <a:endParaRPr lang="el-GR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289846" y="3719943"/>
            <a:ext cx="3435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Αποφάσεις που ερμηνεύουν τις ρυθμίσεις του ΠΔ 148/2009</a:t>
            </a:r>
            <a:endParaRPr lang="el-GR" b="1" dirty="0"/>
          </a:p>
        </p:txBody>
      </p:sp>
      <p:sp>
        <p:nvSpPr>
          <p:cNvPr id="25" name="Βέλος προς τα κάτω 24"/>
          <p:cNvSpPr/>
          <p:nvPr/>
        </p:nvSpPr>
        <p:spPr>
          <a:xfrm>
            <a:off x="1714500" y="3377044"/>
            <a:ext cx="362494" cy="256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/>
          <p:cNvSpPr txBox="1"/>
          <p:nvPr/>
        </p:nvSpPr>
        <p:spPr>
          <a:xfrm>
            <a:off x="443715" y="4785517"/>
            <a:ext cx="3464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err="1" smtClean="0"/>
              <a:t>ΣτΕ</a:t>
            </a:r>
            <a:r>
              <a:rPr lang="el-GR" dirty="0" smtClean="0"/>
              <a:t> 3974-3978/2010 (</a:t>
            </a:r>
            <a:r>
              <a:rPr lang="el-GR" dirty="0" err="1" smtClean="0"/>
              <a:t>επταμ</a:t>
            </a:r>
            <a:r>
              <a:rPr lang="el-GR" dirty="0" smtClean="0"/>
              <a:t>.)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err="1" smtClean="0"/>
              <a:t>ΣτΕ</a:t>
            </a:r>
            <a:r>
              <a:rPr lang="el-GR" dirty="0" smtClean="0"/>
              <a:t> 551/2015 (</a:t>
            </a:r>
            <a:r>
              <a:rPr lang="el-GR" dirty="0" err="1" smtClean="0"/>
              <a:t>επταμ</a:t>
            </a:r>
            <a:r>
              <a:rPr lang="el-GR" dirty="0" smtClean="0"/>
              <a:t>.)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err="1" smtClean="0"/>
              <a:t>ΣτΕ</a:t>
            </a:r>
            <a:r>
              <a:rPr lang="el-GR" dirty="0" smtClean="0"/>
              <a:t> 1492/2013 (</a:t>
            </a:r>
            <a:r>
              <a:rPr lang="el-GR" dirty="0" err="1" smtClean="0"/>
              <a:t>επταμ</a:t>
            </a:r>
            <a:r>
              <a:rPr lang="el-GR" dirty="0" smtClean="0"/>
              <a:t>.)</a:t>
            </a:r>
            <a:endParaRPr lang="el-GR" dirty="0"/>
          </a:p>
        </p:txBody>
      </p:sp>
      <p:sp>
        <p:nvSpPr>
          <p:cNvPr id="31" name="Βέλος προς τα κάτω 30"/>
          <p:cNvSpPr/>
          <p:nvPr/>
        </p:nvSpPr>
        <p:spPr>
          <a:xfrm>
            <a:off x="1717852" y="4459794"/>
            <a:ext cx="362494" cy="256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Βέλος προς τα κάτω 31"/>
          <p:cNvSpPr/>
          <p:nvPr/>
        </p:nvSpPr>
        <p:spPr>
          <a:xfrm>
            <a:off x="5993311" y="3377044"/>
            <a:ext cx="362494" cy="256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Βέλος προς τα κάτω 32"/>
          <p:cNvSpPr/>
          <p:nvPr/>
        </p:nvSpPr>
        <p:spPr>
          <a:xfrm>
            <a:off x="6026613" y="4529208"/>
            <a:ext cx="362494" cy="256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TextBox 28"/>
          <p:cNvSpPr txBox="1"/>
          <p:nvPr/>
        </p:nvSpPr>
        <p:spPr>
          <a:xfrm>
            <a:off x="4684519" y="4941516"/>
            <a:ext cx="349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l-GR" dirty="0" err="1" smtClean="0"/>
              <a:t>ΣτΕ</a:t>
            </a:r>
            <a:r>
              <a:rPr lang="el-GR" dirty="0" smtClean="0"/>
              <a:t> 975-976/2015 (</a:t>
            </a:r>
            <a:r>
              <a:rPr lang="el-GR" dirty="0" err="1" smtClean="0"/>
              <a:t>επταμ</a:t>
            </a:r>
            <a:r>
              <a:rPr lang="el-GR" dirty="0" smtClean="0"/>
              <a:t>.)</a:t>
            </a:r>
            <a:endParaRPr lang="el-GR" dirty="0"/>
          </a:p>
        </p:txBody>
      </p:sp>
      <p:pic>
        <p:nvPicPr>
          <p:cNvPr id="27" name="Picture 2" descr="C:\Users\Kleoniki\Desktop\er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42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2051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l-GR" sz="1600" dirty="0" smtClean="0">
                <a:solidFill>
                  <a:schemeClr val="bg1"/>
                </a:solidFill>
              </a:rPr>
              <a:t>7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24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359" y="157094"/>
            <a:ext cx="4353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ΙΙΙ. Η ΝΟΜΟΛΟΓΙΑ ΤΟΥ </a:t>
            </a:r>
            <a:r>
              <a:rPr lang="el-GR" sz="22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</a:t>
            </a:r>
            <a:endParaRPr lang="el-GR" sz="2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38145"/>
            <a:ext cx="7092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</a:t>
            </a:r>
            <a:r>
              <a:rPr lang="el-G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975-976/2015 (</a:t>
            </a:r>
            <a:r>
              <a:rPr lang="el-GR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επταμ</a:t>
            </a:r>
            <a:r>
              <a:rPr lang="el-G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 [1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87032"/>
            <a:ext cx="82295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Περιπτώσεις μακροχρόνιων ρυπάνσεων στους Δήμους </a:t>
            </a: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Οινοφοίτων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και Μεσσαπίας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Δήμοι υπέβαλαν αίτηση για λήψη μέτρων αποκατάστασης σύμφωνα με το άρθρο 13 του Π.Δ. 148/2009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l-GR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Διοίκηση παρέμεινε αδρανής και οι ανωτέρω Δήμοι προσέβαλαν ενώπιον το </a:t>
            </a: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την παράλειψη οφειλόμενης νόμιμης ενέργειας της αρμόδιας αρχής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l-GR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l-GR" dirty="0" smtClean="0"/>
              <a:t>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Νομολογιακές εξειδικεύσεις για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70C0"/>
              </a:buClr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dirty="0" smtClean="0"/>
              <a:t>Τ</a:t>
            </a:r>
            <a:r>
              <a:rPr lang="el-GR" dirty="0" smtClean="0"/>
              <a:t>ις </a:t>
            </a:r>
            <a:r>
              <a:rPr lang="el-GR" dirty="0" smtClean="0"/>
              <a:t>προϋποθέσεις ενεργοποίησης του Π.Δ.</a:t>
            </a:r>
            <a:endParaRPr lang="en-US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dirty="0" smtClean="0"/>
              <a:t>Τ</a:t>
            </a:r>
            <a:r>
              <a:rPr lang="el-GR" dirty="0" smtClean="0"/>
              <a:t>η </a:t>
            </a:r>
            <a:r>
              <a:rPr lang="el-GR" dirty="0" smtClean="0"/>
              <a:t>διαδικασία αίτησης για ανάληψη δράσης αποκατάστασης</a:t>
            </a:r>
            <a:endParaRPr lang="en-US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dirty="0"/>
              <a:t>Τ</a:t>
            </a:r>
            <a:r>
              <a:rPr lang="el-GR" dirty="0" smtClean="0"/>
              <a:t>ην </a:t>
            </a:r>
            <a:r>
              <a:rPr lang="el-GR" dirty="0" smtClean="0"/>
              <a:t>αντιμετώπιση της ρύπανσης σε περίπτωση αδυναμίας εντοπισμού των </a:t>
            </a:r>
            <a:r>
              <a:rPr lang="el-GR" dirty="0" err="1" smtClean="0"/>
              <a:t>ρυπαινόντων</a:t>
            </a:r>
            <a:endParaRPr lang="el-GR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l-GR" dirty="0" smtClean="0"/>
              <a:t>τον καταλογισμό της ευθύνης για τη λήψη μέτρων πρόληψης και αποκατάστασης</a:t>
            </a:r>
          </a:p>
          <a:p>
            <a:pPr algn="just">
              <a:buClr>
                <a:srgbClr val="0070C0"/>
              </a:buClr>
            </a:pPr>
            <a:endParaRPr lang="el-GR" dirty="0"/>
          </a:p>
        </p:txBody>
      </p:sp>
      <p:pic>
        <p:nvPicPr>
          <p:cNvPr id="13" name="Picture 2" descr="C:\Users\Kleoniki\Desktop\er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26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8772051" y="0"/>
            <a:ext cx="1" cy="5924282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509261" y="2850968"/>
            <a:ext cx="13063" cy="6642463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 Diagonal Corner Rectangle 29"/>
          <p:cNvSpPr/>
          <p:nvPr/>
        </p:nvSpPr>
        <p:spPr>
          <a:xfrm>
            <a:off x="74717" y="5753150"/>
            <a:ext cx="2106778" cy="921969"/>
          </a:xfrm>
          <a:prstGeom prst="round2Diag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Picture 2" descr="AUTH se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723" y="5849891"/>
            <a:ext cx="6694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- Ορθογώνιο"/>
          <p:cNvSpPr/>
          <p:nvPr/>
        </p:nvSpPr>
        <p:spPr>
          <a:xfrm>
            <a:off x="914400" y="5871890"/>
            <a:ext cx="1162594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Aristotle University of Thessaloniki</a:t>
            </a:r>
            <a:endParaRPr lang="el-GR" sz="14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8390500" y="5810554"/>
            <a:ext cx="733909" cy="710225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l-GR" sz="1600" dirty="0" smtClean="0">
                <a:solidFill>
                  <a:schemeClr val="bg1"/>
                </a:solidFill>
              </a:rPr>
              <a:t>8</a:t>
            </a:r>
            <a:endParaRPr lang="el-GR" sz="1600" dirty="0">
              <a:solidFill>
                <a:schemeClr val="bg1"/>
              </a:solidFill>
            </a:endParaRPr>
          </a:p>
        </p:txBody>
      </p:sp>
      <p:pic>
        <p:nvPicPr>
          <p:cNvPr id="24" name="Picture 4" descr="C:\Users\Kleoniki\Desktop\uni_trier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1" y="5808562"/>
            <a:ext cx="1989213" cy="85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468880" y="6088721"/>
            <a:ext cx="57476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Εθνικό Συνέδριο</a:t>
            </a:r>
            <a:endParaRPr lang="en-US" sz="11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Περιβαλλοντική Ευθύνη, Πρόληψη 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Αποκατάσταση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el-GR" sz="12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Προκλήσεις &amp; Ευκαιρίες για την Προστασία της Βιοποικιλότητας στην Ελλάδα</a:t>
            </a:r>
            <a:r>
              <a:rPr lang="en-US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Ηράκλειο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08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Σεπτεμβρίου</a:t>
            </a:r>
            <a:r>
              <a:rPr lang="de-DE" sz="11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2017</a:t>
            </a:r>
            <a:endParaRPr lang="de-DE" sz="1100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2165" y="157093"/>
            <a:ext cx="4353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ΙΙΙ. Η ΝΟΜΟΛΟΓΙΑ ΤΟΥ </a:t>
            </a:r>
            <a:r>
              <a:rPr lang="el-GR" sz="22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</a:t>
            </a:r>
            <a:endParaRPr lang="el-GR" sz="2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7436" y="587980"/>
            <a:ext cx="7092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ΣτΕ</a:t>
            </a:r>
            <a:r>
              <a:rPr lang="el-G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975-976/2015 (</a:t>
            </a:r>
            <a:r>
              <a:rPr lang="el-GR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επταμ</a:t>
            </a:r>
            <a:r>
              <a:rPr lang="el-G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 [2]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3505" y="1007248"/>
            <a:ext cx="85439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Άρθρο 13 Π.Δ. 148/2009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αίτηση ανάληψης δράσης [σκ. 8]</a:t>
            </a:r>
          </a:p>
          <a:p>
            <a:pPr marL="742950" lvl="1" indent="-285750" algn="just"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l-GR" dirty="0"/>
              <a:t>Α</a:t>
            </a:r>
            <a:r>
              <a:rPr lang="el-GR" dirty="0" smtClean="0"/>
              <a:t>ρκεί η υποβολή τεκμηριωμένου αιτήματος ως προς την ύπαρξη περιβαλλοντικής ζημίας για την κίνηση της διαδικασίας</a:t>
            </a:r>
          </a:p>
          <a:p>
            <a:pPr marL="742950" lvl="1" indent="-285750" algn="just"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l-GR" dirty="0" smtClean="0"/>
              <a:t>Για περιβαλλοντική ζημία από περισσότερες οικονομικές δραστηριότητες δεν απαιτείται ο επιμερισμός της ζημίας στους εμπλεκόμενους φορείς εκ μέρους του αιτούντος</a:t>
            </a:r>
          </a:p>
          <a:p>
            <a:pPr lvl="1" algn="just">
              <a:buClr>
                <a:srgbClr val="0070C0"/>
              </a:buClr>
            </a:pPr>
            <a:endParaRPr lang="el-GR" dirty="0" smtClean="0"/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l-GR" dirty="0" smtClean="0"/>
              <a:t>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δυσχέρεια εντοπισμού των υπεύθυνων της ρύπανσης, δεν συνεπάγεται αυτόματα την ύπαρξη «ρύπανσης διάχυτου χαρακτήρα», η οποία </a:t>
            </a: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εκφεύγει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του ρυθμιστικού πεδίου του Π.Δ. 148/2009 [σκ. 12]</a:t>
            </a:r>
          </a:p>
          <a:p>
            <a:pPr>
              <a:buClr>
                <a:srgbClr val="0070C0"/>
              </a:buClr>
            </a:pP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μέτρα πρόληψης και αποκατάστασης για να πληρούν τις προϋποθέσεις του Π.Δ. 148/2009 πρέπει να έχουν το χαρακτήρα «</a:t>
            </a:r>
            <a:r>
              <a:rPr lang="el-G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οργανωμένης δράσης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[σκ. 11]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νόμιμη λειτουργία των οικονομικών δραστηριοτήτων στην περιοχή της ρύπανσης δεν τις απαλλάσσει από την υποχρέωση τήρησης και εφαρμογής των μέτρων πρόληψης και αποκατάστασης των περιβαλλοντικών ζημιών  [σκ. 13]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2" descr="C:\Users\Kleoniki\Desktop\er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5810553"/>
            <a:ext cx="1749379" cy="8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62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1245</Words>
  <Application>Microsoft Office PowerPoint</Application>
  <PresentationFormat>Προβολή στην οθόνη (4:3)</PresentationFormat>
  <Paragraphs>183</Paragraphs>
  <Slides>10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Kleoniki Pouikli</dc:creator>
  <cp:lastModifiedBy>Kleoniki Pouikli</cp:lastModifiedBy>
  <cp:revision>42</cp:revision>
  <dcterms:created xsi:type="dcterms:W3CDTF">2017-09-02T21:05:53Z</dcterms:created>
  <dcterms:modified xsi:type="dcterms:W3CDTF">2017-09-08T07:04:17Z</dcterms:modified>
</cp:coreProperties>
</file>