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CBA5F50-BA6F-450D-B3C4-14123EF0E271}" type="datetimeFigureOut">
              <a:rPr lang="el-GR" smtClean="0"/>
              <a:t>8/9/2017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D93A04-5962-437C-8E35-B1DE955795AD}"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A5F50-BA6F-450D-B3C4-14123EF0E271}" type="datetimeFigureOut">
              <a:rPr lang="el-GR" smtClean="0"/>
              <a:t>8/9/2017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D93A04-5962-437C-8E35-B1DE955795A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68985" y="1484784"/>
            <a:ext cx="7772400" cy="1470025"/>
          </a:xfrm>
        </p:spPr>
        <p:txBody>
          <a:bodyPr>
            <a:normAutofit fontScale="90000"/>
          </a:bodyPr>
          <a:lstStyle/>
          <a:p>
            <a:r>
              <a:rPr lang="el-GR" sz="4900" dirty="0" smtClean="0">
                <a:cs typeface="Calibri" panose="020F0502020204030204" pitchFamily="34" charset="0"/>
              </a:rPr>
              <a:t>Οδηγία για την Περιβαλλοντική Ευθύνη</a:t>
            </a:r>
            <a:r>
              <a:rPr lang="el-GR" sz="3200" dirty="0" smtClean="0"/>
              <a:t/>
            </a:r>
            <a:br>
              <a:rPr lang="el-GR" sz="3200" dirty="0" smtClean="0"/>
            </a:br>
            <a:r>
              <a:rPr lang="el-GR" sz="4000" dirty="0" smtClean="0">
                <a:cs typeface="Calibri" panose="020F0502020204030204" pitchFamily="34" charset="0"/>
              </a:rPr>
              <a:t>Μια κριτική προσέγγιση</a:t>
            </a:r>
            <a:r>
              <a:rPr lang="el-GR" sz="2400" dirty="0" smtClean="0">
                <a:latin typeface="Georgia" pitchFamily="18" charset="0"/>
              </a:rPr>
              <a:t/>
            </a:r>
            <a:br>
              <a:rPr lang="el-GR" sz="2400" dirty="0" smtClean="0">
                <a:latin typeface="Georgia" pitchFamily="18" charset="0"/>
              </a:rPr>
            </a:br>
            <a:r>
              <a:rPr lang="el-GR" sz="2400" dirty="0">
                <a:latin typeface="Georgia" pitchFamily="18" charset="0"/>
              </a:rPr>
              <a:t/>
            </a:r>
            <a:br>
              <a:rPr lang="el-GR" sz="2400" dirty="0">
                <a:latin typeface="Georgia" pitchFamily="18" charset="0"/>
              </a:rPr>
            </a:br>
            <a:r>
              <a:rPr lang="el-GR" sz="2400" dirty="0" smtClean="0">
                <a:latin typeface="Georgia" pitchFamily="18" charset="0"/>
              </a:rPr>
              <a:t/>
            </a:r>
            <a:br>
              <a:rPr lang="el-GR" sz="2400" dirty="0" smtClean="0">
                <a:latin typeface="Georgia" pitchFamily="18" charset="0"/>
              </a:rPr>
            </a:br>
            <a:endParaRPr lang="el-GR" sz="2400" dirty="0">
              <a:latin typeface="Georgia" pitchFamily="18" charset="0"/>
            </a:endParaRPr>
          </a:p>
        </p:txBody>
      </p:sp>
      <p:sp>
        <p:nvSpPr>
          <p:cNvPr id="3" name="2 - Υπότιτλος"/>
          <p:cNvSpPr>
            <a:spLocks noGrp="1"/>
          </p:cNvSpPr>
          <p:nvPr>
            <p:ph type="subTitle" idx="1"/>
          </p:nvPr>
        </p:nvSpPr>
        <p:spPr>
          <a:xfrm>
            <a:off x="429308" y="4365104"/>
            <a:ext cx="8136904" cy="4608512"/>
          </a:xfrm>
        </p:spPr>
        <p:txBody>
          <a:bodyPr/>
          <a:lstStyle/>
          <a:p>
            <a:endParaRPr lang="el-GR" dirty="0" smtClean="0">
              <a:latin typeface="Georgia" pitchFamily="18" charset="0"/>
            </a:endParaRPr>
          </a:p>
          <a:p>
            <a:endParaRPr lang="el-GR" dirty="0">
              <a:latin typeface="Georgia" pitchFamily="18" charset="0"/>
            </a:endParaRPr>
          </a:p>
          <a:p>
            <a:r>
              <a:rPr lang="el-GR" sz="2400" dirty="0" smtClean="0">
                <a:solidFill>
                  <a:schemeClr val="tx1"/>
                </a:solidFill>
                <a:latin typeface="+mj-lt"/>
              </a:rPr>
              <a:t>Γιώργος Μπάλιας, Χαροκόπειο Πανεπιστήμιο</a:t>
            </a:r>
          </a:p>
          <a:p>
            <a:r>
              <a:rPr lang="el-GR" sz="2400" dirty="0" smtClean="0">
                <a:solidFill>
                  <a:schemeClr val="tx1"/>
                </a:solidFill>
                <a:latin typeface="+mj-lt"/>
              </a:rPr>
              <a:t>Ηράκλειο, 9 Σεπτεμβρίου 2017 </a:t>
            </a:r>
          </a:p>
          <a:p>
            <a:pPr algn="r"/>
            <a:endParaRPr lang="el-GR" sz="2200" dirty="0">
              <a:solidFill>
                <a:schemeClr val="tx1"/>
              </a:solidFill>
              <a:latin typeface="Georg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Πεδίο εφαρμογής (άρθ. 3)</a:t>
            </a:r>
            <a:endParaRPr lang="en-US" dirty="0"/>
          </a:p>
        </p:txBody>
      </p:sp>
      <p:sp>
        <p:nvSpPr>
          <p:cNvPr id="3" name="Content Placeholder 2"/>
          <p:cNvSpPr>
            <a:spLocks noGrp="1"/>
          </p:cNvSpPr>
          <p:nvPr>
            <p:ph idx="1"/>
          </p:nvPr>
        </p:nvSpPr>
        <p:spPr>
          <a:xfrm>
            <a:off x="457200" y="1600200"/>
            <a:ext cx="8229600" cy="4925144"/>
          </a:xfrm>
        </p:spPr>
        <p:txBody>
          <a:bodyPr>
            <a:normAutofit fontScale="85000" lnSpcReduction="10000"/>
          </a:bodyPr>
          <a:lstStyle/>
          <a:p>
            <a:pPr marL="0" indent="0">
              <a:buNone/>
            </a:pPr>
            <a:r>
              <a:rPr lang="el-GR" sz="2400" dirty="0" smtClean="0">
                <a:solidFill>
                  <a:srgbClr val="FF0000"/>
                </a:solidFill>
              </a:rPr>
              <a:t>Η οδηγία εφαρμόζεται:</a:t>
            </a:r>
          </a:p>
          <a:p>
            <a:r>
              <a:rPr lang="el-GR" sz="2400" dirty="0" smtClean="0"/>
              <a:t>Σε περιβαλλοντική ζημία ή σε επικείμενη απειλή ζημίας που προκαλούνται  από δραστηριότητες του παρ-τος ΙΙΙ (αντικειμενική ευθύνη). Είναι δυνατή η πρόσθεση και άλλων δραστηριοτήτων από τα κράτη (άρθ. 16.1)</a:t>
            </a:r>
          </a:p>
          <a:p>
            <a:r>
              <a:rPr lang="el-GR" sz="2400" dirty="0" smtClean="0"/>
              <a:t>Σε ζημία προστατευόμενων ειδών και φυσικών οικοτόπων από δραστηριότητες άλλες από τις ως άνω (υποκειμενική ευθύνη)</a:t>
            </a:r>
          </a:p>
          <a:p>
            <a:r>
              <a:rPr lang="el-GR" sz="2400" dirty="0" smtClean="0"/>
              <a:t>Η ευθύνη της επαγγελματικής δραστηριότητας καταλογίζεται στον φορέα εκμετάλλευσης </a:t>
            </a:r>
          </a:p>
          <a:p>
            <a:r>
              <a:rPr lang="el-GR" sz="2400" dirty="0" smtClean="0">
                <a:solidFill>
                  <a:schemeClr val="tx2">
                    <a:lumMod val="60000"/>
                    <a:lumOff val="40000"/>
                  </a:schemeClr>
                </a:solidFill>
              </a:rPr>
              <a:t>Σχόλιο:</a:t>
            </a:r>
            <a:r>
              <a:rPr lang="el-GR" sz="2400" dirty="0" smtClean="0"/>
              <a:t> ο διευρυμένος ορισμός του φορέα εκμετάλλευσης (άρθ. 2.6) ενισχύει το προστατευτικό πεδίο της οδηγίας 2004/35</a:t>
            </a:r>
          </a:p>
          <a:p>
            <a:r>
              <a:rPr lang="el-GR" sz="2400" dirty="0" smtClean="0"/>
              <a:t>Η οδηγία δεν παρέχει σε ιδιώτες</a:t>
            </a:r>
            <a:r>
              <a:rPr lang="el-GR" sz="2400" dirty="0"/>
              <a:t> δικαίωμα</a:t>
            </a:r>
            <a:r>
              <a:rPr lang="el-GR" sz="2400" dirty="0" smtClean="0"/>
              <a:t> </a:t>
            </a:r>
            <a:r>
              <a:rPr lang="el-GR" sz="2400" dirty="0"/>
              <a:t>αποζημίωσης </a:t>
            </a:r>
            <a:r>
              <a:rPr lang="el-GR" sz="2400" dirty="0" smtClean="0"/>
              <a:t>για προσωπική βλάβη, ζημία, ιδιωτική περιουσία ή οικονομική απώλεια (αιτ. σκ. 14) </a:t>
            </a:r>
          </a:p>
          <a:p>
            <a:r>
              <a:rPr lang="el-GR" sz="2400" dirty="0" smtClean="0">
                <a:solidFill>
                  <a:schemeClr val="tx2">
                    <a:lumMod val="60000"/>
                    <a:lumOff val="40000"/>
                  </a:schemeClr>
                </a:solidFill>
              </a:rPr>
              <a:t>Σχόλιο: </a:t>
            </a:r>
            <a:r>
              <a:rPr lang="el-GR" sz="2400" dirty="0" smtClean="0"/>
              <a:t>υιοθετείται περιορισμός της οικολογικής ζημίας</a:t>
            </a:r>
            <a:r>
              <a:rPr lang="el-GR" sz="2400" dirty="0"/>
              <a:t>.</a:t>
            </a:r>
            <a:r>
              <a:rPr lang="el-GR" sz="2400" dirty="0" smtClean="0"/>
              <a:t> Προς την αντίθετη κατεύθυνση είναι ο </a:t>
            </a:r>
            <a:r>
              <a:rPr lang="en-US" sz="2400" dirty="0" smtClean="0"/>
              <a:t>code </a:t>
            </a:r>
            <a:r>
              <a:rPr lang="en-US" sz="2400" dirty="0"/>
              <a:t>civil </a:t>
            </a:r>
            <a:r>
              <a:rPr lang="en-US" sz="2400" dirty="0" err="1"/>
              <a:t>français</a:t>
            </a:r>
            <a:r>
              <a:rPr lang="en-US" sz="2400" dirty="0"/>
              <a:t> (</a:t>
            </a:r>
            <a:r>
              <a:rPr lang="en-US" sz="2400" dirty="0" smtClean="0"/>
              <a:t>art. 1386-16</a:t>
            </a:r>
            <a:r>
              <a:rPr lang="el-GR" sz="2400" dirty="0" smtClean="0"/>
              <a:t> έως 1386-25) </a:t>
            </a:r>
          </a:p>
          <a:p>
            <a:endParaRPr lang="en-US" sz="2400" dirty="0"/>
          </a:p>
        </p:txBody>
      </p:sp>
    </p:spTree>
    <p:extLst>
      <p:ext uri="{BB962C8B-B14F-4D97-AF65-F5344CB8AC3E}">
        <p14:creationId xmlns:p14="http://schemas.microsoft.com/office/powerpoint/2010/main" val="3238114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Εξαιρέσεις (άρθ. 4)</a:t>
            </a:r>
            <a:endParaRPr lang="en-US" sz="4000" dirty="0"/>
          </a:p>
        </p:txBody>
      </p:sp>
      <p:sp>
        <p:nvSpPr>
          <p:cNvPr id="3" name="Content Placeholder 2"/>
          <p:cNvSpPr>
            <a:spLocks noGrp="1"/>
          </p:cNvSpPr>
          <p:nvPr>
            <p:ph idx="1"/>
          </p:nvPr>
        </p:nvSpPr>
        <p:spPr>
          <a:xfrm>
            <a:off x="457200" y="1600200"/>
            <a:ext cx="8229600" cy="4709120"/>
          </a:xfrm>
        </p:spPr>
        <p:txBody>
          <a:bodyPr>
            <a:normAutofit fontScale="92500" lnSpcReduction="10000"/>
          </a:bodyPr>
          <a:lstStyle/>
          <a:p>
            <a:pPr marL="0" indent="0">
              <a:buNone/>
            </a:pPr>
            <a:r>
              <a:rPr lang="el-GR" sz="3500" i="1" u="sng" dirty="0" smtClean="0"/>
              <a:t>Πέντε κατηγορίες εξαιρέσεων</a:t>
            </a:r>
          </a:p>
          <a:p>
            <a:pPr marL="0" indent="0">
              <a:buNone/>
            </a:pPr>
            <a:r>
              <a:rPr lang="el-GR" sz="3000" dirty="0" smtClean="0">
                <a:solidFill>
                  <a:srgbClr val="FF0000"/>
                </a:solidFill>
              </a:rPr>
              <a:t>Πρώτη κατηγορία</a:t>
            </a:r>
            <a:r>
              <a:rPr lang="en-US" sz="3000" dirty="0" smtClean="0">
                <a:solidFill>
                  <a:srgbClr val="FF0000"/>
                </a:solidFill>
              </a:rPr>
              <a:t> </a:t>
            </a:r>
          </a:p>
          <a:p>
            <a:r>
              <a:rPr lang="en-US" sz="2800" dirty="0" smtClean="0"/>
              <a:t>H </a:t>
            </a:r>
            <a:r>
              <a:rPr lang="el-GR" sz="2800" dirty="0" smtClean="0"/>
              <a:t>οδηγία δεν καλύπτει περιβαλλοντική ζημία ή  επικείμενη απειλή που οφείλεται σε:</a:t>
            </a:r>
          </a:p>
          <a:p>
            <a:r>
              <a:rPr lang="en-US" sz="2800" dirty="0" smtClean="0"/>
              <a:t> </a:t>
            </a:r>
            <a:r>
              <a:rPr lang="el-GR" sz="2800" dirty="0" smtClean="0"/>
              <a:t>α) ένοπλη σύγκρουση, εχθροπραξίες, εμφύλιο πόλεμο ή εξέγερση</a:t>
            </a:r>
          </a:p>
          <a:p>
            <a:r>
              <a:rPr lang="el-GR" sz="2800" dirty="0" smtClean="0"/>
              <a:t>β) φυσικό φαινόμενο εξαιρετικού, αναπότρεπτου και ακατανίκητου χαρακτήρα (</a:t>
            </a:r>
            <a:r>
              <a:rPr lang="en-US" sz="2800" dirty="0" smtClean="0"/>
              <a:t>Act of God)</a:t>
            </a:r>
          </a:p>
          <a:p>
            <a:r>
              <a:rPr lang="el-GR" sz="2800" dirty="0" smtClean="0"/>
              <a:t>γ) δραστηριότητες με σκοπό, κυρίως, την εξυπηρέτηση της εθνικής άμυνας, της διεθνούς ασφάλειας ή της προστασίας από φυσικές καταστροφές</a:t>
            </a:r>
            <a:endParaRPr lang="en-US" sz="2800" dirty="0"/>
          </a:p>
        </p:txBody>
      </p:sp>
    </p:spTree>
    <p:extLst>
      <p:ext uri="{BB962C8B-B14F-4D97-AF65-F5344CB8AC3E}">
        <p14:creationId xmlns:p14="http://schemas.microsoft.com/office/powerpoint/2010/main" val="4275770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Εξαιρέσεις (συνέχεια) </a:t>
            </a:r>
            <a:endParaRPr lang="en-US" sz="4000" dirty="0"/>
          </a:p>
        </p:txBody>
      </p:sp>
      <p:sp>
        <p:nvSpPr>
          <p:cNvPr id="3" name="Content Placeholder 2"/>
          <p:cNvSpPr>
            <a:spLocks noGrp="1"/>
          </p:cNvSpPr>
          <p:nvPr>
            <p:ph idx="1"/>
          </p:nvPr>
        </p:nvSpPr>
        <p:spPr>
          <a:xfrm>
            <a:off x="457200" y="1340768"/>
            <a:ext cx="8229600" cy="4896544"/>
          </a:xfrm>
        </p:spPr>
        <p:txBody>
          <a:bodyPr>
            <a:normAutofit fontScale="85000" lnSpcReduction="20000"/>
          </a:bodyPr>
          <a:lstStyle/>
          <a:p>
            <a:pPr marL="0" indent="0">
              <a:buNone/>
            </a:pPr>
            <a:r>
              <a:rPr lang="el-GR" sz="3000" dirty="0" smtClean="0">
                <a:solidFill>
                  <a:srgbClr val="FF0000"/>
                </a:solidFill>
              </a:rPr>
              <a:t>Δεύτερη κατηγορία</a:t>
            </a:r>
          </a:p>
          <a:p>
            <a:r>
              <a:rPr lang="el-GR" sz="2400" dirty="0" smtClean="0"/>
              <a:t>Εξαιρείται η περιβαλλοντική ζημία ή η επικείμενη απειλή που προκύπτει από συμβάντα που καλύπτονται από διεθνείς συμβάσεις σχετικές με ζημίες οφειλόμενες είτε στη ρύπανση από υδρογονάνθρακες είτε στη μεταφορά επικίνδυνων εμπορευμάτων (άρθ. 4.2 και παρ-μα </a:t>
            </a:r>
            <a:r>
              <a:rPr lang="en-US" sz="2400" dirty="0" smtClean="0"/>
              <a:t>IV</a:t>
            </a:r>
            <a:r>
              <a:rPr lang="el-GR" sz="2400" dirty="0" smtClean="0"/>
              <a:t>)</a:t>
            </a:r>
            <a:endParaRPr lang="en-US" sz="2400" dirty="0" smtClean="0"/>
          </a:p>
          <a:p>
            <a:r>
              <a:rPr lang="el-GR" sz="2400" dirty="0" smtClean="0"/>
              <a:t>Εξαιρούνται οι πυρηνικοί κίνδυνοι, </a:t>
            </a:r>
            <a:r>
              <a:rPr lang="el-GR" sz="2400" dirty="0"/>
              <a:t>η περιβαλλοντική ζημία ή η επικείμενη </a:t>
            </a:r>
            <a:r>
              <a:rPr lang="el-GR" sz="2400" dirty="0" smtClean="0"/>
              <a:t>απειλή που προέρχονται από τον τομέα της πυρηνικής ενέργειας (άρθ. 4.4 και παρ-μα </a:t>
            </a:r>
            <a:r>
              <a:rPr lang="en-US" sz="2400" dirty="0" smtClean="0"/>
              <a:t>V</a:t>
            </a:r>
            <a:r>
              <a:rPr lang="el-GR" sz="2400" dirty="0" smtClean="0"/>
              <a:t>)</a:t>
            </a:r>
          </a:p>
          <a:p>
            <a:r>
              <a:rPr lang="el-GR" sz="2400" dirty="0" smtClean="0"/>
              <a:t>Σχόλιο 1: Οι ως άνω συμβάσεις δεν προβλέπουν αποκατάσταση της οικολογικής ζημίας</a:t>
            </a:r>
          </a:p>
          <a:p>
            <a:r>
              <a:rPr lang="el-GR" sz="2400" dirty="0" smtClean="0"/>
              <a:t>Σχόλιο 2: Όταν η ρύπανση από υδρογονάνθρακες προκαλεί ζημία στα πτηνά και στα είδη των οδηγιών 2009/147 και 92/43, εφαρμόζονται οι ως άνω οδηγίες σε συνδυασμό με την οδηγία 2004/35</a:t>
            </a:r>
          </a:p>
          <a:p>
            <a:r>
              <a:rPr lang="el-GR" sz="2400" dirty="0" smtClean="0"/>
              <a:t>Σχόλιο 3: Υδρογονάνθρακες που έχουν αππορριφθεί στη θάλασσα κατόπιν ναυαγίου και αναμίχθηκαν με νερό και κατέληξαν στις ακτές κράτους μέλους θεωρούνται απόβλητα και υπάρχει υποχρέωση απορρύπανσης σύμφωνα με την οδηγία 2008/98 (ΔΕΚ, 2008, </a:t>
            </a:r>
            <a:r>
              <a:rPr lang="en-US" sz="2400" dirty="0" smtClean="0"/>
              <a:t>C-188/07, </a:t>
            </a:r>
            <a:r>
              <a:rPr lang="en-US" sz="2400" i="1" dirty="0" smtClean="0"/>
              <a:t>Erika, </a:t>
            </a:r>
            <a:r>
              <a:rPr lang="el-GR" sz="2400" dirty="0" smtClean="0"/>
              <a:t>σκ. 63)</a:t>
            </a:r>
            <a:endParaRPr lang="en-US" sz="2400" dirty="0"/>
          </a:p>
        </p:txBody>
      </p:sp>
    </p:spTree>
    <p:extLst>
      <p:ext uri="{BB962C8B-B14F-4D97-AF65-F5344CB8AC3E}">
        <p14:creationId xmlns:p14="http://schemas.microsoft.com/office/powerpoint/2010/main" val="3708453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Εξαιρέσεις (συνέχεια)</a:t>
            </a:r>
            <a:endParaRPr lang="en-US" sz="4000" dirty="0"/>
          </a:p>
        </p:txBody>
      </p:sp>
      <p:sp>
        <p:nvSpPr>
          <p:cNvPr id="3" name="Content Placeholder 2"/>
          <p:cNvSpPr>
            <a:spLocks noGrp="1"/>
          </p:cNvSpPr>
          <p:nvPr>
            <p:ph idx="1"/>
          </p:nvPr>
        </p:nvSpPr>
        <p:spPr/>
        <p:txBody>
          <a:bodyPr>
            <a:normAutofit fontScale="92500" lnSpcReduction="20000"/>
          </a:bodyPr>
          <a:lstStyle/>
          <a:p>
            <a:pPr marL="0" indent="0">
              <a:buNone/>
            </a:pPr>
            <a:r>
              <a:rPr lang="el-GR" sz="2800" dirty="0" smtClean="0">
                <a:solidFill>
                  <a:srgbClr val="FF0000"/>
                </a:solidFill>
              </a:rPr>
              <a:t>Τρίτη κατηγορία</a:t>
            </a:r>
            <a:endParaRPr lang="en-US" sz="2800" dirty="0" smtClean="0">
              <a:solidFill>
                <a:srgbClr val="FF0000"/>
              </a:solidFill>
            </a:endParaRPr>
          </a:p>
          <a:p>
            <a:r>
              <a:rPr lang="el-GR" sz="2400" dirty="0" smtClean="0"/>
              <a:t>Εξαιρείται η περιβαλλοντική ζημία ή η επικείμενη απειλή που οφείλεται σε ρύπανση διάχυτου χαρακτήρα εφόσον δεν αποδεικνύεται η αιτιώδης συνάφεια μεταξύ της ζημίας και των δραστηριοτήτων μεμονωμένων φορέων εκμετάλλευσης (άρθ. 4.5)</a:t>
            </a:r>
          </a:p>
          <a:p>
            <a:r>
              <a:rPr lang="el-GR" sz="2400" dirty="0" smtClean="0"/>
              <a:t>Σχόλιο 1: Δεν προσδιορίζεται ο όρος ‘‘αιτιώδης συνάφεια’’. Θα πρέπει να ερμηνευτεί ως ‘‘άμεση αιτιώδης συνάφεια’’</a:t>
            </a:r>
            <a:r>
              <a:rPr lang="en-US" sz="2400" dirty="0" smtClean="0"/>
              <a:t> </a:t>
            </a:r>
            <a:r>
              <a:rPr lang="el-GR" sz="2400" dirty="0" smtClean="0"/>
              <a:t>και, συνεπώς, εφαρμόζεται η θεωρία της ‘‘πρόσφορης αιτίας’’ (ΔΕΕ, 25.1.2007, </a:t>
            </a:r>
            <a:r>
              <a:rPr lang="en-US" sz="2400" dirty="0" smtClean="0"/>
              <a:t>C-278/05, </a:t>
            </a:r>
            <a:r>
              <a:rPr lang="en-US" sz="2400" i="1" dirty="0" smtClean="0"/>
              <a:t>Carol Marilyn Robins</a:t>
            </a:r>
            <a:r>
              <a:rPr lang="en-US" sz="2400" dirty="0" smtClean="0"/>
              <a:t>, </a:t>
            </a:r>
            <a:r>
              <a:rPr lang="el-GR" sz="2400" dirty="0" smtClean="0"/>
              <a:t>σκ. 69). Υπάρχουν δυσκολίες απόδειξης του ως άνω συνδέσμου</a:t>
            </a:r>
          </a:p>
          <a:p>
            <a:r>
              <a:rPr lang="el-GR" sz="2400" dirty="0" smtClean="0"/>
              <a:t> Σχόλιο 2: Παραδείγματα διάχυτης ρύπανσης που δεν καλύπτονται από την οδηγία είναι η νιτρορύπανση, η απώλεια προστατευόμενων ειδών και η καταστροφή προστατευόμενων οικοτόπων λόγω της κλιματικής αλλαγής ή η καταστροφή δασών σε προστατευόμενες περιοχές λόγω όξινης βροχής</a:t>
            </a:r>
            <a:endParaRPr lang="en-US" sz="2400" dirty="0"/>
          </a:p>
        </p:txBody>
      </p:sp>
    </p:spTree>
    <p:extLst>
      <p:ext uri="{BB962C8B-B14F-4D97-AF65-F5344CB8AC3E}">
        <p14:creationId xmlns:p14="http://schemas.microsoft.com/office/powerpoint/2010/main" val="3929070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Εξαιρέσεις (συνέχεια)</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l-GR" sz="3300" dirty="0" smtClean="0">
                <a:solidFill>
                  <a:srgbClr val="FF0000"/>
                </a:solidFill>
                <a:latin typeface="+mj-lt"/>
              </a:rPr>
              <a:t>Τέταρτη κατηγορία</a:t>
            </a:r>
          </a:p>
          <a:p>
            <a:r>
              <a:rPr lang="el-GR" sz="3100" dirty="0" smtClean="0"/>
              <a:t>Δεν </a:t>
            </a:r>
            <a:r>
              <a:rPr lang="el-GR" sz="3100" dirty="0"/>
              <a:t>καλύπτονται οι δυσμενείς </a:t>
            </a:r>
            <a:r>
              <a:rPr lang="el-GR" sz="3100" dirty="0" smtClean="0"/>
              <a:t>συνέπειες (σε προστατευόμενα είδη και φυσικούς οικοτόπους) </a:t>
            </a:r>
            <a:r>
              <a:rPr lang="el-GR" sz="3100" dirty="0"/>
              <a:t>από πράξη για την οποία υπάρχει άδεια:</a:t>
            </a:r>
          </a:p>
          <a:p>
            <a:r>
              <a:rPr lang="el-GR" sz="3100" dirty="0"/>
              <a:t>Είτε δυνάμει του άρθρου 6.3 και 6.4 της οδηγίας 92/43</a:t>
            </a:r>
          </a:p>
          <a:p>
            <a:r>
              <a:rPr lang="el-GR" sz="3100" dirty="0"/>
              <a:t>Είτε δυνάμει του άρθρου 16 της ίδιας οδηγίας</a:t>
            </a:r>
          </a:p>
          <a:p>
            <a:r>
              <a:rPr lang="el-GR" sz="3100" dirty="0"/>
              <a:t>Είτε δυνάμει του άρθρου 9 της οδηγίας </a:t>
            </a:r>
            <a:r>
              <a:rPr lang="el-GR" sz="3100" dirty="0" smtClean="0"/>
              <a:t>209/147 (άρθ. 2.1 α) οδηγίας 2004/35)</a:t>
            </a:r>
            <a:endParaRPr lang="el-GR" sz="3100" dirty="0"/>
          </a:p>
          <a:p>
            <a:endParaRPr lang="el-GR" sz="3100" dirty="0"/>
          </a:p>
          <a:p>
            <a:r>
              <a:rPr lang="el-GR" sz="3100" dirty="0" smtClean="0">
                <a:solidFill>
                  <a:schemeClr val="tx2">
                    <a:lumMod val="60000"/>
                    <a:lumOff val="40000"/>
                  </a:schemeClr>
                </a:solidFill>
              </a:rPr>
              <a:t>Σχόλιο:</a:t>
            </a:r>
            <a:r>
              <a:rPr lang="el-GR" sz="3100" dirty="0" smtClean="0"/>
              <a:t> στην </a:t>
            </a:r>
            <a:r>
              <a:rPr lang="el-GR" sz="3100" dirty="0"/>
              <a:t>Ελλάδα είναι εξαιρετικά προβληματική η ρύθμιση δεδομένου ότι δεν εφαρμόζεται καμία από </a:t>
            </a:r>
            <a:r>
              <a:rPr lang="el-GR" sz="3100" dirty="0" smtClean="0"/>
              <a:t>τις ανωτέρω  διατάξεις</a:t>
            </a:r>
            <a:endParaRPr lang="el-GR" sz="3100" dirty="0"/>
          </a:p>
          <a:p>
            <a:endParaRPr lang="en-US" dirty="0"/>
          </a:p>
        </p:txBody>
      </p:sp>
    </p:spTree>
    <p:extLst>
      <p:ext uri="{BB962C8B-B14F-4D97-AF65-F5344CB8AC3E}">
        <p14:creationId xmlns:p14="http://schemas.microsoft.com/office/powerpoint/2010/main" val="1785393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Εξαιρέσεις (συνέχεια)</a:t>
            </a:r>
            <a:endParaRPr lang="en-US" sz="4000" dirty="0"/>
          </a:p>
        </p:txBody>
      </p:sp>
      <p:sp>
        <p:nvSpPr>
          <p:cNvPr id="3" name="Content Placeholder 2"/>
          <p:cNvSpPr>
            <a:spLocks noGrp="1"/>
          </p:cNvSpPr>
          <p:nvPr>
            <p:ph idx="1"/>
          </p:nvPr>
        </p:nvSpPr>
        <p:spPr/>
        <p:txBody>
          <a:bodyPr/>
          <a:lstStyle/>
          <a:p>
            <a:pPr marL="0" indent="0">
              <a:buNone/>
            </a:pPr>
            <a:r>
              <a:rPr lang="el-GR" sz="2800" dirty="0" smtClean="0">
                <a:solidFill>
                  <a:srgbClr val="FF0000"/>
                </a:solidFill>
                <a:latin typeface="+mj-lt"/>
              </a:rPr>
              <a:t>Πέμπτη κατηγορία</a:t>
            </a:r>
            <a:r>
              <a:rPr lang="en-US" sz="2800" dirty="0" smtClean="0">
                <a:solidFill>
                  <a:srgbClr val="FF0000"/>
                </a:solidFill>
                <a:latin typeface="+mj-lt"/>
              </a:rPr>
              <a:t> ( </a:t>
            </a:r>
            <a:r>
              <a:rPr lang="el-GR" sz="2800" dirty="0" smtClean="0">
                <a:solidFill>
                  <a:srgbClr val="FF0000"/>
                </a:solidFill>
                <a:latin typeface="+mj-lt"/>
              </a:rPr>
              <a:t>εξαιρέσεις </a:t>
            </a:r>
            <a:r>
              <a:rPr lang="en-US" sz="2800" dirty="0" err="1" smtClean="0">
                <a:solidFill>
                  <a:srgbClr val="FF0000"/>
                </a:solidFill>
                <a:latin typeface="+mj-lt"/>
              </a:rPr>
              <a:t>ratione</a:t>
            </a:r>
            <a:r>
              <a:rPr lang="en-US" sz="2800" dirty="0" smtClean="0">
                <a:solidFill>
                  <a:srgbClr val="FF0000"/>
                </a:solidFill>
                <a:latin typeface="+mj-lt"/>
              </a:rPr>
              <a:t> </a:t>
            </a:r>
            <a:r>
              <a:rPr lang="en-US" sz="2800" dirty="0" err="1" smtClean="0">
                <a:solidFill>
                  <a:srgbClr val="FF0000"/>
                </a:solidFill>
                <a:latin typeface="+mj-lt"/>
              </a:rPr>
              <a:t>temporis</a:t>
            </a:r>
            <a:r>
              <a:rPr lang="en-US" sz="2800" dirty="0" smtClean="0">
                <a:solidFill>
                  <a:srgbClr val="FF0000"/>
                </a:solidFill>
                <a:latin typeface="+mj-lt"/>
              </a:rPr>
              <a:t>)</a:t>
            </a:r>
            <a:endParaRPr lang="el-GR" sz="2800" dirty="0" smtClean="0">
              <a:solidFill>
                <a:srgbClr val="FF0000"/>
              </a:solidFill>
              <a:latin typeface="+mj-lt"/>
            </a:endParaRPr>
          </a:p>
          <a:p>
            <a:r>
              <a:rPr lang="el-GR" sz="2400" dirty="0" smtClean="0">
                <a:latin typeface="+mj-lt"/>
              </a:rPr>
              <a:t>Εξαιρούνται οι ζημίες που προκλήθηκαν από γεγονότα</a:t>
            </a:r>
            <a:r>
              <a:rPr lang="en-US" sz="2400" dirty="0" smtClean="0">
                <a:latin typeface="+mj-lt"/>
              </a:rPr>
              <a:t> </a:t>
            </a:r>
            <a:r>
              <a:rPr lang="el-GR" sz="2400" dirty="0" smtClean="0">
                <a:latin typeface="+mj-lt"/>
              </a:rPr>
              <a:t>που συνέβησαν πριν από τις 30.4.2007 ή από δραστηριότητα η οποία πραγματοποιήθηκε και έληξε πριν από την ημερομηνία αυτή</a:t>
            </a:r>
          </a:p>
          <a:p>
            <a:r>
              <a:rPr lang="el-GR" sz="2400" dirty="0" smtClean="0">
                <a:latin typeface="+mj-lt"/>
              </a:rPr>
              <a:t>Σχόλιο: Αποκλείονται οι ‘‘ιστορικές’’ ζημίες για λόγους ασφάλειας δικαίου. Έτσι, δεν ρυθμίζεται το σοβαρό ζήτημα των ήδη 300.000 ρυπασμένων περιοχών της Ευρώπης</a:t>
            </a:r>
            <a:r>
              <a:rPr lang="en-US" sz="2400" dirty="0" smtClean="0">
                <a:latin typeface="+mj-lt"/>
              </a:rPr>
              <a:t>. </a:t>
            </a:r>
            <a:r>
              <a:rPr lang="el-GR" sz="2400" dirty="0" smtClean="0">
                <a:latin typeface="+mj-lt"/>
              </a:rPr>
              <a:t>Δημιουργείται  ένα ιδιότυπο δικαίωμα στη ρύπανση μέχρι τις 30 .4.2017. Αντίθετες είναι οι ρυθμίσεις της νομοθεσίας στις ΗΠΑ (</a:t>
            </a:r>
            <a:r>
              <a:rPr lang="en-US" sz="2400" dirty="0" smtClean="0">
                <a:latin typeface="+mj-lt"/>
              </a:rPr>
              <a:t>CERCLA</a:t>
            </a:r>
            <a:r>
              <a:rPr lang="el-GR" sz="2400" dirty="0" smtClean="0">
                <a:latin typeface="+mj-lt"/>
              </a:rPr>
              <a:t>)</a:t>
            </a:r>
            <a:endParaRPr lang="en-US" sz="2400" dirty="0">
              <a:latin typeface="+mj-lt"/>
            </a:endParaRPr>
          </a:p>
        </p:txBody>
      </p:sp>
    </p:spTree>
    <p:extLst>
      <p:ext uri="{BB962C8B-B14F-4D97-AF65-F5344CB8AC3E}">
        <p14:creationId xmlns:p14="http://schemas.microsoft.com/office/powerpoint/2010/main" val="11148384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Λόγοι απαλλαγής (άρθ. 8) </a:t>
            </a:r>
            <a:endParaRPr lang="en-US" sz="4000" dirty="0"/>
          </a:p>
        </p:txBody>
      </p:sp>
      <p:sp>
        <p:nvSpPr>
          <p:cNvPr id="3" name="Content Placeholder 2"/>
          <p:cNvSpPr>
            <a:spLocks noGrp="1"/>
          </p:cNvSpPr>
          <p:nvPr>
            <p:ph idx="1"/>
          </p:nvPr>
        </p:nvSpPr>
        <p:spPr>
          <a:xfrm>
            <a:off x="457200" y="1389470"/>
            <a:ext cx="8229600" cy="5279890"/>
          </a:xfrm>
        </p:spPr>
        <p:txBody>
          <a:bodyPr>
            <a:normAutofit fontScale="85000" lnSpcReduction="20000"/>
          </a:bodyPr>
          <a:lstStyle/>
          <a:p>
            <a:r>
              <a:rPr lang="en-US" sz="2400" dirty="0" err="1" smtClean="0"/>
              <a:t>i</a:t>
            </a:r>
            <a:r>
              <a:rPr lang="en-US" sz="2400" dirty="0" smtClean="0"/>
              <a:t> </a:t>
            </a:r>
            <a:r>
              <a:rPr lang="el-GR" sz="2400" dirty="0" smtClean="0"/>
              <a:t>Απαλλάσσεται υποχρεωτικά άπό το κόστος των δράσεων πρόληψης και αποκατάστασης ο φορέας όταν η ζημία ή η επικείμενη απειλή προκλήθηκε από τρίτον ή οφείλεται σε συμμόρφωση προς διαταγή ή εντολή δημόσιας αρχής. Το βάρος απόδειξης ανήκει στον φορέα</a:t>
            </a:r>
            <a:r>
              <a:rPr lang="el-GR" sz="2400" dirty="0"/>
              <a:t> </a:t>
            </a:r>
            <a:r>
              <a:rPr lang="el-GR" sz="2400" dirty="0" smtClean="0"/>
              <a:t>(άρθ. 8.3)</a:t>
            </a:r>
            <a:endParaRPr lang="el-GR" sz="2400" dirty="0"/>
          </a:p>
          <a:p>
            <a:r>
              <a:rPr lang="en-US" sz="2400" dirty="0" smtClean="0"/>
              <a:t>ii </a:t>
            </a:r>
            <a:r>
              <a:rPr lang="el-GR" sz="2400" dirty="0" smtClean="0"/>
              <a:t>Απαλλάσσεται από το κόστος των δράσεων αποκατάστασης (όχι των δράσεων πρόληψης) ο φορέας εκμετάλλευσης που διαθέτει νόμιμη  άδεια (άρθ. 8.4.α)</a:t>
            </a:r>
          </a:p>
          <a:p>
            <a:r>
              <a:rPr lang="el-GR" sz="2400" dirty="0" smtClean="0">
                <a:solidFill>
                  <a:schemeClr val="tx2">
                    <a:lumMod val="60000"/>
                    <a:lumOff val="40000"/>
                  </a:schemeClr>
                </a:solidFill>
              </a:rPr>
              <a:t>Σχόλιο: </a:t>
            </a:r>
            <a:r>
              <a:rPr lang="el-GR" sz="2400" dirty="0" smtClean="0"/>
              <a:t>Δύσκολα συμβιβάζεται με την αρχή ‘‘ο ρυπαίνων πληρώνει’’. Ομοίως, ένδέχεται να παραβιάζει το δίκαιο του ανταγωνισμού καθόσον η απαλλαγή μπορεί να θεωρηθεί κρατική ενίσχυση (άρθ. 8.5) </a:t>
            </a:r>
          </a:p>
          <a:p>
            <a:r>
              <a:rPr lang="en-US" sz="2400" dirty="0"/>
              <a:t>i</a:t>
            </a:r>
            <a:r>
              <a:rPr lang="en-US" sz="2400" dirty="0" smtClean="0"/>
              <a:t>ii </a:t>
            </a:r>
            <a:r>
              <a:rPr lang="el-GR" sz="2400" dirty="0" smtClean="0"/>
              <a:t>Απαλλάσσεται </a:t>
            </a:r>
            <a:r>
              <a:rPr lang="el-GR" sz="2400" dirty="0"/>
              <a:t>από το κόστος των δράσεων αποκατάστασης (όχι των δράσεων πρόληψης) ο φορέας εκμετάλλευσης </a:t>
            </a:r>
            <a:r>
              <a:rPr lang="el-GR" sz="2400" dirty="0" smtClean="0"/>
              <a:t>που αποδεικνύει ότι δεν μπορούσε να προβλεφθεί η ζημία σύμφωνα με την κατάσταση των των τεχνικών και επιστημονικών γνώσεων κατά το χρόνο πρόκλησής της (</a:t>
            </a:r>
            <a:r>
              <a:rPr lang="en-US" sz="2400" dirty="0" smtClean="0"/>
              <a:t>state-of-the-art) </a:t>
            </a:r>
            <a:r>
              <a:rPr lang="el-GR" sz="2400" dirty="0" smtClean="0"/>
              <a:t>(άρθ. 8.4.β)</a:t>
            </a:r>
          </a:p>
          <a:p>
            <a:r>
              <a:rPr lang="el-GR" sz="2400" dirty="0" smtClean="0">
                <a:solidFill>
                  <a:schemeClr val="tx2">
                    <a:lumMod val="60000"/>
                    <a:lumOff val="40000"/>
                  </a:schemeClr>
                </a:solidFill>
              </a:rPr>
              <a:t>Σχόλιο: </a:t>
            </a:r>
            <a:r>
              <a:rPr lang="el-GR" sz="2400" dirty="0" smtClean="0"/>
              <a:t>Η ως άνω ρύθμιση (αναπτυξιακός κίνδυνος), ανάλογα με την περίπτωση, μπορεί να παραβιάζει την αρχή της προφύλαξης</a:t>
            </a:r>
            <a:endParaRPr lang="en-US" sz="2400" dirty="0" smtClean="0"/>
          </a:p>
          <a:p>
            <a:r>
              <a:rPr lang="el-GR" sz="2400" dirty="0" smtClean="0"/>
              <a:t>Οι περιπτώσεις</a:t>
            </a:r>
            <a:r>
              <a:rPr lang="el-GR" sz="2400" dirty="0" smtClean="0">
                <a:solidFill>
                  <a:srgbClr val="FF0000"/>
                </a:solidFill>
              </a:rPr>
              <a:t> </a:t>
            </a:r>
            <a:r>
              <a:rPr lang="en-US" sz="2400" dirty="0" smtClean="0">
                <a:solidFill>
                  <a:srgbClr val="FF0000"/>
                </a:solidFill>
              </a:rPr>
              <a:t>ii</a:t>
            </a:r>
            <a:r>
              <a:rPr lang="el-GR" sz="2400" dirty="0" smtClean="0">
                <a:solidFill>
                  <a:srgbClr val="FF0000"/>
                </a:solidFill>
              </a:rPr>
              <a:t> </a:t>
            </a:r>
            <a:r>
              <a:rPr lang="el-GR" sz="2400" dirty="0" smtClean="0"/>
              <a:t>και</a:t>
            </a:r>
            <a:r>
              <a:rPr lang="en-US" sz="2400" dirty="0" smtClean="0"/>
              <a:t> </a:t>
            </a:r>
            <a:r>
              <a:rPr lang="en-US" sz="2400" dirty="0" smtClean="0">
                <a:solidFill>
                  <a:srgbClr val="FF0000"/>
                </a:solidFill>
              </a:rPr>
              <a:t>iii</a:t>
            </a:r>
            <a:r>
              <a:rPr lang="el-GR" sz="2400" dirty="0" smtClean="0">
                <a:solidFill>
                  <a:srgbClr val="FF0000"/>
                </a:solidFill>
              </a:rPr>
              <a:t> </a:t>
            </a:r>
            <a:r>
              <a:rPr lang="el-GR" sz="2400" dirty="0" smtClean="0"/>
              <a:t>αφήνονται στη διακριτική ευχέρεια των κρατών</a:t>
            </a:r>
            <a:endParaRPr lang="en-US" sz="2400" dirty="0"/>
          </a:p>
        </p:txBody>
      </p:sp>
    </p:spTree>
    <p:extLst>
      <p:ext uri="{BB962C8B-B14F-4D97-AF65-F5344CB8AC3E}">
        <p14:creationId xmlns:p14="http://schemas.microsoft.com/office/powerpoint/2010/main" val="16151923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Προβλήματα απόδειξης</a:t>
            </a:r>
            <a:endParaRPr lang="en-US" sz="4000" dirty="0"/>
          </a:p>
        </p:txBody>
      </p:sp>
      <p:sp>
        <p:nvSpPr>
          <p:cNvPr id="3" name="Content Placeholder 2"/>
          <p:cNvSpPr>
            <a:spLocks noGrp="1"/>
          </p:cNvSpPr>
          <p:nvPr>
            <p:ph idx="1"/>
          </p:nvPr>
        </p:nvSpPr>
        <p:spPr>
          <a:xfrm>
            <a:off x="457200" y="1340768"/>
            <a:ext cx="8229600" cy="4752528"/>
          </a:xfrm>
        </p:spPr>
        <p:txBody>
          <a:bodyPr>
            <a:normAutofit/>
          </a:bodyPr>
          <a:lstStyle/>
          <a:p>
            <a:pPr marL="0" indent="0">
              <a:buNone/>
            </a:pPr>
            <a:r>
              <a:rPr lang="el-GR" sz="2400" dirty="0" smtClean="0">
                <a:solidFill>
                  <a:srgbClr val="FF0000"/>
                </a:solidFill>
              </a:rPr>
              <a:t>Για τη ζημία στα προστατευόμενα είδη και τους οικοτόπους</a:t>
            </a:r>
          </a:p>
          <a:p>
            <a:r>
              <a:rPr lang="el-GR" sz="2400" dirty="0"/>
              <a:t>Ω</a:t>
            </a:r>
            <a:r>
              <a:rPr lang="el-GR" sz="2400" dirty="0" smtClean="0"/>
              <a:t>ς ζημία λογίζεται  εκείνη που έχει σημαντικές δυσμενείς συνέπειες για την ευνοϊκή κατάσταση διατήρησης ειδών και οικοτόπων</a:t>
            </a:r>
          </a:p>
          <a:p>
            <a:r>
              <a:rPr lang="el-GR" sz="2400" dirty="0" smtClean="0"/>
              <a:t>Η πλήρης απόδειξη της εν λόγω  ζημίας δεν είναι εφικτή καθόσον ο πλήρης προσδιορισμός ως ευνοϊκής της κατάστασης διατήρησης είναι αδύνατος λόγω της επιχωριάζουσας επιστημονικής αβεβαιότητας</a:t>
            </a:r>
          </a:p>
          <a:p>
            <a:r>
              <a:rPr lang="el-GR" sz="2400" dirty="0" smtClean="0"/>
              <a:t>Επομένως, πρέπει να υιοθετηθούν χαμηλότερα επίπεδα απόδειξης που συνάδουν με τη φύση και τα χαρακτηριστικά της περίπτωσης δηλαδή ‘‘ευλογοφανείς ενδείξεις’’ </a:t>
            </a:r>
            <a:r>
              <a:rPr lang="en-US" sz="2400" dirty="0" smtClean="0"/>
              <a:t>(</a:t>
            </a:r>
            <a:r>
              <a:rPr lang="el-GR" sz="2400" dirty="0" smtClean="0"/>
              <a:t>ΔΕΕ, 9.3.2010, </a:t>
            </a:r>
            <a:r>
              <a:rPr lang="en-US" sz="2400" dirty="0" smtClean="0"/>
              <a:t>C-378/08,</a:t>
            </a:r>
            <a:r>
              <a:rPr lang="el-GR" sz="2400" dirty="0" smtClean="0"/>
              <a:t> </a:t>
            </a:r>
            <a:r>
              <a:rPr lang="en-US" sz="2400" i="1" dirty="0" smtClean="0"/>
              <a:t>ERG</a:t>
            </a:r>
            <a:r>
              <a:rPr lang="el-GR" sz="2400" i="1" dirty="0" smtClean="0"/>
              <a:t> κλπ</a:t>
            </a:r>
            <a:r>
              <a:rPr lang="el-GR" sz="2400" dirty="0" smtClean="0"/>
              <a:t>, σκ. 57)</a:t>
            </a:r>
            <a:endParaRPr lang="en-US" sz="2400" dirty="0"/>
          </a:p>
        </p:txBody>
      </p:sp>
    </p:spTree>
    <p:extLst>
      <p:ext uri="{BB962C8B-B14F-4D97-AF65-F5344CB8AC3E}">
        <p14:creationId xmlns:p14="http://schemas.microsoft.com/office/powerpoint/2010/main" val="2658412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Προβλήματα απόδειξης (συνέχεια)</a:t>
            </a:r>
            <a:endParaRPr lang="en-US" sz="4000" dirty="0"/>
          </a:p>
        </p:txBody>
      </p:sp>
      <p:sp>
        <p:nvSpPr>
          <p:cNvPr id="3" name="Content Placeholder 2"/>
          <p:cNvSpPr>
            <a:spLocks noGrp="1"/>
          </p:cNvSpPr>
          <p:nvPr>
            <p:ph idx="1"/>
          </p:nvPr>
        </p:nvSpPr>
        <p:spPr>
          <a:xfrm>
            <a:off x="442771" y="1417638"/>
            <a:ext cx="8229600" cy="4525963"/>
          </a:xfrm>
        </p:spPr>
        <p:txBody>
          <a:bodyPr>
            <a:normAutofit fontScale="92500" lnSpcReduction="10000"/>
          </a:bodyPr>
          <a:lstStyle/>
          <a:p>
            <a:pPr marL="0" indent="0">
              <a:buNone/>
            </a:pPr>
            <a:r>
              <a:rPr lang="el-GR" sz="2800" dirty="0" smtClean="0">
                <a:solidFill>
                  <a:srgbClr val="FF0000"/>
                </a:solidFill>
              </a:rPr>
              <a:t>Για τη ζημία των υδάτων</a:t>
            </a:r>
          </a:p>
          <a:p>
            <a:r>
              <a:rPr lang="el-GR" sz="2400" dirty="0" smtClean="0"/>
              <a:t>Ως ζημία των υδάτων θεωρείται αυτή που επηρεάζει δυσμενώς την κατάσταση των υδάτων (οικολογική, χημική κλπ)</a:t>
            </a:r>
          </a:p>
          <a:p>
            <a:r>
              <a:rPr lang="el-GR" sz="2400" dirty="0" smtClean="0"/>
              <a:t>Ο προσδιορισμός της ζημίας γίνεται με την προσφυγή στην οδηγία 2000/60</a:t>
            </a:r>
          </a:p>
          <a:p>
            <a:r>
              <a:rPr lang="el-GR" sz="2400" dirty="0" smtClean="0"/>
              <a:t>Η κατάσταση των υδάτων ορίζεται από διάφορες παραμέτρους που αναφέρονται, κυρίως, στα παρ-ματα της οδηγίας 2000/60</a:t>
            </a:r>
          </a:p>
          <a:p>
            <a:r>
              <a:rPr lang="el-GR" sz="2400" dirty="0" smtClean="0"/>
              <a:t>Οι παράμετροι όπως η υποβάθμιση ή η μείωση της οικολογικής, χημικής ή/και ποσοτικής κατάστασης ή του οικολογικού δυναμικού χαρακτηρίζονται από επιστημονική πολυπλοκότητα</a:t>
            </a:r>
          </a:p>
          <a:p>
            <a:r>
              <a:rPr lang="el-GR" sz="2400" dirty="0" smtClean="0"/>
              <a:t>Συνεπώς, η πλήρης απόδειξη δεν είναι εφικτή  και πρέπει </a:t>
            </a:r>
            <a:r>
              <a:rPr lang="el-GR" sz="2400" dirty="0"/>
              <a:t>να υιοθετηθούν χαμηλότερα επίπεδα </a:t>
            </a:r>
            <a:r>
              <a:rPr lang="el-GR" sz="2400" dirty="0" smtClean="0"/>
              <a:t>απόδειξης δηλαδή </a:t>
            </a:r>
            <a:r>
              <a:rPr lang="el-GR" sz="2400" dirty="0"/>
              <a:t>‘‘ευλογοφανείς ενδείξεις’’ </a:t>
            </a:r>
            <a:r>
              <a:rPr lang="en-US" sz="2400" dirty="0"/>
              <a:t>(</a:t>
            </a:r>
            <a:r>
              <a:rPr lang="el-GR" sz="2400" dirty="0"/>
              <a:t>ΔΕΕ</a:t>
            </a:r>
            <a:r>
              <a:rPr lang="el-GR" sz="2400" dirty="0" smtClean="0"/>
              <a:t>, ό.π.) </a:t>
            </a:r>
          </a:p>
          <a:p>
            <a:endParaRPr lang="en-US" sz="2800" dirty="0"/>
          </a:p>
        </p:txBody>
      </p:sp>
    </p:spTree>
    <p:extLst>
      <p:ext uri="{BB962C8B-B14F-4D97-AF65-F5344CB8AC3E}">
        <p14:creationId xmlns:p14="http://schemas.microsoft.com/office/powerpoint/2010/main" val="290482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Προβλήματα απόδειξης (συνέχεια)</a:t>
            </a:r>
            <a:endParaRPr lang="en-US" sz="4000" dirty="0"/>
          </a:p>
        </p:txBody>
      </p:sp>
      <p:sp>
        <p:nvSpPr>
          <p:cNvPr id="3" name="Content Placeholder 2"/>
          <p:cNvSpPr>
            <a:spLocks noGrp="1"/>
          </p:cNvSpPr>
          <p:nvPr>
            <p:ph idx="1"/>
          </p:nvPr>
        </p:nvSpPr>
        <p:spPr>
          <a:xfrm>
            <a:off x="457200" y="1417638"/>
            <a:ext cx="8229600" cy="4963690"/>
          </a:xfrm>
        </p:spPr>
        <p:txBody>
          <a:bodyPr>
            <a:normAutofit fontScale="77500" lnSpcReduction="20000"/>
          </a:bodyPr>
          <a:lstStyle/>
          <a:p>
            <a:pPr marL="0" indent="0">
              <a:buNone/>
            </a:pPr>
            <a:r>
              <a:rPr lang="el-GR" sz="2800" dirty="0" smtClean="0">
                <a:solidFill>
                  <a:srgbClr val="FF0000"/>
                </a:solidFill>
              </a:rPr>
              <a:t>Για τη ζημία του </a:t>
            </a:r>
            <a:r>
              <a:rPr lang="el-GR" sz="2800" dirty="0" smtClean="0">
                <a:solidFill>
                  <a:srgbClr val="FF0000"/>
                </a:solidFill>
                <a:latin typeface="+mj-lt"/>
              </a:rPr>
              <a:t>εδάφους</a:t>
            </a:r>
          </a:p>
          <a:p>
            <a:r>
              <a:rPr lang="el-GR" sz="2400" dirty="0" smtClean="0">
                <a:latin typeface="+mj-lt"/>
              </a:rPr>
              <a:t>Ως ζημία λογίζεται η ρύπανση του εδάφους η οποία δημιουργεί σοβαρό κίνδυνο για την υγεία του ανθρώπου</a:t>
            </a:r>
          </a:p>
          <a:p>
            <a:r>
              <a:rPr lang="el-GR" sz="2400" dirty="0" smtClean="0">
                <a:latin typeface="+mj-lt"/>
              </a:rPr>
              <a:t>Η απαιτούμενη αξιολόγηση (</a:t>
            </a:r>
            <a:r>
              <a:rPr lang="en-US" sz="2400" dirty="0" smtClean="0">
                <a:latin typeface="+mj-lt"/>
              </a:rPr>
              <a:t>Risk Assessment) </a:t>
            </a:r>
            <a:r>
              <a:rPr lang="el-GR" sz="2400" dirty="0" smtClean="0">
                <a:latin typeface="+mj-lt"/>
              </a:rPr>
              <a:t>πρέπει να επικεντρώνεται α) στη ζημία αυτή καθαυτή του εδάφους και β) στις επιπτώσεις στην υγεία του ανθρώπου. Ειδικότερα, πρέπει να αξιολογεί:</a:t>
            </a:r>
          </a:p>
          <a:p>
            <a:r>
              <a:rPr lang="el-GR" sz="2400" dirty="0" smtClean="0">
                <a:latin typeface="+mj-lt"/>
              </a:rPr>
              <a:t>Τις  λειτουργίες του εδάφους (παραγωγή βιομάζας, η μετατροπή θρεπτικών στοιχείων και νερού, υποδοχή αποθέματος βιοποικιλότητας και άνθρακα κλπ) σε συνδυασμό με άλλες υπηρεσίες του εδάφους (κύκλοι άνθρακα, αζώτου θείου κλπ), οι οποίες, όμως, υπόκεινται σε διαρκείς αλληλοδράσεις τις οποίες δεν μπορούμε να τις ποσοτικοποιήσουμε </a:t>
            </a:r>
          </a:p>
          <a:p>
            <a:r>
              <a:rPr lang="el-GR" sz="2400" dirty="0" smtClean="0">
                <a:latin typeface="+mj-lt"/>
              </a:rPr>
              <a:t>Τις επιπτώσεις στην υγεία του ανθρώπου από τις ως άνω αλληλοδράσεις και ανταλλαγές οι οποίες, επειδή είναι πολύπλοκες, δεν επιτρέπουν να αποδειχθεί ο αιτιώδης σύνδεσμος</a:t>
            </a:r>
          </a:p>
          <a:p>
            <a:r>
              <a:rPr lang="el-GR" sz="2400" dirty="0"/>
              <a:t>Συνεπώς, η πλήρης απόδειξη δεν είναι εφικτή  και πρέπει να υιοθετηθούν χαμηλότερα επίπεδα απόδειξης δηλαδή ‘‘ευλογοφανείς ενδείξεις’’ </a:t>
            </a:r>
            <a:r>
              <a:rPr lang="en-US" sz="2400" dirty="0"/>
              <a:t>(</a:t>
            </a:r>
            <a:r>
              <a:rPr lang="el-GR" sz="2400" dirty="0"/>
              <a:t>ΔΕΕ, ό.π.) </a:t>
            </a:r>
            <a:endParaRPr lang="el-GR" sz="2400" dirty="0" smtClean="0"/>
          </a:p>
          <a:p>
            <a:r>
              <a:rPr lang="el-GR" sz="2400" dirty="0" smtClean="0"/>
              <a:t>Το βάρος απόδειξης για την ύπαρξη αιτιώδους συνδέσμου σε όλες τις περιπτώσεις το φέρει η αρμόδια αρχή (ΔΕΕ, 2014, </a:t>
            </a:r>
            <a:r>
              <a:rPr lang="en-US" sz="2400" dirty="0" smtClean="0"/>
              <a:t>C-534/13, </a:t>
            </a:r>
            <a:r>
              <a:rPr lang="en-US" sz="2400" i="1" dirty="0" err="1" smtClean="0"/>
              <a:t>Fipa</a:t>
            </a:r>
            <a:r>
              <a:rPr lang="en-US" sz="2400" i="1" dirty="0" smtClean="0"/>
              <a:t>, </a:t>
            </a:r>
            <a:r>
              <a:rPr lang="el-GR" sz="2400" dirty="0" smtClean="0"/>
              <a:t>σκ. 58)</a:t>
            </a:r>
            <a:endParaRPr lang="el-GR" sz="2400" dirty="0"/>
          </a:p>
          <a:p>
            <a:endParaRPr lang="en-US" sz="2800" dirty="0"/>
          </a:p>
          <a:p>
            <a:endParaRPr lang="el-GR" sz="2400" dirty="0" smtClean="0">
              <a:latin typeface="+mj-lt"/>
            </a:endParaRPr>
          </a:p>
          <a:p>
            <a:endParaRPr lang="el-GR" sz="2400" dirty="0" smtClean="0">
              <a:latin typeface="+mj-lt"/>
            </a:endParaRPr>
          </a:p>
          <a:p>
            <a:endParaRPr lang="en-US" sz="2400" dirty="0"/>
          </a:p>
        </p:txBody>
      </p:sp>
    </p:spTree>
    <p:extLst>
      <p:ext uri="{BB962C8B-B14F-4D97-AF65-F5344CB8AC3E}">
        <p14:creationId xmlns:p14="http://schemas.microsoft.com/office/powerpoint/2010/main" val="711861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Σκοπός της οδηγίας</a:t>
            </a:r>
            <a:endParaRPr lang="en-US" dirty="0"/>
          </a:p>
        </p:txBody>
      </p:sp>
      <p:sp>
        <p:nvSpPr>
          <p:cNvPr id="3" name="Content Placeholder 2"/>
          <p:cNvSpPr>
            <a:spLocks noGrp="1"/>
          </p:cNvSpPr>
          <p:nvPr>
            <p:ph idx="1"/>
          </p:nvPr>
        </p:nvSpPr>
        <p:spPr/>
        <p:txBody>
          <a:bodyPr>
            <a:normAutofit fontScale="85000" lnSpcReduction="20000"/>
          </a:bodyPr>
          <a:lstStyle/>
          <a:p>
            <a:pPr algn="just"/>
            <a:r>
              <a:rPr lang="el-GR" dirty="0" smtClean="0"/>
              <a:t>Η δημιουργία </a:t>
            </a:r>
            <a:r>
              <a:rPr lang="el-GR" sz="3600" dirty="0"/>
              <a:t>νομικού πλαισίου για την περιβαλλοντική ευθύνη με σκοπό την πρόληψη και την αποκατάσταση περιβαλλοντικής ζημίας. </a:t>
            </a:r>
            <a:r>
              <a:rPr lang="el-GR" sz="3600" dirty="0" smtClean="0"/>
              <a:t>Ειδικότερα:</a:t>
            </a:r>
            <a:endParaRPr lang="el-GR" sz="3600" dirty="0"/>
          </a:p>
          <a:p>
            <a:pPr algn="just"/>
            <a:r>
              <a:rPr lang="el-GR" dirty="0"/>
              <a:t> Η Ενεργοποίηση των εργαλείων:</a:t>
            </a:r>
          </a:p>
          <a:p>
            <a:pPr algn="just"/>
            <a:r>
              <a:rPr lang="el-GR" dirty="0"/>
              <a:t> για την πρόληψη της περιβαλλοντικής ζημίας</a:t>
            </a:r>
          </a:p>
          <a:p>
            <a:pPr algn="just"/>
            <a:r>
              <a:rPr lang="el-GR" dirty="0"/>
              <a:t> για την ταχεία παρέμβαση σε </a:t>
            </a:r>
            <a:r>
              <a:rPr lang="el-GR" dirty="0" smtClean="0"/>
              <a:t>προκληθείσα ζημία</a:t>
            </a:r>
            <a:endParaRPr lang="el-GR" dirty="0"/>
          </a:p>
          <a:p>
            <a:pPr algn="just"/>
            <a:r>
              <a:rPr lang="el-GR" dirty="0"/>
              <a:t> για το κόστος των ενεργειών και</a:t>
            </a:r>
          </a:p>
          <a:p>
            <a:pPr algn="just"/>
            <a:r>
              <a:rPr lang="el-GR" dirty="0"/>
              <a:t>για την άσκηση διοικητικών και ενδίκων μέσων από ενδιαφερόμενα φυσικά ή νομικά πρόσωπα </a:t>
            </a:r>
          </a:p>
          <a:p>
            <a:pPr marL="0" indent="0">
              <a:buNone/>
            </a:pPr>
            <a:r>
              <a:rPr lang="el-GR" dirty="0"/>
              <a:t> </a:t>
            </a:r>
            <a:endParaRPr lang="en-US" dirty="0"/>
          </a:p>
          <a:p>
            <a:endParaRPr lang="en-US" dirty="0"/>
          </a:p>
        </p:txBody>
      </p:sp>
    </p:spTree>
    <p:extLst>
      <p:ext uri="{BB962C8B-B14F-4D97-AF65-F5344CB8AC3E}">
        <p14:creationId xmlns:p14="http://schemas.microsoft.com/office/powerpoint/2010/main" val="40807225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Υποχρεώσεις των φορέων εκμετάλλευσης</a:t>
            </a:r>
            <a:r>
              <a:rPr lang="el-GR" sz="3600" dirty="0"/>
              <a:t> </a:t>
            </a:r>
            <a:r>
              <a:rPr lang="el-GR" sz="3600" dirty="0" smtClean="0"/>
              <a:t>και </a:t>
            </a:r>
            <a:r>
              <a:rPr lang="el-GR" sz="3600" dirty="0"/>
              <a:t>της διοίκησης </a:t>
            </a:r>
            <a:endParaRPr lang="en-US" sz="3600" dirty="0"/>
          </a:p>
        </p:txBody>
      </p:sp>
      <p:sp>
        <p:nvSpPr>
          <p:cNvPr id="3" name="Content Placeholder 2"/>
          <p:cNvSpPr>
            <a:spLocks noGrp="1"/>
          </p:cNvSpPr>
          <p:nvPr>
            <p:ph idx="1"/>
          </p:nvPr>
        </p:nvSpPr>
        <p:spPr/>
        <p:txBody>
          <a:bodyPr>
            <a:normAutofit lnSpcReduction="10000"/>
          </a:bodyPr>
          <a:lstStyle/>
          <a:p>
            <a:pPr marL="0" indent="0">
              <a:buNone/>
            </a:pPr>
            <a:r>
              <a:rPr lang="el-GR" sz="2400" i="1" u="sng" dirty="0" smtClean="0">
                <a:latin typeface="+mj-lt"/>
              </a:rPr>
              <a:t>Δύο βασικές υποχρεώσεις για τον φορέα εκμετάλλευσης και τη διοίκηση: υποχρέωση δράσης και υποχρέωση πληροφόρησης </a:t>
            </a:r>
          </a:p>
          <a:p>
            <a:pPr marL="0" indent="0">
              <a:buNone/>
            </a:pPr>
            <a:r>
              <a:rPr lang="el-GR" sz="2400" dirty="0" smtClean="0">
                <a:solidFill>
                  <a:srgbClr val="FF0000"/>
                </a:solidFill>
                <a:latin typeface="+mj-lt"/>
              </a:rPr>
              <a:t>Ι. </a:t>
            </a:r>
            <a:r>
              <a:rPr lang="el-GR" sz="2400" dirty="0">
                <a:solidFill>
                  <a:srgbClr val="FF0000"/>
                </a:solidFill>
                <a:latin typeface="+mj-lt"/>
              </a:rPr>
              <a:t>Υ</a:t>
            </a:r>
            <a:r>
              <a:rPr lang="el-GR" sz="2400" dirty="0" smtClean="0">
                <a:solidFill>
                  <a:srgbClr val="FF0000"/>
                </a:solidFill>
                <a:latin typeface="+mj-lt"/>
              </a:rPr>
              <a:t>ποχρέωση </a:t>
            </a:r>
            <a:r>
              <a:rPr lang="el-GR" sz="2400" dirty="0" smtClean="0">
                <a:solidFill>
                  <a:srgbClr val="FF0000"/>
                </a:solidFill>
                <a:latin typeface="+mj-lt"/>
              </a:rPr>
              <a:t>δράσης   </a:t>
            </a:r>
          </a:p>
          <a:p>
            <a:pPr marL="0" indent="0">
              <a:buNone/>
            </a:pPr>
            <a:r>
              <a:rPr lang="el-GR" sz="2400" dirty="0" smtClean="0">
                <a:latin typeface="+mj-lt"/>
              </a:rPr>
              <a:t>Α.</a:t>
            </a:r>
            <a:r>
              <a:rPr lang="en-US" sz="2400" dirty="0" smtClean="0">
                <a:latin typeface="+mj-lt"/>
              </a:rPr>
              <a:t> </a:t>
            </a:r>
            <a:r>
              <a:rPr lang="el-GR" sz="2400" dirty="0" smtClean="0">
                <a:latin typeface="+mj-lt"/>
              </a:rPr>
              <a:t>Η ‘‘ανεξάρτητη’’ υποχρέωση</a:t>
            </a:r>
            <a:r>
              <a:rPr lang="en-US" sz="2400" dirty="0">
                <a:latin typeface="+mj-lt"/>
              </a:rPr>
              <a:t> </a:t>
            </a:r>
            <a:r>
              <a:rPr lang="el-GR" sz="2400" dirty="0" smtClean="0">
                <a:latin typeface="+mj-lt"/>
              </a:rPr>
              <a:t>πρόληψης του φορέα:</a:t>
            </a:r>
          </a:p>
          <a:p>
            <a:r>
              <a:rPr lang="el-GR" sz="2400" dirty="0" smtClean="0">
                <a:latin typeface="+mj-lt"/>
              </a:rPr>
              <a:t> </a:t>
            </a:r>
            <a:r>
              <a:rPr lang="el-GR" sz="2400" dirty="0">
                <a:latin typeface="+mj-lt"/>
              </a:rPr>
              <a:t>Ό</a:t>
            </a:r>
            <a:r>
              <a:rPr lang="el-GR" sz="2400" dirty="0" smtClean="0">
                <a:latin typeface="+mj-lt"/>
              </a:rPr>
              <a:t>ταν υπάρχει επικείμενη απειλή ζημίας ο φορέας λαμβάνει αμελλητί τα απαραίτητα μέτρα</a:t>
            </a:r>
          </a:p>
          <a:p>
            <a:r>
              <a:rPr lang="el-GR" sz="2400" dirty="0" smtClean="0">
                <a:latin typeface="+mj-lt"/>
              </a:rPr>
              <a:t>Παράλληλα, η αρμόδια αρχή μπορεί να απαιτήσει από τον φορέα να λάβει τέτοια μέτρα (άρθ. 5.3.β) και 5.4)</a:t>
            </a:r>
          </a:p>
          <a:p>
            <a:r>
              <a:rPr lang="el-GR" sz="2400" dirty="0" smtClean="0">
                <a:latin typeface="+mj-lt"/>
              </a:rPr>
              <a:t>Εάν ο φορέας δεν εκπληρώνει αυτή την υποχρέωση ή δεν απαντά στις εντολές ή δεν ταυτοποιείται ή δεν μπορεί να αναλάβει τις δαπάνες της πρόληψης, η αρμόδια αρχή μπορεί να λάβει τα προληπτικά μέτρα μόνη της (άρθ 5.3.δ) και 5.4)</a:t>
            </a:r>
            <a:endParaRPr lang="en-US" sz="2400" dirty="0">
              <a:latin typeface="+mj-lt"/>
            </a:endParaRPr>
          </a:p>
        </p:txBody>
      </p:sp>
    </p:spTree>
    <p:extLst>
      <p:ext uri="{BB962C8B-B14F-4D97-AF65-F5344CB8AC3E}">
        <p14:creationId xmlns:p14="http://schemas.microsoft.com/office/powerpoint/2010/main" val="3367474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Υποχρεώσεις των φορέων εκμετάλλευσης και της διοίκησης </a:t>
            </a:r>
            <a:r>
              <a:rPr lang="el-GR" sz="3600" dirty="0" smtClean="0"/>
              <a:t> (συνέχεια) </a:t>
            </a:r>
            <a:endParaRPr lang="en-US" sz="3600"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pPr marL="0" indent="0">
              <a:buNone/>
            </a:pPr>
            <a:r>
              <a:rPr lang="el-GR" sz="2400" dirty="0" smtClean="0"/>
              <a:t>Β. Οι ‘‘ανεξάρτητες’’ υποχρεώσεις περιορισμού και αποκατάστασης του φορέα εκμετάλλευσης</a:t>
            </a:r>
          </a:p>
          <a:p>
            <a:r>
              <a:rPr lang="el-GR" sz="2400" dirty="0" smtClean="0"/>
              <a:t>Οσάκις έχει συμβεί περιβαλλοντική ζημία ο φορέας υποχρεούται να λάβει:</a:t>
            </a:r>
          </a:p>
          <a:p>
            <a:r>
              <a:rPr lang="el-GR" sz="2400" dirty="0" smtClean="0"/>
              <a:t>Όλα τα εφικτά μέτρα για τον άμεσο έλεγχο, περιορισμό, απομάκρυνση ή άλλου είδους διαχείριση των ρύπων ή των ζημιογόνων παραγόντων προκειμένου να περιορισθεί ή να προληφθεί η περαιτέρω ζημία, οι δυσμενείς συνέπειες για την υγεία του ανθρώπου ή η περαιτέρω υποβάθμιση των υπηρεσιών. Πρόκειται για μέτρα επείγουσας ανάγκης (άρθ. 6.1.α)) </a:t>
            </a:r>
            <a:endParaRPr lang="en-US" sz="2400" dirty="0" smtClean="0"/>
          </a:p>
          <a:p>
            <a:r>
              <a:rPr lang="el-GR" sz="2400" dirty="0" smtClean="0"/>
              <a:t>Να λάβει όλα τα αναγκαία μέτρα αποκατάστασης σύμφωνα με το άρθ. 7 (άρθ. 6.1.β) Πρόκειται για μέτρα μακράς διάρκειας</a:t>
            </a:r>
          </a:p>
          <a:p>
            <a:r>
              <a:rPr lang="el-GR" sz="2400" dirty="0" smtClean="0"/>
              <a:t>Παράλληλα, η αρμόδια αρχή μπορεί να απαιτήσει από τον φορέα να λάβει τα ως άνω μέτρα ή να του δώσει τις σχετικές εντολές (άρθ. 6.2 β) και δ)) </a:t>
            </a:r>
          </a:p>
          <a:p>
            <a:r>
              <a:rPr lang="el-GR" sz="2400" dirty="0"/>
              <a:t>Εάν ο φορέας δεν εκπληρώνει αυτή την υποχρέωση ή δεν απαντά στις εντολές ή δεν ταυτοποιείται ή δεν μπορεί να αναλάβει τις </a:t>
            </a:r>
            <a:r>
              <a:rPr lang="el-GR" sz="2400" dirty="0" smtClean="0"/>
              <a:t>δαπάνες, </a:t>
            </a:r>
            <a:r>
              <a:rPr lang="el-GR" sz="2400" dirty="0"/>
              <a:t>η αρμόδια αρχή μπορεί να λάβει τα </a:t>
            </a:r>
            <a:r>
              <a:rPr lang="el-GR" sz="2400" dirty="0" smtClean="0"/>
              <a:t>μέτρα αποκατάστασης </a:t>
            </a:r>
            <a:r>
              <a:rPr lang="el-GR" sz="2400" dirty="0"/>
              <a:t>μόνη της (άρθ </a:t>
            </a:r>
            <a:r>
              <a:rPr lang="el-GR" sz="2400" dirty="0" smtClean="0"/>
              <a:t>6.2.ε) </a:t>
            </a:r>
            <a:r>
              <a:rPr lang="el-GR" sz="2400" dirty="0"/>
              <a:t>και </a:t>
            </a:r>
            <a:r>
              <a:rPr lang="el-GR" sz="2400" dirty="0" smtClean="0"/>
              <a:t>6.3))</a:t>
            </a:r>
            <a:endParaRPr lang="en-US" sz="2400" dirty="0"/>
          </a:p>
          <a:p>
            <a:endParaRPr lang="en-US" sz="2400" dirty="0"/>
          </a:p>
        </p:txBody>
      </p:sp>
    </p:spTree>
    <p:extLst>
      <p:ext uri="{BB962C8B-B14F-4D97-AF65-F5344CB8AC3E}">
        <p14:creationId xmlns:p14="http://schemas.microsoft.com/office/powerpoint/2010/main" val="3717389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Υποχρεώσεις των φορέων εκμετάλλευσης και της διοίκησης  (συνέχεια) </a:t>
            </a:r>
            <a:endParaRPr lang="en-US" sz="3600" dirty="0"/>
          </a:p>
        </p:txBody>
      </p:sp>
      <p:sp>
        <p:nvSpPr>
          <p:cNvPr id="3" name="Content Placeholder 2"/>
          <p:cNvSpPr>
            <a:spLocks noGrp="1"/>
          </p:cNvSpPr>
          <p:nvPr>
            <p:ph idx="1"/>
          </p:nvPr>
        </p:nvSpPr>
        <p:spPr/>
        <p:txBody>
          <a:bodyPr>
            <a:normAutofit lnSpcReduction="10000"/>
          </a:bodyPr>
          <a:lstStyle/>
          <a:p>
            <a:pPr marL="0" indent="0">
              <a:buNone/>
            </a:pPr>
            <a:r>
              <a:rPr lang="el-GR" sz="2400" dirty="0" smtClean="0">
                <a:solidFill>
                  <a:srgbClr val="FF0000"/>
                </a:solidFill>
              </a:rPr>
              <a:t>ΙΙ. Υποχρέωση πληροφόρησης</a:t>
            </a:r>
          </a:p>
          <a:p>
            <a:r>
              <a:rPr lang="el-GR" sz="2400" dirty="0" smtClean="0"/>
              <a:t>Όταν η επικείμενη απειλή ζημίας δεν εξαλείφεται παρά τα προληπτικά μέτρα (ανεπαρκή) που λαμβάνει ο φορέας , ή όταν έχει συμβεί περιβαλλοντική ζημία, ο φορέας πρέπει να ενημερώνει την αρμόδια αρχή (άρθ. 5.2 και 6.1)</a:t>
            </a:r>
          </a:p>
          <a:p>
            <a:r>
              <a:rPr lang="el-GR" sz="2400" dirty="0" smtClean="0"/>
              <a:t>Παράλληλα, η αρμόδια αρχή μπορεί να απαιτήσει από τον φορέα κάθε συμπληρωματική πληροφόρηση για επικείμενη απειλή ή για υποψίες για επικείμενη απειλή ή για οποιαδήποτε προκληθείσα ζημία (άρθ. 5.3.α) και 6.2.α))</a:t>
            </a:r>
          </a:p>
          <a:p>
            <a:r>
              <a:rPr lang="el-GR" sz="2400" dirty="0" smtClean="0">
                <a:solidFill>
                  <a:schemeClr val="tx2">
                    <a:lumMod val="60000"/>
                    <a:lumOff val="40000"/>
                  </a:schemeClr>
                </a:solidFill>
              </a:rPr>
              <a:t>Σχόλιο: </a:t>
            </a:r>
            <a:r>
              <a:rPr lang="el-GR" sz="2400" dirty="0" smtClean="0"/>
              <a:t>Η επικουρική παρέμβαση της αρμόδιας αρχής για τις ‘‘ορφανές ζημίες’’ ανήκει στη διακριτική της ευχέρεια. Συνεπώς,  απομειώνεται η δραστικότητα της οδηγίας</a:t>
            </a:r>
            <a:endParaRPr lang="en-US" sz="2400" dirty="0"/>
          </a:p>
        </p:txBody>
      </p:sp>
    </p:spTree>
    <p:extLst>
      <p:ext uri="{BB962C8B-B14F-4D97-AF65-F5344CB8AC3E}">
        <p14:creationId xmlns:p14="http://schemas.microsoft.com/office/powerpoint/2010/main" val="23110305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Τρόποι υλοποίησης των μέτρων αποκατάστασης (άρθ. 7)</a:t>
            </a:r>
            <a:endParaRPr lang="en-US" sz="3600" dirty="0"/>
          </a:p>
        </p:txBody>
      </p:sp>
      <p:sp>
        <p:nvSpPr>
          <p:cNvPr id="3" name="Content Placeholder 2"/>
          <p:cNvSpPr>
            <a:spLocks noGrp="1"/>
          </p:cNvSpPr>
          <p:nvPr>
            <p:ph idx="1"/>
          </p:nvPr>
        </p:nvSpPr>
        <p:spPr/>
        <p:txBody>
          <a:bodyPr>
            <a:normAutofit/>
          </a:bodyPr>
          <a:lstStyle/>
          <a:p>
            <a:r>
              <a:rPr lang="el-GR" sz="1600" dirty="0" smtClean="0"/>
              <a:t>Τα μέτρα αποκατάστασης καθορίζονται από τον φορέα και εγκρίνονται από την αρμόδια αρχή σύμφωνα με το παράρτημα ΙΙ, λαμβανομένων υπόψιν των στόχων των ως άνω μέτρων (άρθ. 2.11) που είναι η αποκατάσταση, η επανόρθωση, η αντικατάσταση των φυσικών πόρων ή/και των υπηρεσιών που επλήγησαν ή η εξασφάλιση εναλλακτικών δυνατοτήτων ισοδύναμων προς τους πόρους ή τις υπηρεσίες (άρθ. 7.1 και 7.2)</a:t>
            </a:r>
          </a:p>
          <a:p>
            <a:r>
              <a:rPr lang="el-GR" sz="1600" dirty="0" smtClean="0"/>
              <a:t>Η αρμόδια αρχή διαθέτει διακριτική ευχέρεια ως προς τον καθορισμό των αναγκαίων μέτρων λαμβάνοντας υπόψιν την σοβαρότητα του κινδύνου, την έκταση της ζημίας, τη διάρκειά της, το κόστος  των μέτρων, τον έλεγχο και την παρακολούθηση</a:t>
            </a:r>
          </a:p>
          <a:p>
            <a:r>
              <a:rPr lang="el-GR" sz="1600" dirty="0" smtClean="0"/>
              <a:t>Π.χ., όταν συντρέχουν πολλές περιπτώσεις ζημίας με αποτέλεσμα να μην είναι σε θέση η αρμόδια αρχή να εξασφαλίσει την ταυτόχρονη λήψη των αναγκαίων μέτρων αποκατάστασης, έχει δικαίωμα να αποφασίσει ποια ζημία θα αποκατασταθεί πρώτη, λαμβάνοντας υπόψιν, κυρίως, τη φύση, την έκταση, τη σοβαρότητα κάθε ζημίας, τις δυνατότητες φυσικής ανάκαμψης και τον κίνδυνο για την ανθρώπινη υγεία (άρθ. 7.3 και αιτ. </a:t>
            </a:r>
            <a:r>
              <a:rPr lang="el-GR" sz="1600" dirty="0"/>
              <a:t>σ</a:t>
            </a:r>
            <a:r>
              <a:rPr lang="el-GR" sz="1600" dirty="0" smtClean="0"/>
              <a:t>κ. 17)</a:t>
            </a:r>
          </a:p>
          <a:p>
            <a:r>
              <a:rPr lang="el-GR" sz="1600" dirty="0" smtClean="0"/>
              <a:t>Ωστόσο, για να αποφασίσει σχετικά η αρμόδια αρχή καλεί τα πρόσωπα που επηρεάζονται από τη ζημία ή τους ιδιοκτήτες των χώρων εκτέλεσης των μέτρων αποκατάστασης να διατυπώσουν τις παρατηρήσεις τους οι οποίες πρέπει να ληφθούν υπόψιν (άρθ. 7.4) </a:t>
            </a:r>
            <a:endParaRPr lang="el-GR" sz="1600" dirty="0"/>
          </a:p>
          <a:p>
            <a:endParaRPr lang="el-GR" sz="1600" dirty="0" smtClean="0"/>
          </a:p>
          <a:p>
            <a:pPr marL="0" indent="0">
              <a:buNone/>
            </a:pPr>
            <a:endParaRPr lang="en-US" sz="1600" dirty="0"/>
          </a:p>
        </p:txBody>
      </p:sp>
    </p:spTree>
    <p:extLst>
      <p:ext uri="{BB962C8B-B14F-4D97-AF65-F5344CB8AC3E}">
        <p14:creationId xmlns:p14="http://schemas.microsoft.com/office/powerpoint/2010/main" val="3386744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Η ανάληψη του κόστους των δράσεων πρόληψης και αποκατάστασης (άρθ. 8)</a:t>
            </a:r>
            <a:endParaRPr lang="en-US" sz="3600" dirty="0"/>
          </a:p>
        </p:txBody>
      </p:sp>
      <p:sp>
        <p:nvSpPr>
          <p:cNvPr id="3" name="Content Placeholder 2"/>
          <p:cNvSpPr>
            <a:spLocks noGrp="1"/>
          </p:cNvSpPr>
          <p:nvPr>
            <p:ph idx="1"/>
          </p:nvPr>
        </p:nvSpPr>
        <p:spPr/>
        <p:txBody>
          <a:bodyPr>
            <a:normAutofit fontScale="92500" lnSpcReduction="10000"/>
          </a:bodyPr>
          <a:lstStyle/>
          <a:p>
            <a:r>
              <a:rPr lang="el-GR" sz="2400" dirty="0" smtClean="0"/>
              <a:t>Α. Ο φορέας εκμετάλλευσης επιβαρύνεται με το κόστος των μέτρων πρόληψης και αποκατάστασης (άρθ. 8.1)</a:t>
            </a:r>
          </a:p>
          <a:p>
            <a:r>
              <a:rPr lang="el-GR" sz="2400" dirty="0" smtClean="0"/>
              <a:t>Η αρμόδια αρχή, εάν έλαβε τα μέτρα αυτή, ανακτά από τον φορέα που προκάλεσε τη ζημία ή την επικείμενη απειλή το κόστος που επιβαρύνθηκε από την πραγματοποίηση των εν λόγω μέτρων (8.2)</a:t>
            </a:r>
          </a:p>
          <a:p>
            <a:r>
              <a:rPr lang="el-GR" sz="2400" dirty="0" smtClean="0"/>
              <a:t>Η αρμόδια αρχή είναι υποχρεωμένη να ανακτήσει το κόστος που κατέβαλε ή τουλάχιστον να προβεί στις αναγκαίες ενέργειες</a:t>
            </a:r>
          </a:p>
          <a:p>
            <a:r>
              <a:rPr lang="el-GR" sz="2400" dirty="0" smtClean="0"/>
              <a:t>Δεν προβλέπεται η διαδικασία ανάκτησης αλλά αφήνεται στη διακριτική ευχέρεια των κρατών </a:t>
            </a:r>
          </a:p>
          <a:p>
            <a:r>
              <a:rPr lang="el-GR" sz="2400" dirty="0" smtClean="0"/>
              <a:t>Β. Η αρμόδια αρχή μπορεί να ανακτήσει το κόστος των μέτρων που υλοποίησε  και από τρίτον, πέραν του φορέα, όταν η ζημία οφείλεται σε αυτόν λόγω άσκησης επαγγελματικής δραστηριότητας π.χ., ο προμηθευτής μιας εγκατάστασης (άρθ. 10) </a:t>
            </a:r>
          </a:p>
          <a:p>
            <a:endParaRPr lang="en-US" dirty="0"/>
          </a:p>
        </p:txBody>
      </p:sp>
    </p:spTree>
    <p:extLst>
      <p:ext uri="{BB962C8B-B14F-4D97-AF65-F5344CB8AC3E}">
        <p14:creationId xmlns:p14="http://schemas.microsoft.com/office/powerpoint/2010/main" val="36824173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Αρμόδια αρχή</a:t>
            </a:r>
            <a:endParaRPr lang="en-US" sz="4000" dirty="0"/>
          </a:p>
        </p:txBody>
      </p:sp>
      <p:sp>
        <p:nvSpPr>
          <p:cNvPr id="3" name="Content Placeholder 2"/>
          <p:cNvSpPr>
            <a:spLocks noGrp="1"/>
          </p:cNvSpPr>
          <p:nvPr>
            <p:ph idx="1"/>
          </p:nvPr>
        </p:nvSpPr>
        <p:spPr/>
        <p:txBody>
          <a:bodyPr>
            <a:normAutofit fontScale="55000" lnSpcReduction="20000"/>
          </a:bodyPr>
          <a:lstStyle/>
          <a:p>
            <a:r>
              <a:rPr lang="el-GR" sz="2800" dirty="0" smtClean="0">
                <a:latin typeface="+mj-lt"/>
              </a:rPr>
              <a:t>Τα κράτη μέλη ορίζουν την ή τις αρμόδιες αρχές για να εκπληρωθούν τα καθήκοντα που προβλέπει η οδηγία (άρθ. 11.1.)</a:t>
            </a:r>
          </a:p>
          <a:p>
            <a:r>
              <a:rPr lang="el-GR" sz="2800" dirty="0" smtClean="0">
                <a:latin typeface="+mj-lt"/>
              </a:rPr>
              <a:t>Οι αρμόδιες αρχές θα πρέπει να διεκπεραιώνουν οι ίδιες διάφορα καθήκοντα και συγκεκριμένα το καθήκον αξιολόγησης της ζημίας και του καθορισμού των μέτρων αποκατάστασης. Αυτό συνεπάγεται κατάλληλη διοικητική διακριτική ευχέρεια ( αιτ. σκ. 24)</a:t>
            </a:r>
          </a:p>
          <a:p>
            <a:r>
              <a:rPr lang="el-GR" sz="2800" dirty="0" smtClean="0">
                <a:latin typeface="+mj-lt"/>
              </a:rPr>
              <a:t>Η αρμόδια αρχή έχει το καθήκον να εντοπίσει τον φορέα που προκάλεσε τη ζημία ή την επικείμενη απειλή, να εκτιμήσει τη σοβαρότητα της ζημίας (ή συμπληρωματικά να ζητήσει από τον φορέα να κάνει τη δική του αξιολόγηση), και να καθορίσει τα μέτρα αποκατάστασης (άρθ. 11.2)</a:t>
            </a:r>
          </a:p>
          <a:p>
            <a:r>
              <a:rPr lang="el-GR" sz="2800" dirty="0" smtClean="0">
                <a:solidFill>
                  <a:srgbClr val="00B0F0"/>
                </a:solidFill>
                <a:latin typeface="+mj-lt"/>
              </a:rPr>
              <a:t>Σχόλιο: </a:t>
            </a:r>
            <a:r>
              <a:rPr lang="el-GR" sz="2800" dirty="0" smtClean="0">
                <a:latin typeface="+mj-lt"/>
              </a:rPr>
              <a:t>ο εντοπισμός του φορέα που προκαλεί ζημία ή επικείμενη απειλή είναι μία από τις σημαντικότερες προϋποθέσεις για την εφαρμογή της οδηγίας (ΔΕΕ, 2014</a:t>
            </a:r>
            <a:r>
              <a:rPr lang="en-US" sz="2800" dirty="0" smtClean="0">
                <a:latin typeface="+mj-lt"/>
              </a:rPr>
              <a:t>, C-534/13,</a:t>
            </a:r>
            <a:r>
              <a:rPr lang="en-US" sz="2800" i="1" dirty="0" smtClean="0">
                <a:latin typeface="+mj-lt"/>
              </a:rPr>
              <a:t> </a:t>
            </a:r>
            <a:r>
              <a:rPr lang="en-US" sz="2800" i="1" dirty="0" err="1" smtClean="0">
                <a:latin typeface="+mj-lt"/>
              </a:rPr>
              <a:t>Fipa</a:t>
            </a:r>
            <a:r>
              <a:rPr lang="en-US" sz="2800" i="1" dirty="0" smtClean="0">
                <a:latin typeface="+mj-lt"/>
              </a:rPr>
              <a:t>,</a:t>
            </a:r>
            <a:r>
              <a:rPr lang="en-US" sz="2800" dirty="0" smtClean="0">
                <a:latin typeface="+mj-lt"/>
              </a:rPr>
              <a:t> </a:t>
            </a:r>
            <a:r>
              <a:rPr lang="el-GR" sz="2800" dirty="0" smtClean="0">
                <a:latin typeface="+mj-lt"/>
              </a:rPr>
              <a:t>σκ. </a:t>
            </a:r>
            <a:r>
              <a:rPr lang="el-GR" sz="2800" smtClean="0">
                <a:latin typeface="+mj-lt"/>
              </a:rPr>
              <a:t>48, 52)</a:t>
            </a:r>
            <a:endParaRPr lang="el-GR" sz="2800" dirty="0" smtClean="0">
              <a:solidFill>
                <a:srgbClr val="00B0F0"/>
              </a:solidFill>
              <a:latin typeface="+mj-lt"/>
            </a:endParaRPr>
          </a:p>
          <a:p>
            <a:r>
              <a:rPr lang="el-GR" sz="2800" dirty="0" smtClean="0">
                <a:latin typeface="+mj-lt"/>
              </a:rPr>
              <a:t>Η οδηγία ορίζει δύο τρόπους για να αναλάβει δράση η αρμόδια αρχή: είτε κατόπιν αίτησης τρίτων ενδιαφερομένων (άρθ. 12) είτε από δική της πρωτοβουλία</a:t>
            </a:r>
          </a:p>
          <a:p>
            <a:r>
              <a:rPr lang="el-GR" sz="2800" dirty="0" smtClean="0">
                <a:latin typeface="+mj-lt"/>
              </a:rPr>
              <a:t>Τα κράτη μέλη εξασφαλίζουν ότι η αρμόδια αρχή, εκτός από την ανάληψη δράσεων (άρθ. 5 και 6) μπορεί να εξουσιοδοτήσει τρίτους ή να απαιτήσει από τρίτους να εκτελέσουν τα αναγκαία μέτρα</a:t>
            </a:r>
            <a:endParaRPr lang="en-US" sz="2800" dirty="0">
              <a:latin typeface="+mj-lt"/>
            </a:endParaRPr>
          </a:p>
        </p:txBody>
      </p:sp>
    </p:spTree>
    <p:extLst>
      <p:ext uri="{BB962C8B-B14F-4D97-AF65-F5344CB8AC3E}">
        <p14:creationId xmlns:p14="http://schemas.microsoft.com/office/powerpoint/2010/main" val="28482085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Αίτηση για ανάληψη δράσης</a:t>
            </a:r>
            <a:endParaRPr lang="en-US" sz="4000" dirty="0"/>
          </a:p>
        </p:txBody>
      </p:sp>
      <p:sp>
        <p:nvSpPr>
          <p:cNvPr id="3" name="Content Placeholder 2"/>
          <p:cNvSpPr>
            <a:spLocks noGrp="1"/>
          </p:cNvSpPr>
          <p:nvPr>
            <p:ph idx="1"/>
          </p:nvPr>
        </p:nvSpPr>
        <p:spPr>
          <a:xfrm>
            <a:off x="457200" y="1600200"/>
            <a:ext cx="8229600" cy="4853136"/>
          </a:xfrm>
        </p:spPr>
        <p:txBody>
          <a:bodyPr>
            <a:normAutofit fontScale="62500" lnSpcReduction="20000"/>
          </a:bodyPr>
          <a:lstStyle/>
          <a:p>
            <a:r>
              <a:rPr lang="el-GR" sz="2800" dirty="0" smtClean="0"/>
              <a:t>Για να αποφευχθεί πιθανή αδράνεια της διοίκησης, προβλέπεται ένας μηχανισμός μέσω του οποίου οι ενδιαφερόμενοι τρίτοι </a:t>
            </a:r>
            <a:r>
              <a:rPr lang="el-GR" sz="2800" dirty="0">
                <a:solidFill>
                  <a:srgbClr val="FF0000"/>
                </a:solidFill>
              </a:rPr>
              <a:t>Α</a:t>
            </a:r>
            <a:r>
              <a:rPr lang="el-GR" sz="2800" dirty="0" smtClean="0">
                <a:solidFill>
                  <a:srgbClr val="FF0000"/>
                </a:solidFill>
              </a:rPr>
              <a:t>) καλούν την αρμόδια αρχή να αναλάβει δράση (άρθρο 12) και </a:t>
            </a:r>
            <a:r>
              <a:rPr lang="el-GR" sz="2800" dirty="0">
                <a:solidFill>
                  <a:srgbClr val="FF0000"/>
                </a:solidFill>
              </a:rPr>
              <a:t>Β</a:t>
            </a:r>
            <a:r>
              <a:rPr lang="el-GR" sz="2800" dirty="0" smtClean="0">
                <a:solidFill>
                  <a:srgbClr val="FF0000"/>
                </a:solidFill>
              </a:rPr>
              <a:t>) έχουν πρόσβαση στη δικαιοσύνη κατά πράξεων ή παραλείψεων (άρθ. 13)</a:t>
            </a:r>
          </a:p>
          <a:p>
            <a:r>
              <a:rPr lang="el-GR" sz="2800" dirty="0" smtClean="0"/>
              <a:t>Α. Οι ενδιαφερόμενοι τρίτοι δεν έχουν το δικαίωμα να ζητήσουν αποζημίωση ευθέως από τους ρυπαίνοντες. Διακριτική ευχέρεια των κρατών</a:t>
            </a:r>
            <a:r>
              <a:rPr lang="en-US" sz="2800" dirty="0" smtClean="0"/>
              <a:t> </a:t>
            </a:r>
            <a:r>
              <a:rPr lang="el-GR" sz="2800" dirty="0" smtClean="0"/>
              <a:t>να αποφασίσει σχετικά (άρθ. 3.3)</a:t>
            </a:r>
          </a:p>
          <a:p>
            <a:r>
              <a:rPr lang="el-GR" sz="2800" dirty="0" smtClean="0"/>
              <a:t>Οι ρυθμίσεις για τις προϋποθέσεις (επαρκές συμφέρον, προσβολή δικαιώματος κλπ</a:t>
            </a:r>
            <a:r>
              <a:rPr lang="en-US" sz="2800" dirty="0" smtClean="0"/>
              <a:t>)</a:t>
            </a:r>
            <a:r>
              <a:rPr lang="el-GR" sz="2800" dirty="0" smtClean="0"/>
              <a:t> είναι σύμφωνες με το άρθ. 9.2 της σύμβασης </a:t>
            </a:r>
            <a:r>
              <a:rPr lang="en-US" sz="2800" dirty="0" smtClean="0"/>
              <a:t>Aarhus</a:t>
            </a:r>
            <a:endParaRPr lang="el-GR" sz="2800" dirty="0" smtClean="0"/>
          </a:p>
          <a:p>
            <a:r>
              <a:rPr lang="el-GR" sz="2800" dirty="0" smtClean="0"/>
              <a:t>Η αρμόδια αρχή, μετά το υποβληθέν αίτημα (που συνοδεύεται από πληροφορίες), θα πρέπει να έρθει σε επαφή με τον ρυπαίνοντα ο οποίος θα εκφράσει τη γνώμη του. Αφου συλλεγούν όλες οι πληροφορίες, θα αποφασίσει εάν θα δράσει ή όχι και θα ενημερώσει, το ταχύτερο δυνατόν, τα πρόσωπα που αιτήθηκαν ανάληψη δράσης (άρθ. 12.2, 12.3 και 12.4) </a:t>
            </a:r>
          </a:p>
          <a:p>
            <a:r>
              <a:rPr lang="el-GR" sz="2800" dirty="0" smtClean="0"/>
              <a:t>Β. Οι ενδιαφερόμενοι τρίτοι έχουν δικαίωμα πρόσβασης στη δικαιοσύνη για τον έλεγχο πράξεων ή παραλείψεων της αρμόδιας αρχής τόσο ως προς τη διαδικασία όσο και ως την ουσία της νομιμότητάς τους</a:t>
            </a:r>
            <a:r>
              <a:rPr lang="en-US" sz="2800" dirty="0" smtClean="0"/>
              <a:t> </a:t>
            </a:r>
            <a:endParaRPr lang="el-GR" sz="2800" dirty="0" smtClean="0"/>
          </a:p>
          <a:p>
            <a:r>
              <a:rPr lang="el-GR" sz="2800" dirty="0" smtClean="0"/>
              <a:t>Διακριτική ευχέρεια των κρατών να προβλέψουν διατάξεις πλήρους δικαιοδοσίας</a:t>
            </a:r>
          </a:p>
          <a:p>
            <a:pPr marL="0" indent="0">
              <a:buNone/>
            </a:pPr>
            <a:endParaRPr lang="en-US" sz="2800" dirty="0"/>
          </a:p>
        </p:txBody>
      </p:sp>
    </p:spTree>
    <p:extLst>
      <p:ext uri="{BB962C8B-B14F-4D97-AF65-F5344CB8AC3E}">
        <p14:creationId xmlns:p14="http://schemas.microsoft.com/office/powerpoint/2010/main" val="6356563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Εγγυήσεις ασφαλιστικής κάλυψης (άρθ. 8.2)</a:t>
            </a:r>
            <a:endParaRPr lang="en-US" dirty="0"/>
          </a:p>
        </p:txBody>
      </p:sp>
      <p:sp>
        <p:nvSpPr>
          <p:cNvPr id="3" name="Content Placeholder 2"/>
          <p:cNvSpPr>
            <a:spLocks noGrp="1"/>
          </p:cNvSpPr>
          <p:nvPr>
            <p:ph idx="1"/>
          </p:nvPr>
        </p:nvSpPr>
        <p:spPr/>
        <p:txBody>
          <a:bodyPr>
            <a:normAutofit fontScale="92500"/>
          </a:bodyPr>
          <a:lstStyle/>
          <a:p>
            <a:r>
              <a:rPr lang="el-GR" dirty="0" smtClean="0"/>
              <a:t>Η αρμόδια αρχή ανακτά το κόστος της πρόληψης ή της αποκατάστασης που επωμίστηκε, κυρίως, μέσω ασφαλιστικής κάλυψης ή άλλων εγγυήσεων</a:t>
            </a:r>
          </a:p>
          <a:p>
            <a:r>
              <a:rPr lang="el-GR" dirty="0" smtClean="0"/>
              <a:t>Το άρθ 8.2. πρέπει να ερμηνεύεται σε συνδυασμό με το άρθ. 14.1 το οποίο δεν επιβάλλει στις επιχειρήσεις να διαθέτουν τέτοιες εγγυήσεις με ευρεία, ωστόσο, εφαρμογή του άρθ. 8.2 ανάλογα με την περίπτωση</a:t>
            </a:r>
            <a:endParaRPr lang="en-US" dirty="0"/>
          </a:p>
        </p:txBody>
      </p:sp>
    </p:spTree>
    <p:extLst>
      <p:ext uri="{BB962C8B-B14F-4D97-AF65-F5344CB8AC3E}">
        <p14:creationId xmlns:p14="http://schemas.microsoft.com/office/powerpoint/2010/main" val="1887477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Καθορισμός Πεδίου εφαρμογής</a:t>
            </a:r>
            <a:endParaRPr lang="en-US" sz="4000" dirty="0"/>
          </a:p>
        </p:txBody>
      </p:sp>
      <p:sp>
        <p:nvSpPr>
          <p:cNvPr id="3" name="Content Placeholder 2"/>
          <p:cNvSpPr>
            <a:spLocks noGrp="1"/>
          </p:cNvSpPr>
          <p:nvPr>
            <p:ph idx="1"/>
          </p:nvPr>
        </p:nvSpPr>
        <p:spPr/>
        <p:txBody>
          <a:bodyPr>
            <a:normAutofit/>
          </a:bodyPr>
          <a:lstStyle/>
          <a:p>
            <a:pPr marL="0" indent="0">
              <a:buNone/>
            </a:pPr>
            <a:r>
              <a:rPr lang="el-GR" sz="2800" dirty="0" smtClean="0"/>
              <a:t>Καθορίζεται από:</a:t>
            </a:r>
          </a:p>
          <a:p>
            <a:r>
              <a:rPr lang="el-GR" sz="2800" dirty="0" smtClean="0"/>
              <a:t>Την έννοια της περιβαλλοντικής ζημίας (αρθ. 2)</a:t>
            </a:r>
          </a:p>
          <a:p>
            <a:r>
              <a:rPr lang="el-GR" sz="2800" dirty="0" smtClean="0"/>
              <a:t>Τις διατάξεις για την εφαρμογή (άρθ. 3)</a:t>
            </a:r>
          </a:p>
          <a:p>
            <a:r>
              <a:rPr lang="el-GR" sz="2800" dirty="0" smtClean="0"/>
              <a:t>Τις εξαιρέσεις (άρθρο 4)</a:t>
            </a:r>
          </a:p>
          <a:p>
            <a:r>
              <a:rPr lang="el-GR" sz="2800" dirty="0" smtClean="0"/>
              <a:t>Τους λόγους απαλλαγής (άρθρο 8) αν και δεν γίνεται ευθεία αναφορά</a:t>
            </a:r>
            <a:endParaRPr lang="en-US" sz="2800" dirty="0"/>
          </a:p>
        </p:txBody>
      </p:sp>
    </p:spTree>
    <p:extLst>
      <p:ext uri="{BB962C8B-B14F-4D97-AF65-F5344CB8AC3E}">
        <p14:creationId xmlns:p14="http://schemas.microsoft.com/office/powerpoint/2010/main" val="2013828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772400" cy="1470025"/>
          </a:xfrm>
        </p:spPr>
        <p:txBody>
          <a:bodyPr>
            <a:normAutofit/>
          </a:bodyPr>
          <a:lstStyle/>
          <a:p>
            <a:r>
              <a:rPr lang="el-GR" sz="4000" dirty="0" smtClean="0"/>
              <a:t>Περιβαλλοντική ζημία (άρθ 2.1)</a:t>
            </a:r>
            <a:endParaRPr lang="en-US" sz="4000" dirty="0"/>
          </a:p>
        </p:txBody>
      </p:sp>
      <p:sp>
        <p:nvSpPr>
          <p:cNvPr id="3" name="Subtitle 2"/>
          <p:cNvSpPr>
            <a:spLocks noGrp="1"/>
          </p:cNvSpPr>
          <p:nvPr>
            <p:ph type="subTitle" idx="1"/>
          </p:nvPr>
        </p:nvSpPr>
        <p:spPr>
          <a:xfrm>
            <a:off x="1371600" y="1556792"/>
            <a:ext cx="6400800" cy="1752600"/>
          </a:xfrm>
        </p:spPr>
        <p:txBody>
          <a:bodyPr>
            <a:normAutofit fontScale="25000" lnSpcReduction="20000"/>
          </a:bodyPr>
          <a:lstStyle/>
          <a:p>
            <a:r>
              <a:rPr lang="en-US" sz="11200" dirty="0" err="1" smtClean="0">
                <a:solidFill>
                  <a:schemeClr val="tx1"/>
                </a:solidFill>
                <a:latin typeface="+mj-lt"/>
              </a:rPr>
              <a:t>i</a:t>
            </a:r>
            <a:r>
              <a:rPr lang="en-US" sz="11200" dirty="0" smtClean="0">
                <a:solidFill>
                  <a:schemeClr val="tx1"/>
                </a:solidFill>
                <a:latin typeface="+mj-lt"/>
              </a:rPr>
              <a:t>. </a:t>
            </a:r>
            <a:r>
              <a:rPr lang="el-GR" sz="11200" dirty="0" smtClean="0">
                <a:solidFill>
                  <a:srgbClr val="FF0000"/>
                </a:solidFill>
                <a:latin typeface="+mj-lt"/>
              </a:rPr>
              <a:t>Υποδιαιρείται σε τέσσερις κατηγορίες</a:t>
            </a:r>
          </a:p>
          <a:p>
            <a:pPr algn="just"/>
            <a:r>
              <a:rPr lang="el-GR" sz="11200" dirty="0" smtClean="0">
                <a:solidFill>
                  <a:schemeClr val="tx1"/>
                </a:solidFill>
                <a:latin typeface="+mj-lt"/>
              </a:rPr>
              <a:t>α) ζημία στα προστατευόμενα είδη και στους φυσικούς οικοτόπους</a:t>
            </a:r>
          </a:p>
          <a:p>
            <a:pPr algn="just"/>
            <a:r>
              <a:rPr lang="el-GR" sz="11200" dirty="0">
                <a:solidFill>
                  <a:schemeClr val="tx1"/>
                </a:solidFill>
                <a:latin typeface="+mj-lt"/>
              </a:rPr>
              <a:t>β</a:t>
            </a:r>
            <a:r>
              <a:rPr lang="el-GR" sz="11200" dirty="0" smtClean="0">
                <a:solidFill>
                  <a:schemeClr val="tx1"/>
                </a:solidFill>
                <a:latin typeface="+mj-lt"/>
              </a:rPr>
              <a:t>) ζημία των υδάτων</a:t>
            </a:r>
          </a:p>
          <a:p>
            <a:pPr algn="just"/>
            <a:r>
              <a:rPr lang="el-GR" sz="11200" dirty="0" smtClean="0">
                <a:solidFill>
                  <a:schemeClr val="tx1"/>
                </a:solidFill>
                <a:latin typeface="+mj-lt"/>
              </a:rPr>
              <a:t>γ) ζημία του εδάφους</a:t>
            </a:r>
          </a:p>
          <a:p>
            <a:pPr algn="just"/>
            <a:r>
              <a:rPr lang="el-GR" sz="11200" dirty="0" smtClean="0">
                <a:solidFill>
                  <a:schemeClr val="tx1"/>
                </a:solidFill>
                <a:latin typeface="+mj-lt"/>
              </a:rPr>
              <a:t>δ) (έμμεση) ζημία προκαλούμενη από αερομεταφερόμενα στοιχεία εφόσον αφορά στις τρεις προηγούμενες κατηγορίες ζημιών</a:t>
            </a:r>
            <a:endParaRPr lang="en-US" sz="11200" dirty="0" smtClean="0">
              <a:solidFill>
                <a:schemeClr val="tx1"/>
              </a:solidFill>
              <a:latin typeface="+mj-lt"/>
            </a:endParaRPr>
          </a:p>
          <a:p>
            <a:pPr algn="just"/>
            <a:r>
              <a:rPr lang="en-US" sz="11200" dirty="0" smtClean="0">
                <a:solidFill>
                  <a:schemeClr val="tx1"/>
                </a:solidFill>
                <a:latin typeface="+mj-lt"/>
              </a:rPr>
              <a:t>ii. </a:t>
            </a:r>
            <a:r>
              <a:rPr lang="el-GR" sz="11200" dirty="0" smtClean="0">
                <a:solidFill>
                  <a:srgbClr val="FF0000"/>
                </a:solidFill>
                <a:latin typeface="+mj-lt"/>
              </a:rPr>
              <a:t>Ως ζημία νοείται η μετρήσιμη δυσμενής μεταβολή φυσικού πόρου ή η μετρήσιμη υποβάθμιση υπηρεσίας</a:t>
            </a:r>
          </a:p>
          <a:p>
            <a:endParaRPr lang="en-US" dirty="0"/>
          </a:p>
        </p:txBody>
      </p:sp>
    </p:spTree>
    <p:extLst>
      <p:ext uri="{BB962C8B-B14F-4D97-AF65-F5344CB8AC3E}">
        <p14:creationId xmlns:p14="http://schemas.microsoft.com/office/powerpoint/2010/main" val="270473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000" dirty="0" smtClean="0"/>
              <a:t>Ζημία στα προστατευόμενα είδη και στους φυσικούς οικοτόπους</a:t>
            </a:r>
            <a:endParaRPr lang="en-US" sz="4000" dirty="0"/>
          </a:p>
        </p:txBody>
      </p:sp>
      <p:sp>
        <p:nvSpPr>
          <p:cNvPr id="3" name="Content Placeholder 2"/>
          <p:cNvSpPr>
            <a:spLocks noGrp="1"/>
          </p:cNvSpPr>
          <p:nvPr>
            <p:ph idx="1"/>
          </p:nvPr>
        </p:nvSpPr>
        <p:spPr>
          <a:xfrm>
            <a:off x="539552" y="2132856"/>
            <a:ext cx="8229600" cy="4525963"/>
          </a:xfrm>
        </p:spPr>
        <p:txBody>
          <a:bodyPr>
            <a:normAutofit/>
          </a:bodyPr>
          <a:lstStyle/>
          <a:p>
            <a:r>
              <a:rPr lang="en-US" sz="2800" dirty="0" err="1" smtClean="0">
                <a:latin typeface="+mj-lt"/>
              </a:rPr>
              <a:t>i</a:t>
            </a:r>
            <a:r>
              <a:rPr lang="en-US" sz="2800" dirty="0" smtClean="0">
                <a:latin typeface="+mj-lt"/>
              </a:rPr>
              <a:t>. </a:t>
            </a:r>
            <a:r>
              <a:rPr lang="el-GR" sz="2800" dirty="0" smtClean="0">
                <a:solidFill>
                  <a:srgbClr val="FF0000"/>
                </a:solidFill>
                <a:latin typeface="+mj-lt"/>
              </a:rPr>
              <a:t>Τρεις κατηγορίες ειδών </a:t>
            </a:r>
            <a:r>
              <a:rPr lang="el-GR" sz="2800" dirty="0" smtClean="0">
                <a:latin typeface="+mj-lt"/>
              </a:rPr>
              <a:t>(άρθ. 2.3)</a:t>
            </a:r>
          </a:p>
          <a:p>
            <a:r>
              <a:rPr lang="el-GR" sz="2800" dirty="0" smtClean="0">
                <a:latin typeface="+mj-lt"/>
              </a:rPr>
              <a:t>Είδη σπάνιων, ευπαθών, απειλούμενων και ενδημικών πτηνών (παρ-μα Ι της οδηγίας 2009/147) και τα αποδημητικά είδη</a:t>
            </a:r>
          </a:p>
          <a:p>
            <a:r>
              <a:rPr lang="el-GR" sz="2800" dirty="0" smtClean="0">
                <a:latin typeface="+mj-lt"/>
              </a:rPr>
              <a:t>Είδη ‘‘κοινοτικού ενδιαφέροντος’’ που περιλαμβάνονται στα παρ-ματα </a:t>
            </a:r>
            <a:r>
              <a:rPr lang="en-US" sz="2800" dirty="0" smtClean="0">
                <a:latin typeface="+mj-lt"/>
              </a:rPr>
              <a:t>II</a:t>
            </a:r>
            <a:r>
              <a:rPr lang="el-GR" sz="2800" dirty="0" smtClean="0">
                <a:latin typeface="+mj-lt"/>
              </a:rPr>
              <a:t> και</a:t>
            </a:r>
            <a:r>
              <a:rPr lang="en-US" sz="2800" dirty="0" smtClean="0">
                <a:latin typeface="+mj-lt"/>
              </a:rPr>
              <a:t> IV</a:t>
            </a:r>
            <a:r>
              <a:rPr lang="el-GR" sz="2800" dirty="0" smtClean="0">
                <a:latin typeface="+mj-lt"/>
              </a:rPr>
              <a:t> της οδηγίας 92/43</a:t>
            </a:r>
          </a:p>
          <a:p>
            <a:r>
              <a:rPr lang="el-GR" sz="2800" dirty="0" smtClean="0">
                <a:latin typeface="+mj-lt"/>
              </a:rPr>
              <a:t>Είδη που καθορίζονται από το κράτος μέλος για ισοδύναμους σκοπούς</a:t>
            </a:r>
          </a:p>
          <a:p>
            <a:endParaRPr lang="en-US" sz="2400" dirty="0">
              <a:latin typeface="+mj-lt"/>
            </a:endParaRPr>
          </a:p>
        </p:txBody>
      </p:sp>
    </p:spTree>
    <p:extLst>
      <p:ext uri="{BB962C8B-B14F-4D97-AF65-F5344CB8AC3E}">
        <p14:creationId xmlns:p14="http://schemas.microsoft.com/office/powerpoint/2010/main" val="2553926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ii.</a:t>
            </a:r>
            <a:r>
              <a:rPr lang="el-GR" sz="2800" dirty="0" smtClean="0"/>
              <a:t> </a:t>
            </a:r>
            <a:r>
              <a:rPr lang="el-GR" sz="2800" dirty="0" smtClean="0">
                <a:solidFill>
                  <a:srgbClr val="FF0000"/>
                </a:solidFill>
              </a:rPr>
              <a:t>Πέντε κατηγορίες οικοτόπων </a:t>
            </a:r>
            <a:r>
              <a:rPr lang="el-GR" sz="2800" dirty="0" smtClean="0"/>
              <a:t>(άρθ. 2.3)</a:t>
            </a:r>
            <a:endParaRPr lang="en-US" sz="2800" dirty="0"/>
          </a:p>
        </p:txBody>
      </p:sp>
      <p:sp>
        <p:nvSpPr>
          <p:cNvPr id="3" name="Content Placeholder 2"/>
          <p:cNvSpPr>
            <a:spLocks noGrp="1"/>
          </p:cNvSpPr>
          <p:nvPr>
            <p:ph idx="1"/>
          </p:nvPr>
        </p:nvSpPr>
        <p:spPr>
          <a:xfrm>
            <a:off x="457200" y="1196752"/>
            <a:ext cx="8229600" cy="4525963"/>
          </a:xfrm>
        </p:spPr>
        <p:txBody>
          <a:bodyPr/>
          <a:lstStyle/>
          <a:p>
            <a:pPr algn="just"/>
            <a:r>
              <a:rPr lang="el-GR" sz="2400" dirty="0">
                <a:latin typeface="+mj-lt"/>
              </a:rPr>
              <a:t>Ο</a:t>
            </a:r>
            <a:r>
              <a:rPr lang="el-GR" sz="2400" dirty="0" smtClean="0">
                <a:latin typeface="+mj-lt"/>
              </a:rPr>
              <a:t>ικότοποι </a:t>
            </a:r>
            <a:r>
              <a:rPr lang="el-GR" sz="2400" dirty="0">
                <a:latin typeface="+mj-lt"/>
              </a:rPr>
              <a:t>σπάνιων, ευπαθών, απειλούμενων και ενδημικών πτηνών (παρ-μα Ι της οδηγίας 2009/147) και των αποδημητικών ειδών </a:t>
            </a:r>
            <a:r>
              <a:rPr lang="el-GR" sz="2400" dirty="0" smtClean="0">
                <a:latin typeface="+mj-lt"/>
              </a:rPr>
              <a:t>ανεξαρτήτως εαν ανήκουν ή όχι σε ΖΕΠ</a:t>
            </a:r>
          </a:p>
          <a:p>
            <a:pPr algn="just"/>
            <a:r>
              <a:rPr lang="el-GR" sz="2400" dirty="0" smtClean="0">
                <a:latin typeface="+mj-lt"/>
              </a:rPr>
              <a:t>Οικότοποι ειδών του παρ-ματος ΙΙ της οδηγίας 92/43 </a:t>
            </a:r>
            <a:r>
              <a:rPr lang="el-GR" sz="2400" dirty="0"/>
              <a:t>ανεξαρτήτως εαν </a:t>
            </a:r>
            <a:r>
              <a:rPr lang="el-GR" sz="2400" dirty="0" smtClean="0"/>
              <a:t>ανήκουν ή όχι </a:t>
            </a:r>
            <a:r>
              <a:rPr lang="el-GR" sz="2400" dirty="0"/>
              <a:t>σε </a:t>
            </a:r>
            <a:r>
              <a:rPr lang="el-GR" sz="2400" dirty="0" smtClean="0"/>
              <a:t>ΕΖΔ</a:t>
            </a:r>
          </a:p>
          <a:p>
            <a:pPr algn="just"/>
            <a:r>
              <a:rPr lang="el-GR" sz="2400" dirty="0" smtClean="0"/>
              <a:t>Φυσικοί οικότοποι του παρ-ματος Ι </a:t>
            </a:r>
            <a:r>
              <a:rPr lang="el-GR" sz="2400" dirty="0"/>
              <a:t>της οδηγίας 92/43 ανεξαρτήτως εαν </a:t>
            </a:r>
            <a:r>
              <a:rPr lang="el-GR" sz="2400" dirty="0" smtClean="0"/>
              <a:t>ανήκουν </a:t>
            </a:r>
            <a:r>
              <a:rPr lang="el-GR" sz="2400" dirty="0"/>
              <a:t>ή όχι σε </a:t>
            </a:r>
            <a:r>
              <a:rPr lang="el-GR" sz="2400" dirty="0" smtClean="0"/>
              <a:t>ΕΖΔ</a:t>
            </a:r>
          </a:p>
          <a:p>
            <a:pPr algn="just"/>
            <a:r>
              <a:rPr lang="el-GR" sz="2400" dirty="0" smtClean="0"/>
              <a:t>Τόποι αναπαραγωγής ή ανάπαυσης των ειδών </a:t>
            </a:r>
            <a:r>
              <a:rPr lang="el-GR" sz="2400" dirty="0"/>
              <a:t>του παρ-ματος Ι της οδηγίας 92/43 ανεξαρτήτως εαν </a:t>
            </a:r>
            <a:r>
              <a:rPr lang="el-GR" sz="2400" dirty="0" smtClean="0"/>
              <a:t>ανήκουν </a:t>
            </a:r>
            <a:r>
              <a:rPr lang="el-GR" sz="2400" dirty="0"/>
              <a:t>ή όχι σε ΕΖΔ</a:t>
            </a:r>
          </a:p>
          <a:p>
            <a:pPr algn="just"/>
            <a:r>
              <a:rPr lang="el-GR" sz="2400" dirty="0" smtClean="0"/>
              <a:t>Οικότοποι που καθορίζονται από το κράτος μέλος για ισοδύναμους σκοπούς</a:t>
            </a:r>
            <a:endParaRPr lang="el-GR" sz="2400" dirty="0"/>
          </a:p>
          <a:p>
            <a:pPr algn="just"/>
            <a:endParaRPr lang="el-GR" sz="2400" dirty="0"/>
          </a:p>
          <a:p>
            <a:pPr algn="just"/>
            <a:endParaRPr lang="el-GR" sz="2400" dirty="0" smtClean="0">
              <a:latin typeface="+mj-lt"/>
            </a:endParaRPr>
          </a:p>
          <a:p>
            <a:pPr algn="just"/>
            <a:endParaRPr lang="el-GR" sz="2400" dirty="0">
              <a:latin typeface="+mj-lt"/>
            </a:endParaRPr>
          </a:p>
          <a:p>
            <a:endParaRPr lang="en-US" dirty="0"/>
          </a:p>
        </p:txBody>
      </p:sp>
    </p:spTree>
    <p:extLst>
      <p:ext uri="{BB962C8B-B14F-4D97-AF65-F5344CB8AC3E}">
        <p14:creationId xmlns:p14="http://schemas.microsoft.com/office/powerpoint/2010/main" val="101356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Ζημία των υδάτων (άρθ. 2.1. β)</a:t>
            </a:r>
            <a:endParaRPr lang="en-US" sz="4000" dirty="0"/>
          </a:p>
        </p:txBody>
      </p:sp>
      <p:sp>
        <p:nvSpPr>
          <p:cNvPr id="3" name="Content Placeholder 2"/>
          <p:cNvSpPr>
            <a:spLocks noGrp="1"/>
          </p:cNvSpPr>
          <p:nvPr>
            <p:ph idx="1"/>
          </p:nvPr>
        </p:nvSpPr>
        <p:spPr/>
        <p:txBody>
          <a:bodyPr>
            <a:normAutofit/>
          </a:bodyPr>
          <a:lstStyle/>
          <a:p>
            <a:pPr marL="0" indent="0">
              <a:buNone/>
            </a:pPr>
            <a:r>
              <a:rPr lang="el-GR" sz="2400" dirty="0" smtClean="0">
                <a:solidFill>
                  <a:srgbClr val="FF0000"/>
                </a:solidFill>
              </a:rPr>
              <a:t>Η ζημία πρέπει να επηρεάζει δυσμενώς, σε σημαντικό βαθμό την οικολογική, χημική ή/και ποσοτική κατάσταση, ή/και το οικολογικό δυναμικό των υδάτων</a:t>
            </a:r>
          </a:p>
          <a:p>
            <a:r>
              <a:rPr lang="el-GR" sz="2400" dirty="0" smtClean="0"/>
              <a:t>Ο προσδιορισμός των ως άνω εννοιών γίνεται μέσω των παραρτημάτων της οδηγίας 2000/60</a:t>
            </a:r>
          </a:p>
          <a:p>
            <a:r>
              <a:rPr lang="el-GR" sz="2400" dirty="0" smtClean="0"/>
              <a:t>Ο καθορισμός των υδάτων γίνεται, α) μέσω του άρθρου 1 της οδηγίας 2000/60 (πρόκειται για τα επιφανειακά, τα μεταβατικά, τα παράκτια και τα υπόγεια ύδατα), β) μέσω της οδηγίας 2008/56 για τη θαλάσσια στρατηγική και γ) μέσω των οδηγιών 2009/147 και 92/43 (χωρικά ύδατα και ΑΟΖ)</a:t>
            </a:r>
          </a:p>
        </p:txBody>
      </p:sp>
    </p:spTree>
    <p:extLst>
      <p:ext uri="{BB962C8B-B14F-4D97-AF65-F5344CB8AC3E}">
        <p14:creationId xmlns:p14="http://schemas.microsoft.com/office/powerpoint/2010/main" val="736201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Ζημία του εδάφους</a:t>
            </a:r>
            <a:r>
              <a:rPr lang="en-US" dirty="0" smtClean="0"/>
              <a:t> (</a:t>
            </a:r>
            <a:r>
              <a:rPr lang="el-GR" dirty="0" smtClean="0"/>
              <a:t>αρθ. 2.1. γ)</a:t>
            </a:r>
            <a:endParaRPr lang="en-US" dirty="0"/>
          </a:p>
        </p:txBody>
      </p:sp>
      <p:sp>
        <p:nvSpPr>
          <p:cNvPr id="3" name="Content Placeholder 2"/>
          <p:cNvSpPr>
            <a:spLocks noGrp="1"/>
          </p:cNvSpPr>
          <p:nvPr>
            <p:ph idx="1"/>
          </p:nvPr>
        </p:nvSpPr>
        <p:spPr>
          <a:xfrm>
            <a:off x="457200" y="1196752"/>
            <a:ext cx="8229600" cy="5184576"/>
          </a:xfrm>
        </p:spPr>
        <p:txBody>
          <a:bodyPr>
            <a:normAutofit fontScale="85000" lnSpcReduction="20000"/>
          </a:bodyPr>
          <a:lstStyle/>
          <a:p>
            <a:pPr marL="0" indent="0">
              <a:buNone/>
            </a:pPr>
            <a:r>
              <a:rPr lang="el-GR" sz="2400" dirty="0" smtClean="0">
                <a:solidFill>
                  <a:srgbClr val="FF0000"/>
                </a:solidFill>
              </a:rPr>
              <a:t>Οποιαδήποτε ρύπανση η οποία δημιουργεί σοβαρό κίνδυνο για την υγεία του ανθρώπου και η οποία</a:t>
            </a:r>
            <a:r>
              <a:rPr lang="el-GR" sz="2400" dirty="0">
                <a:solidFill>
                  <a:srgbClr val="FF0000"/>
                </a:solidFill>
              </a:rPr>
              <a:t> π</a:t>
            </a:r>
            <a:r>
              <a:rPr lang="el-GR" sz="2400" dirty="0" smtClean="0">
                <a:solidFill>
                  <a:srgbClr val="FF0000"/>
                </a:solidFill>
              </a:rPr>
              <a:t>ροέρχεται από δραστηριότητες του παρ-τος ΙΙΙ, όπως:</a:t>
            </a:r>
          </a:p>
          <a:p>
            <a:r>
              <a:rPr lang="el-GR" sz="2400" dirty="0" smtClean="0"/>
              <a:t>Αέριοι ρύποι που προέχονται από εκπομπές εγκαταστάσεων της οδηγίας 2010/75 για τις βιομηχανικές εκπομπές</a:t>
            </a:r>
          </a:p>
          <a:p>
            <a:r>
              <a:rPr lang="el-GR" sz="2400" dirty="0" smtClean="0"/>
              <a:t> Απόρριψη αποβλήτων (επικινδύνων ή μη)</a:t>
            </a:r>
          </a:p>
          <a:p>
            <a:r>
              <a:rPr lang="el-GR" sz="2400" dirty="0" smtClean="0"/>
              <a:t>Απόρριψη χημικών ουσιών, φυτοφαρμάκων και βιοκτόνων</a:t>
            </a:r>
          </a:p>
          <a:p>
            <a:r>
              <a:rPr lang="el-GR" sz="2400" dirty="0" smtClean="0"/>
              <a:t>Απόρριψη ΓΤΟ ή ΓΤμΟ</a:t>
            </a:r>
          </a:p>
          <a:p>
            <a:r>
              <a:rPr lang="el-GR" sz="2400" dirty="0" smtClean="0"/>
              <a:t>Απόρριψη εξορυκτικών αποβλήτων</a:t>
            </a:r>
          </a:p>
          <a:p>
            <a:r>
              <a:rPr lang="el-GR" sz="2400" dirty="0" smtClean="0"/>
              <a:t>Διαρροή στο υπέδαφος δεσμευμένου ή αποθηκευμένου</a:t>
            </a:r>
            <a:r>
              <a:rPr lang="en-US" sz="2400" dirty="0"/>
              <a:t> CO2 </a:t>
            </a:r>
            <a:endParaRPr lang="el-GR" sz="2400" dirty="0" smtClean="0"/>
          </a:p>
          <a:p>
            <a:r>
              <a:rPr lang="el-GR" sz="2400" dirty="0" smtClean="0"/>
              <a:t>Απαιτείται </a:t>
            </a:r>
            <a:r>
              <a:rPr lang="en-US" sz="2400" dirty="0" smtClean="0"/>
              <a:t>Risk Assessment</a:t>
            </a:r>
            <a:r>
              <a:rPr lang="el-GR" sz="2400" dirty="0" smtClean="0"/>
              <a:t> για τη σχέση αιτίου-αποτελέσματος (αιτιολ. σκ 7. οδηγίας 2004/35)</a:t>
            </a:r>
          </a:p>
          <a:p>
            <a:r>
              <a:rPr lang="el-GR" sz="2400" dirty="0" smtClean="0"/>
              <a:t>Σχόλιο 1: Δεν υπάρχει νομοθεσία της ΕΕ για το έδαφος</a:t>
            </a:r>
          </a:p>
          <a:p>
            <a:r>
              <a:rPr lang="el-GR" sz="2400" dirty="0" smtClean="0"/>
              <a:t>Σχόλιο 2: Το έδαφος που έχει ρυπανθεί θεωρείται απόβλητο (ΔΕΚ, 2004, </a:t>
            </a:r>
            <a:r>
              <a:rPr lang="en-US" sz="2400" dirty="0" smtClean="0"/>
              <a:t>C-1/03, </a:t>
            </a:r>
            <a:r>
              <a:rPr lang="en-US" sz="2400" i="1" dirty="0" smtClean="0"/>
              <a:t>Van de Wall,</a:t>
            </a:r>
            <a:r>
              <a:rPr lang="en-US" sz="2400" dirty="0" smtClean="0"/>
              <a:t> </a:t>
            </a:r>
            <a:r>
              <a:rPr lang="el-GR" sz="2400" dirty="0" smtClean="0"/>
              <a:t>σκ</a:t>
            </a:r>
            <a:r>
              <a:rPr lang="en-US" sz="2400" dirty="0" smtClean="0"/>
              <a:t>. 52</a:t>
            </a:r>
            <a:r>
              <a:rPr lang="el-GR" sz="2400" dirty="0" smtClean="0"/>
              <a:t>) και εφαρμόζονται συνδυαστικά ή μεμονωμένα η οδηγία 2004/35 και η οδηγία 2008/98 για τα απόβλητα.  Η τελευταία θεσπίζει υποχρέωση απορρύπανσης χωρίς την απόδειξη σοβαρού κινδύνου για την υγεία του ανθρώπου</a:t>
            </a:r>
            <a:endParaRPr lang="en-US" sz="2400" dirty="0"/>
          </a:p>
        </p:txBody>
      </p:sp>
    </p:spTree>
    <p:extLst>
      <p:ext uri="{BB962C8B-B14F-4D97-AF65-F5344CB8AC3E}">
        <p14:creationId xmlns:p14="http://schemas.microsoft.com/office/powerpoint/2010/main" val="157472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a:t>
            </a:r>
            <a:r>
              <a:rPr lang="el-GR" sz="4000" dirty="0" smtClean="0"/>
              <a:t>Εμμεση) ζημία από αερομεταφερόμενα στοιχεία</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l-GR" sz="2400" dirty="0" smtClean="0">
                <a:solidFill>
                  <a:srgbClr val="FF0000"/>
                </a:solidFill>
              </a:rPr>
              <a:t>Η ζημία που προκαλείται από αερομεταφερόμενα στοιχεία, στο μέτρο που αυτά μπορούν να προκαλέσουν ζημία στα ύδατα, στο έδαφος ή σε προστατευόμενα είδη και οικοτόπους (αιτ. σκ. 4 οδηγίας 2004/35)</a:t>
            </a:r>
          </a:p>
          <a:p>
            <a:r>
              <a:rPr lang="el-GR" sz="2400" dirty="0" smtClean="0"/>
              <a:t>Η ζημία περιλαμβάνει την προκληθείσα και την άμεση απειλή ζημίας για τις οποίες υπόκεινται σε υποχρεώσεις πρόληψης και αποκατάστασης οι φορείς εκμετάλλευσης (ΔΕΕ, 13.7.2017, </a:t>
            </a:r>
            <a:r>
              <a:rPr lang="en-US" sz="2400" dirty="0" smtClean="0"/>
              <a:t>C-129/16</a:t>
            </a:r>
            <a:r>
              <a:rPr lang="el-GR" sz="2400" dirty="0" smtClean="0"/>
              <a:t>, </a:t>
            </a:r>
            <a:r>
              <a:rPr lang="en-US" sz="2400" i="1" dirty="0" err="1" smtClean="0"/>
              <a:t>Turkevei</a:t>
            </a:r>
            <a:r>
              <a:rPr lang="en-US" sz="2400" i="1" dirty="0" smtClean="0"/>
              <a:t>, </a:t>
            </a:r>
            <a:r>
              <a:rPr lang="el-GR" sz="2400" dirty="0" smtClean="0"/>
              <a:t>σκ. 46 και 47)</a:t>
            </a:r>
          </a:p>
          <a:p>
            <a:r>
              <a:rPr lang="el-GR" sz="2400" dirty="0" smtClean="0">
                <a:solidFill>
                  <a:schemeClr val="tx2">
                    <a:lumMod val="60000"/>
                    <a:lumOff val="40000"/>
                  </a:schemeClr>
                </a:solidFill>
              </a:rPr>
              <a:t>Σχόλιο</a:t>
            </a:r>
            <a:r>
              <a:rPr lang="el-GR" sz="2400" dirty="0" smtClean="0"/>
              <a:t>: η ως άνω ρύθμιση κα η ερμηνεία της από το Δικαστήριο συμβάλλουν, περαιτέρω, στην ενίσχυση της προστασίας του ατμοσφαιρικού αέρα (2008/50) όπως ερμηνεύτηκε από τα Δικαστήρια (ΔΕΕ, 19.11. 2014, </a:t>
            </a:r>
            <a:r>
              <a:rPr lang="en-US" sz="2400" dirty="0" smtClean="0"/>
              <a:t>C-404/13, </a:t>
            </a:r>
            <a:r>
              <a:rPr lang="en-US" sz="2400" i="1" dirty="0" err="1" smtClean="0"/>
              <a:t>ClientEarth</a:t>
            </a:r>
            <a:r>
              <a:rPr lang="en-US" sz="2400" i="1" dirty="0" smtClean="0"/>
              <a:t>.</a:t>
            </a:r>
            <a:r>
              <a:rPr lang="en-US" sz="2400" dirty="0" smtClean="0"/>
              <a:t>)</a:t>
            </a:r>
            <a:r>
              <a:rPr lang="el-GR" sz="2400" dirty="0" smtClean="0"/>
              <a:t>                                         </a:t>
            </a:r>
            <a:endParaRPr lang="en-US" sz="2400" i="1" dirty="0"/>
          </a:p>
        </p:txBody>
      </p:sp>
    </p:spTree>
    <p:extLst>
      <p:ext uri="{BB962C8B-B14F-4D97-AF65-F5344CB8AC3E}">
        <p14:creationId xmlns:p14="http://schemas.microsoft.com/office/powerpoint/2010/main" val="2307350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1706</TotalTime>
  <Words>3299</Words>
  <Application>Microsoft Office PowerPoint</Application>
  <PresentationFormat>On-screen Show (4:3)</PresentationFormat>
  <Paragraphs>173</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Georgia</vt:lpstr>
      <vt:lpstr>Θέμα του Office</vt:lpstr>
      <vt:lpstr>Οδηγία για την Περιβαλλοντική Ευθύνη Μια κριτική προσέγγιση   </vt:lpstr>
      <vt:lpstr>Σκοπός της οδηγίας</vt:lpstr>
      <vt:lpstr>Καθορισμός Πεδίου εφαρμογής</vt:lpstr>
      <vt:lpstr>Περιβαλλοντική ζημία (άρθ 2.1)</vt:lpstr>
      <vt:lpstr>Ζημία στα προστατευόμενα είδη και στους φυσικούς οικοτόπους</vt:lpstr>
      <vt:lpstr>ii. Πέντε κατηγορίες οικοτόπων (άρθ. 2.3)</vt:lpstr>
      <vt:lpstr>Ζημία των υδάτων (άρθ. 2.1. β)</vt:lpstr>
      <vt:lpstr>Ζημία του εδάφους (αρθ. 2.1. γ)</vt:lpstr>
      <vt:lpstr>(Εμμεση) ζημία από αερομεταφερόμενα στοιχεία</vt:lpstr>
      <vt:lpstr>Πεδίο εφαρμογής (άρθ. 3)</vt:lpstr>
      <vt:lpstr>Εξαιρέσεις (άρθ. 4)</vt:lpstr>
      <vt:lpstr>Εξαιρέσεις (συνέχεια) </vt:lpstr>
      <vt:lpstr>Εξαιρέσεις (συνέχεια)</vt:lpstr>
      <vt:lpstr>Εξαιρέσεις (συνέχεια)</vt:lpstr>
      <vt:lpstr>Εξαιρέσεις (συνέχεια)</vt:lpstr>
      <vt:lpstr>Λόγοι απαλλαγής (άρθ. 8) </vt:lpstr>
      <vt:lpstr>Προβλήματα απόδειξης</vt:lpstr>
      <vt:lpstr>Προβλήματα απόδειξης (συνέχεια)</vt:lpstr>
      <vt:lpstr>Προβλήματα απόδειξης (συνέχεια)</vt:lpstr>
      <vt:lpstr>Υποχρεώσεις των φορέων εκμετάλλευσης και της διοίκησης </vt:lpstr>
      <vt:lpstr>Υποχρεώσεις των φορέων εκμετάλλευσης και της διοίκησης  (συνέχεια) </vt:lpstr>
      <vt:lpstr>Υποχρεώσεις των φορέων εκμετάλλευσης και της διοίκησης  (συνέχεια) </vt:lpstr>
      <vt:lpstr>Τρόποι υλοποίησης των μέτρων αποκατάστασης (άρθ. 7)</vt:lpstr>
      <vt:lpstr>Η ανάληψη του κόστους των δράσεων πρόληψης και αποκατάστασης (άρθ. 8)</vt:lpstr>
      <vt:lpstr>Αρμόδια αρχή</vt:lpstr>
      <vt:lpstr>Αίτηση για ανάληψη δράσης</vt:lpstr>
      <vt:lpstr>Εγγυήσεις ασφαλιστικής κάλυψης (άρθ. 8.2)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Οδηγία για την Περιβαλλοντική Ευθύνη</dc:title>
  <dc:creator>Κωστας</dc:creator>
  <cp:lastModifiedBy>Giwrgos Balias</cp:lastModifiedBy>
  <cp:revision>161</cp:revision>
  <dcterms:created xsi:type="dcterms:W3CDTF">2017-09-05T21:45:19Z</dcterms:created>
  <dcterms:modified xsi:type="dcterms:W3CDTF">2017-09-08T08:48:36Z</dcterms:modified>
</cp:coreProperties>
</file>