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65" r:id="rId6"/>
    <p:sldId id="325" r:id="rId7"/>
    <p:sldId id="362" r:id="rId8"/>
    <p:sldId id="291" r:id="rId9"/>
    <p:sldId id="363" r:id="rId10"/>
    <p:sldId id="364" r:id="rId11"/>
    <p:sldId id="365" r:id="rId12"/>
    <p:sldId id="366" r:id="rId13"/>
    <p:sldId id="367" r:id="rId14"/>
    <p:sldId id="368" r:id="rId15"/>
    <p:sldId id="369" r:id="rId16"/>
    <p:sldId id="37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8" autoAdjust="0"/>
    <p:restoredTop sz="99879" autoAdjust="0"/>
  </p:normalViewPr>
  <p:slideViewPr>
    <p:cSldViewPr>
      <p:cViewPr>
        <p:scale>
          <a:sx n="75" d="100"/>
          <a:sy n="75" d="100"/>
        </p:scale>
        <p:origin x="-432" y="-8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B48F5-BACC-47D6-A0F7-82FBF9C6BC85}" type="datetimeFigureOut">
              <a:rPr lang="en-US"/>
              <a:pPr/>
              <a:t>9/8/2017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CAF8E-318A-4EFE-8633-D9E72ABCE0E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6559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1CD00-5424-4675-AB18-2C419B060449}" type="datetimeFigureOut">
              <a:rPr lang="en-US"/>
              <a:pPr/>
              <a:t>9/8/2017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2CF44-2B13-41B4-A334-1CDF534EEBBF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5385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gray">
          <a:xfrm>
            <a:off x="0" y="2825016"/>
            <a:ext cx="12188952" cy="3180930"/>
          </a:xfrm>
          <a:prstGeom prst="rect">
            <a:avLst/>
          </a:prstGeom>
          <a:solidFill>
            <a:schemeClr val="bg1">
              <a:lumMod val="85000"/>
              <a:lumOff val="1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 bwMode="black">
          <a:xfrm>
            <a:off x="0" y="3075709"/>
            <a:ext cx="12188952" cy="26392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1066800" y="3165763"/>
            <a:ext cx="10058400" cy="1711037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1066800" y="4953000"/>
            <a:ext cx="10058400" cy="6858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1943100" cy="56388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457199"/>
            <a:ext cx="7048500" cy="56388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828800"/>
            <a:ext cx="9144000" cy="2743200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144000" cy="1506537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43400" cy="42703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825625"/>
            <a:ext cx="4343400" cy="42703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7048" y="1828800"/>
            <a:ext cx="4343400" cy="6858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7048" y="2514600"/>
            <a:ext cx="4343400" cy="35814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7648" y="1828800"/>
            <a:ext cx="4343400" cy="6858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7648" y="2514600"/>
            <a:ext cx="4343400" cy="35814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2587" y="1600200"/>
            <a:ext cx="3122613" cy="182880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2" y="762000"/>
            <a:ext cx="6400800" cy="5334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1039" y="3429000"/>
            <a:ext cx="3124161" cy="18288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7952" y="1600200"/>
            <a:ext cx="3127248" cy="182880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81251" y="777240"/>
            <a:ext cx="6400800" cy="530352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97952" y="3429000"/>
            <a:ext cx="3127248" cy="18288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7" descr="An empty placeholder to add an image. Click on the placeholder and select the image that you wish to add."/>
          <p:cNvSpPr/>
          <p:nvPr userDrawn="1"/>
        </p:nvSpPr>
        <p:spPr bwMode="blackWhite">
          <a:xfrm>
            <a:off x="644091" y="640080"/>
            <a:ext cx="6675120" cy="5577840"/>
          </a:xfrm>
          <a:prstGeom prst="rect">
            <a:avLst/>
          </a:prstGeom>
          <a:solidFill>
            <a:srgbClr val="000000"/>
          </a:solidFill>
          <a:ln w="1016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0" y="6362700"/>
            <a:ext cx="6881553" cy="257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62700"/>
            <a:ext cx="990600" cy="257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fld id="{37CC0096-1860-4642-9CD2-0079EA5E7CD1}" type="datetimeFigureOut">
              <a:rPr lang="en-US" smtClean="0"/>
              <a:pPr/>
              <a:t>9/8/2017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9800" y="6362700"/>
            <a:ext cx="838200" cy="257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15087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3172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060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3297" y="838200"/>
            <a:ext cx="10058400" cy="3505200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Η ευθύνη των νομικών προσώπων και των υπαλλήλων τους </a:t>
            </a:r>
            <a:b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 για εγκλήματα κατά του περιβάλλοντος </a:t>
            </a:r>
            <a:b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343400"/>
            <a:ext cx="11201400" cy="1295400"/>
          </a:xfrm>
        </p:spPr>
        <p:txBody>
          <a:bodyPr>
            <a:noAutofit/>
          </a:bodyPr>
          <a:lstStyle/>
          <a:p>
            <a:pPr algn="r"/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Ε. </a:t>
            </a:r>
            <a:r>
              <a:rPr lang="el-G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Συμεωνίδου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el-GR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Καστανίδου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               </a:t>
            </a:r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l-G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Καθηγήτρια  Ποινικού Δικαίου                                                                        </a:t>
            </a:r>
            <a:endParaRPr lang="el-G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/>
            <a:r>
              <a:rPr lang="el-G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στο ΑΠΘ                                                                       </a:t>
            </a:r>
            <a:endParaRPr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538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85800" y="332656"/>
            <a:ext cx="10882808" cy="936104"/>
          </a:xfrm>
        </p:spPr>
        <p:txBody>
          <a:bodyPr>
            <a:normAutofit/>
          </a:bodyPr>
          <a:lstStyle/>
          <a:p>
            <a:pPr algn="ctr"/>
            <a:r>
              <a:rPr lang="el-GR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Άρθρο 28 παρ. 4 ν. 1650/1986</a:t>
            </a:r>
            <a:endParaRPr sz="40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04800" y="1340768"/>
            <a:ext cx="11658600" cy="54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l-GR" sz="4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l-GR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«Αν </a:t>
            </a: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η ρύπανση ή άλλη υποβάθμιση του περιβάλλοντος προέρχεται από τη δραστηριότητα νομικού προσώπου, το δικαστήριο </a:t>
            </a:r>
            <a:r>
              <a:rPr lang="el-GR" sz="4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κηρύσσει αστικώς υπεύθυνο εις </a:t>
            </a:r>
            <a:r>
              <a:rPr lang="el-GR" sz="4000" b="1" dirty="0" err="1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ολόκληρον</a:t>
            </a:r>
            <a:r>
              <a:rPr lang="el-GR" sz="4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για την καταβολή της χρηματικής ποινής και το νομικό </a:t>
            </a:r>
            <a:r>
              <a:rPr lang="el-GR" sz="4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πρόσωπο»</a:t>
            </a:r>
            <a:r>
              <a:rPr lang="el-GR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969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85800" y="332656"/>
            <a:ext cx="10882808" cy="936104"/>
          </a:xfrm>
        </p:spPr>
        <p:txBody>
          <a:bodyPr>
            <a:normAutofit/>
          </a:bodyPr>
          <a:lstStyle/>
          <a:p>
            <a:pPr algn="ctr"/>
            <a:r>
              <a:rPr lang="el-GR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Άρθρο 89 Κώδικα Ποινικής Δικονομίας</a:t>
            </a:r>
            <a:endParaRPr sz="40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04800" y="1340768"/>
            <a:ext cx="11658600" cy="54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l-GR" sz="4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el-GR" sz="4000" dirty="0" smtClean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. Ο εισαγγελέας καλεί αυτεπαγγέλτως στη ποινική δίκη </a:t>
            </a:r>
            <a:r>
              <a:rPr lang="el-GR" sz="4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τον αστικώς υπεύθυνο για την πληρωμή των χρηματικών ποινών </a:t>
            </a: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και εξόδων με τις ίδιες διατυπώσεις και μέσα στις ίδιες προθεσμίες που καλεί τον κατηγορούμενο. Η κλήση πρέπει να αναφέρει το άρθρο του νόμου στο οποίο βασίζεται η αστική του ευθύνη. </a:t>
            </a:r>
            <a:r>
              <a:rPr lang="el-GR" sz="4000" b="1" dirty="0">
                <a:latin typeface="Calibri" panose="020F0502020204030204" pitchFamily="34" charset="0"/>
                <a:cs typeface="Calibri" panose="020F0502020204030204" pitchFamily="34" charset="0"/>
              </a:rPr>
              <a:t>Στην κύρια ανάκριση ο αστικώς υπεύθυνος καλείται σύμφωνα με το άρθρο 90.</a:t>
            </a:r>
            <a:endParaRPr lang="el-GR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1571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85800" y="332656"/>
            <a:ext cx="10882808" cy="720080"/>
          </a:xfrm>
        </p:spPr>
        <p:txBody>
          <a:bodyPr>
            <a:normAutofit/>
          </a:bodyPr>
          <a:lstStyle/>
          <a:p>
            <a:pPr algn="ctr"/>
            <a:r>
              <a:rPr lang="el-GR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Άρθρο 28 παρ. 5.3. ν. 1650/1986</a:t>
            </a:r>
            <a:endParaRPr sz="40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04800" y="1196752"/>
            <a:ext cx="11658600" cy="55446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Αν </a:t>
            </a: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η πράξη ή παράλειψη, που προβλέπεται στις </a:t>
            </a:r>
            <a:r>
              <a:rPr lang="el-G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παρ. </a:t>
            </a: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2 και 3 του άρθρου αυτού </a:t>
            </a:r>
            <a:r>
              <a:rPr lang="el-G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τελέσθηκαν </a:t>
            </a:r>
            <a:r>
              <a:rPr lang="el-GR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προς όφελος νομικού προσώπου </a:t>
            </a: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από φυσικό πρόσωπο </a:t>
            </a:r>
            <a:r>
              <a:rPr lang="el-G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που </a:t>
            </a:r>
            <a:r>
              <a:rPr lang="el-GR" sz="3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κατέχει </a:t>
            </a:r>
            <a:r>
              <a:rPr lang="el-GR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ιθύνουσα θέση, </a:t>
            </a:r>
            <a:r>
              <a:rPr lang="el-G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επιβάλλεται </a:t>
            </a: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και στο νομικό πρόσωπο, ανάλογα με το είδος και τη σοβαρότητα των επιπτώσεων στο περιβάλλον: </a:t>
            </a:r>
            <a:r>
              <a:rPr lang="el-GR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(α)</a:t>
            </a:r>
            <a:r>
              <a:rPr lang="el-GR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διοικητικό πρόστιμο </a:t>
            </a: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μέχρι του τριπλάσιου της αξίας του οφέλους που επιτεύχθηκε ή επιδιώχθηκε ή </a:t>
            </a:r>
            <a:r>
              <a:rPr lang="el-GR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(β) προσωρινή ή σε περίπτωση υποτροπής οριστική απαγόρευση άσκησης επιχειρηματικής δραστηριότητας </a:t>
            </a: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ή </a:t>
            </a:r>
            <a:r>
              <a:rPr lang="el-GR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(γ) πρόσκαιρος ή οριστικός αποκλεισμός από δημόσιες παροχές ή ενισχύσεις</a:t>
            </a: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 ή (</a:t>
            </a:r>
            <a:r>
              <a:rPr lang="el-GR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δ) η δημοσίευση, με δαπάνες του, της αμετάκλητης καταδικαστικής απόφασης </a:t>
            </a: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σε δύο ημερήσιες εφημερίδες ευρείας κυκλοφορίας </a:t>
            </a:r>
            <a:r>
              <a:rPr lang="el-GR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ή συνδυασμός των ανωτέρω κυρώσεων. </a:t>
            </a:r>
            <a:endParaRPr lang="el-GR" sz="3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21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85800" y="332656"/>
            <a:ext cx="10882808" cy="720080"/>
          </a:xfrm>
        </p:spPr>
        <p:txBody>
          <a:bodyPr>
            <a:normAutofit/>
          </a:bodyPr>
          <a:lstStyle/>
          <a:p>
            <a:pPr algn="ctr"/>
            <a:r>
              <a:rPr lang="el-GR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Άρθρο 28 παρ. 5.4. ν. 1650/1986</a:t>
            </a:r>
            <a:endParaRPr sz="40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04800" y="1196752"/>
            <a:ext cx="11658600" cy="554461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Οι ίδιες κυρώσεις επιβάλλονται στο νομικό πρόσωπο και στην περίπτωση που </a:t>
            </a:r>
            <a:r>
              <a:rPr lang="el-GR" sz="4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η παράλειψη άσκησης της προβλεπόμενης στην περίπτωση 5.1. εποπτείας ή ελέγχου</a:t>
            </a: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 από φυσικό πρόσωπο, που κατέχει ιθύνουσα θέση, </a:t>
            </a:r>
            <a:r>
              <a:rPr lang="el-GR" sz="4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κατέστησε δυνατή την τέλεση από φυσικά πρόσωπα που τελούν υπό τις εντολές του</a:t>
            </a:r>
            <a:r>
              <a:rPr lang="el-GR" sz="4000" dirty="0">
                <a:latin typeface="Calibri" panose="020F0502020204030204" pitchFamily="34" charset="0"/>
                <a:cs typeface="Calibri" panose="020F0502020204030204" pitchFamily="34" charset="0"/>
              </a:rPr>
              <a:t>, των ποινικών αδικημάτων, που προβλέπονται στις παραγράφους 2 και 3 του άρθρου αυτού προς όφελος του νομικού προσώπου</a:t>
            </a: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l-GR" sz="32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1018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914400" y="260648"/>
            <a:ext cx="10363200" cy="1080120"/>
          </a:xfrm>
        </p:spPr>
        <p:txBody>
          <a:bodyPr>
            <a:normAutofit/>
          </a:bodyPr>
          <a:lstStyle/>
          <a:p>
            <a:pPr algn="ctr"/>
            <a:r>
              <a:rPr lang="el-GR" sz="3600" b="1" u="sng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Ά</a:t>
            </a:r>
            <a:r>
              <a:rPr lang="el-GR" sz="3600" b="1" u="sng" dirty="0" smtClean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ρθρο </a:t>
            </a:r>
            <a:r>
              <a:rPr lang="el-GR" sz="3600" b="1" u="sng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 ν. </a:t>
            </a:r>
            <a:r>
              <a:rPr lang="el-GR" sz="3600" b="1" u="sng" dirty="0" smtClean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4042/2012</a:t>
            </a:r>
            <a:br>
              <a:rPr lang="el-GR" sz="3600" b="1" u="sng" dirty="0" smtClean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dirty="0">
              <a:solidFill>
                <a:srgbClr val="92D050"/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04800" y="1484784"/>
            <a:ext cx="11658600" cy="514461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l-GR" sz="4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«Ως </a:t>
            </a:r>
            <a:r>
              <a:rPr lang="el-GR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νομικό πρόσωπο </a:t>
            </a:r>
            <a:r>
              <a:rPr lang="el-GR" sz="4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νοείται κάθε </a:t>
            </a:r>
            <a:r>
              <a:rPr lang="el-GR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νομική οντότητα που έχει το καθεστώς αυτό βάσει του εφαρμοστέου εθνικού δικαίου, </a:t>
            </a:r>
            <a:r>
              <a:rPr lang="el-GR" sz="4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πλην κρατών ή δημόσιων φορέων κατά την άσκηση της κρατικής εξουσίας, καθώς και διεθνών οργανισμών δημοσίου δικαίου».</a:t>
            </a:r>
            <a:endParaRPr lang="el-GR" sz="4000" b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buNone/>
            </a:pPr>
            <a:endParaRPr lang="el-GR" sz="2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826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62100" y="260648"/>
            <a:ext cx="9144000" cy="144016"/>
          </a:xfrm>
        </p:spPr>
        <p:txBody>
          <a:bodyPr>
            <a:normAutofit fontScale="90000"/>
          </a:bodyPr>
          <a:lstStyle/>
          <a:p>
            <a:pPr algn="ctr"/>
            <a:endParaRPr dirty="0">
              <a:solidFill>
                <a:srgbClr val="92D050"/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04800" y="620688"/>
            <a:ext cx="11658600" cy="60087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4000" b="1" u="sng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Αρείου Πάγου </a:t>
            </a:r>
            <a:r>
              <a:rPr lang="el-GR" sz="4000" b="1" u="sng" dirty="0" smtClean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742/2014: </a:t>
            </a:r>
            <a:r>
              <a:rPr lang="el-GR" sz="4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η </a:t>
            </a:r>
            <a:r>
              <a:rPr lang="el-GR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εντολή παράνομης εξόρυξης </a:t>
            </a:r>
            <a:r>
              <a:rPr lang="el-GR" sz="4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πετρωμάτων συνιστά ηθική αυτουργία.</a:t>
            </a:r>
          </a:p>
          <a:p>
            <a:pPr marL="0" indent="0" algn="just">
              <a:buNone/>
            </a:pPr>
            <a:r>
              <a:rPr lang="el-GR" sz="4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el-GR" sz="4000" b="1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Αρείου Πάγου </a:t>
            </a:r>
            <a:r>
              <a:rPr lang="el-GR" sz="4000" b="1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1336/2010</a:t>
            </a:r>
            <a:r>
              <a:rPr lang="el-GR" sz="4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l-GR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4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αναίρεση της προσβληθείσας απόφασης, </a:t>
            </a:r>
            <a:r>
              <a:rPr lang="el-GR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με την αιτιολογία ότι ο ένας από τους κατηγορουμένους είχε καταδικασθεί ως συναυτουργός, ενώ στην απόφαση είχε γίνει δεκτό ότι </a:t>
            </a:r>
            <a:r>
              <a:rPr lang="el-GR" sz="4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είχε δώσει εντολή </a:t>
            </a:r>
            <a:r>
              <a:rPr lang="el-GR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για την τέλεση της πράξης και δεν την είχε τελέσει ο ίδιος. </a:t>
            </a:r>
            <a:endParaRPr lang="el-GR" sz="4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5416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62100" y="260648"/>
            <a:ext cx="9144000" cy="144016"/>
          </a:xfrm>
        </p:spPr>
        <p:txBody>
          <a:bodyPr>
            <a:normAutofit fontScale="90000"/>
          </a:bodyPr>
          <a:lstStyle/>
          <a:p>
            <a:pPr algn="ctr"/>
            <a:endParaRPr dirty="0">
              <a:solidFill>
                <a:srgbClr val="92D050"/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04800" y="620688"/>
            <a:ext cx="11658600" cy="60087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4000" b="1" u="sng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Αρείου Πάγου </a:t>
            </a:r>
            <a:r>
              <a:rPr lang="el-GR" sz="4000" b="1" u="sng" dirty="0" smtClean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48/2013: </a:t>
            </a:r>
            <a:r>
              <a:rPr lang="el-GR" sz="4000" b="1" dirty="0">
                <a:latin typeface="Calibri" panose="020F0502020204030204" pitchFamily="34" charset="0"/>
                <a:cs typeface="Calibri" panose="020F0502020204030204" pitchFamily="34" charset="0"/>
              </a:rPr>
              <a:t>ο κατηγορούμενος ήταν νόμιμος εκπρόσωπος της εταιρείας “</a:t>
            </a:r>
            <a:r>
              <a:rPr lang="el-GR" sz="4000" b="1" i="1" dirty="0">
                <a:latin typeface="Calibri" panose="020F0502020204030204" pitchFamily="34" charset="0"/>
                <a:cs typeface="Calibri" panose="020F0502020204030204" pitchFamily="34" charset="0"/>
              </a:rPr>
              <a:t>και ως εκ τούτου υπεύθυνος</a:t>
            </a:r>
            <a:r>
              <a:rPr lang="el-GR" sz="4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…”</a:t>
            </a:r>
            <a:r>
              <a:rPr lang="el-GR" sz="4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l-GR" sz="4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el-GR" sz="4000" b="1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Αρείου Πάγου 270/2015: </a:t>
            </a:r>
            <a:r>
              <a:rPr lang="el-GR" sz="40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“… </a:t>
            </a:r>
            <a:r>
              <a:rPr lang="el-GR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ο κατηγορούμενος ως υπεύθυνος της επιχείρησης … διαπιστώθηκε, να διοχετεύει με τα βυτία της άνω επιχείρησης στο δίκτυο της εγκατάστασης επεξεργασίας λυμάτων Θεσσαλονίκης (ΕΕΛΘ) βιομηχανικά λύματα…”. </a:t>
            </a:r>
            <a:endParaRPr lang="el-GR" sz="4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38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85800" y="457200"/>
            <a:ext cx="10882808" cy="883568"/>
          </a:xfrm>
        </p:spPr>
        <p:txBody>
          <a:bodyPr>
            <a:normAutofit fontScale="90000"/>
          </a:bodyPr>
          <a:lstStyle/>
          <a:p>
            <a:r>
              <a:rPr lang="el-G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Άρθρο </a:t>
            </a:r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28 παρ.5 </a:t>
            </a:r>
            <a:r>
              <a:rPr lang="el-GR" b="1" dirty="0" err="1">
                <a:latin typeface="Calibri" panose="020F0502020204030204" pitchFamily="34" charset="0"/>
                <a:cs typeface="Calibri" panose="020F0502020204030204" pitchFamily="34" charset="0"/>
              </a:rPr>
              <a:t>εδ</a:t>
            </a:r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. 1 ν. 1650/1986, όπως τροποποιήθηκε </a:t>
            </a:r>
            <a:r>
              <a:rPr lang="el-G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με το ν. 4042/ </a:t>
            </a:r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2012</a:t>
            </a:r>
            <a:endParaRPr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04800" y="1556792"/>
            <a:ext cx="11658600" cy="507260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l-GR" sz="2600" dirty="0">
                <a:latin typeface="Calibri"/>
                <a:ea typeface="Calibri"/>
                <a:cs typeface="Calibri"/>
              </a:rPr>
              <a:t>«</a:t>
            </a:r>
            <a:r>
              <a:rPr lang="el-GR" sz="2600" dirty="0">
                <a:latin typeface="Calibri"/>
                <a:ea typeface="Times New Roman"/>
                <a:cs typeface="Calibri"/>
              </a:rPr>
              <a:t>Τα φυσικά πρόσωπα που κατέχουν ιθύνουσα θέση σε οποιοδήποτε νομικό πρόσωπο και </a:t>
            </a:r>
            <a:r>
              <a:rPr lang="el-GR" sz="2600" b="1" dirty="0">
                <a:latin typeface="Calibri"/>
                <a:ea typeface="Times New Roman"/>
                <a:cs typeface="Calibri"/>
              </a:rPr>
              <a:t>ιδίως</a:t>
            </a:r>
            <a:r>
              <a:rPr lang="el-GR" sz="2600" dirty="0">
                <a:latin typeface="Calibri"/>
                <a:ea typeface="Times New Roman"/>
                <a:cs typeface="Calibri"/>
              </a:rPr>
              <a:t> οι πρόεδροι διοικητικών συμβουλίων, οι εντεταλμένοι ή διευθύνοντες σύμβουλοι ανώνυμων εταιριών, οι διαχειριστές εταιριών περιορισμένης ευθύνης, ο πρόεδρος του διοικητικού και του εποπτικού συμβουλίου συνεταιρισμών, έχουν </a:t>
            </a:r>
            <a:r>
              <a:rPr lang="el-GR" sz="2600" b="1" dirty="0">
                <a:solidFill>
                  <a:schemeClr val="accent1">
                    <a:lumMod val="75000"/>
                  </a:schemeClr>
                </a:solidFill>
                <a:latin typeface="Calibri"/>
                <a:ea typeface="Times New Roman"/>
                <a:cs typeface="Calibri"/>
              </a:rPr>
              <a:t>ιδιαίτερη νομική υποχρέωση να εποπτεύουν</a:t>
            </a:r>
            <a:r>
              <a:rPr lang="el-GR" sz="2600" dirty="0">
                <a:solidFill>
                  <a:schemeClr val="accent1">
                    <a:lumMod val="75000"/>
                  </a:schemeClr>
                </a:solidFill>
                <a:latin typeface="Calibri"/>
                <a:ea typeface="Times New Roman"/>
                <a:cs typeface="Calibri"/>
              </a:rPr>
              <a:t> και </a:t>
            </a:r>
            <a:r>
              <a:rPr lang="el-GR" sz="2600" b="1" dirty="0">
                <a:solidFill>
                  <a:schemeClr val="accent1">
                    <a:lumMod val="75000"/>
                  </a:schemeClr>
                </a:solidFill>
                <a:latin typeface="Calibri"/>
                <a:ea typeface="Times New Roman"/>
                <a:cs typeface="Calibri"/>
              </a:rPr>
              <a:t>να ελέγχουν</a:t>
            </a:r>
            <a:r>
              <a:rPr lang="el-GR" sz="2600" dirty="0">
                <a:solidFill>
                  <a:schemeClr val="accent1">
                    <a:lumMod val="75000"/>
                  </a:schemeClr>
                </a:solidFill>
                <a:latin typeface="Calibri"/>
                <a:ea typeface="Times New Roman"/>
                <a:cs typeface="Calibri"/>
              </a:rPr>
              <a:t> την τήρηση</a:t>
            </a:r>
            <a:r>
              <a:rPr lang="el-GR" sz="2600" b="1" dirty="0">
                <a:solidFill>
                  <a:schemeClr val="accent1">
                    <a:lumMod val="75000"/>
                  </a:schemeClr>
                </a:solidFill>
                <a:latin typeface="Calibri"/>
                <a:ea typeface="Times New Roman"/>
                <a:cs typeface="Calibri"/>
              </a:rPr>
              <a:t>, από φυσικά πρόσωπα που τελούν υπό τις εντολές του</a:t>
            </a:r>
            <a:r>
              <a:rPr lang="el-GR" sz="2600" dirty="0">
                <a:latin typeface="Calibri"/>
                <a:ea typeface="Times New Roman"/>
                <a:cs typeface="Calibri"/>
              </a:rPr>
              <a:t>, των διατάξεων του παρόντος νόμου και των κατ' εξουσιοδότησή του εκδιδόμενων κανονιστικών πράξεων, που αφορούν στην προστασία του περιβάλλοντος».</a:t>
            </a:r>
            <a:endParaRPr lang="el-GR" sz="26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277859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85800" y="457200"/>
            <a:ext cx="10882808" cy="883568"/>
          </a:xfrm>
        </p:spPr>
        <p:txBody>
          <a:bodyPr>
            <a:normAutofit/>
          </a:bodyPr>
          <a:lstStyle/>
          <a:p>
            <a:pPr algn="ctr"/>
            <a:r>
              <a:rPr lang="el-G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Άρθρο 6 </a:t>
            </a:r>
            <a:r>
              <a:rPr lang="el-GR" b="1" dirty="0">
                <a:latin typeface="Calibri" panose="020F0502020204030204" pitchFamily="34" charset="0"/>
                <a:cs typeface="Calibri" panose="020F0502020204030204" pitchFamily="34" charset="0"/>
              </a:rPr>
              <a:t>ν. </a:t>
            </a:r>
            <a:r>
              <a:rPr lang="el-GR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4042/2012</a:t>
            </a:r>
            <a:endParaRPr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04800" y="1556792"/>
            <a:ext cx="11658600" cy="507260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l-GR" sz="3200" b="1" dirty="0" smtClean="0">
                <a:latin typeface="Calibri"/>
                <a:ea typeface="Calibri"/>
                <a:cs typeface="Calibri"/>
              </a:rPr>
              <a:t>Πρόσωπο </a:t>
            </a:r>
            <a:r>
              <a:rPr lang="el-GR" sz="3200" b="1" dirty="0">
                <a:latin typeface="Calibri"/>
                <a:ea typeface="Calibri"/>
                <a:cs typeface="Calibri"/>
              </a:rPr>
              <a:t>που κατέχει ιθύνουσα θέση θεωρείται εκείνο που έχει:</a:t>
            </a:r>
          </a:p>
          <a:p>
            <a:pPr marL="1005840" lvl="3" indent="0" algn="just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l-GR" sz="3200" b="1" dirty="0">
                <a:latin typeface="Calibri"/>
                <a:ea typeface="Calibri"/>
                <a:cs typeface="Calibri"/>
              </a:rPr>
              <a:t>(α) εξουσία αντιπροσώπευσης του νομικού προσώπου,</a:t>
            </a:r>
          </a:p>
          <a:p>
            <a:pPr marL="1005840" lvl="3" indent="0" algn="just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l-GR" sz="3200" b="1" dirty="0">
                <a:latin typeface="Calibri"/>
                <a:ea typeface="Calibri"/>
                <a:cs typeface="Calibri"/>
              </a:rPr>
              <a:t>(β) εξουσία λήψης αποφάσεων εξ ονόματός του ή</a:t>
            </a:r>
          </a:p>
          <a:p>
            <a:pPr marL="1005840" lvl="3" indent="0" algn="just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l-GR" sz="3200" b="1" dirty="0">
                <a:latin typeface="Calibri"/>
                <a:ea typeface="Calibri"/>
                <a:cs typeface="Calibri"/>
              </a:rPr>
              <a:t>(γ) εξουσία άσκησης ελέγχου εντός του νομικού </a:t>
            </a:r>
            <a:r>
              <a:rPr lang="el-GR" sz="3200" b="1" dirty="0" smtClean="0">
                <a:latin typeface="Calibri"/>
                <a:ea typeface="Calibri"/>
                <a:cs typeface="Calibri"/>
              </a:rPr>
              <a:t>προσώπου,</a:t>
            </a:r>
            <a:endParaRPr lang="el-GR" sz="2600" b="1" dirty="0">
              <a:latin typeface="Calibri"/>
              <a:ea typeface="Calibri"/>
              <a:cs typeface="Calibri"/>
            </a:endParaRP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l-GR" sz="3200" b="1" dirty="0" smtClean="0">
                <a:latin typeface="Calibri"/>
                <a:ea typeface="Calibri"/>
                <a:cs typeface="Calibri"/>
              </a:rPr>
              <a:t>ενεργώντας </a:t>
            </a:r>
            <a:r>
              <a:rPr lang="el-GR" sz="3200" b="1" dirty="0">
                <a:latin typeface="Calibri"/>
                <a:ea typeface="Calibri"/>
                <a:cs typeface="Calibri"/>
              </a:rPr>
              <a:t>ατομικά </a:t>
            </a:r>
            <a:r>
              <a:rPr lang="el-GR" sz="3200" b="1" dirty="0" smtClean="0">
                <a:latin typeface="Calibri"/>
                <a:ea typeface="Calibri"/>
                <a:cs typeface="Calibri"/>
              </a:rPr>
              <a:t>ή ως </a:t>
            </a:r>
            <a:r>
              <a:rPr lang="el-GR" sz="3200" b="1" dirty="0">
                <a:latin typeface="Calibri"/>
                <a:ea typeface="Calibri"/>
                <a:cs typeface="Calibri"/>
              </a:rPr>
              <a:t>μέλος συλλογικού οργάνου.</a:t>
            </a:r>
          </a:p>
        </p:txBody>
      </p:sp>
    </p:spTree>
    <p:extLst>
      <p:ext uri="{BB962C8B-B14F-4D97-AF65-F5344CB8AC3E}">
        <p14:creationId xmlns:p14="http://schemas.microsoft.com/office/powerpoint/2010/main" val="1216672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85800" y="457200"/>
            <a:ext cx="10882808" cy="883568"/>
          </a:xfrm>
        </p:spPr>
        <p:txBody>
          <a:bodyPr>
            <a:normAutofit/>
          </a:bodyPr>
          <a:lstStyle/>
          <a:p>
            <a:pPr algn="ctr"/>
            <a:r>
              <a:rPr lang="el-GR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Άρθρο 15 Ποινικού Κώδικα</a:t>
            </a:r>
            <a:endParaRPr sz="36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04800" y="1556792"/>
            <a:ext cx="11658600" cy="507260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l-GR" sz="3600" b="1" dirty="0">
                <a:latin typeface="Calibri"/>
                <a:ea typeface="Calibri"/>
                <a:cs typeface="Calibri"/>
              </a:rPr>
              <a:t>«Όπου ο νόμος για την ύπαρξη αξιόποινης πράξης απαιτεί να έχει επέλθει ορισμένο αποτέλεσμα, η μη αποτροπή του τιμωρείται όπως η πρόκλησή του με ενέργεια, αν ο υπαίτιος της παράλειψης είχε ιδιαίτερη νομική υποχρέωση να παρεμποδίσει την επέλευση του αποτελέσματος». </a:t>
            </a:r>
          </a:p>
        </p:txBody>
      </p:sp>
    </p:spTree>
    <p:extLst>
      <p:ext uri="{BB962C8B-B14F-4D97-AF65-F5344CB8AC3E}">
        <p14:creationId xmlns:p14="http://schemas.microsoft.com/office/powerpoint/2010/main" val="3281036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85800" y="332656"/>
            <a:ext cx="10882808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Άρθρο 28 παρ. 5.2. ν. 1650/1986, </a:t>
            </a:r>
            <a:br>
              <a:rPr lang="el-GR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l-GR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όπως τροποποιήθηκε με το ν. 4042/2012</a:t>
            </a:r>
            <a:endParaRPr sz="36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04800" y="1556792"/>
            <a:ext cx="11658600" cy="518457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l-GR" sz="3200" b="1" dirty="0" smtClean="0">
                <a:latin typeface="Calibri" panose="020F0502020204030204" pitchFamily="34" charset="0"/>
                <a:ea typeface="Calibri"/>
                <a:cs typeface="Calibri" panose="020F0502020204030204" pitchFamily="34" charset="0"/>
              </a:rPr>
              <a:t>Φ</a:t>
            </a:r>
            <a:r>
              <a:rPr lang="el-G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υσικό </a:t>
            </a: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πρόσωπο, </a:t>
            </a:r>
            <a:r>
              <a:rPr lang="el-G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που κατέχει </a:t>
            </a:r>
            <a:r>
              <a:rPr lang="el-GR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ιθύνουσα θέση</a:t>
            </a: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, τιμωρείται ως </a:t>
            </a:r>
            <a:r>
              <a:rPr lang="el-GR" sz="3200" b="1" dirty="0">
                <a:latin typeface="Calibri" panose="020F0502020204030204" pitchFamily="34" charset="0"/>
                <a:cs typeface="Calibri" panose="020F0502020204030204" pitchFamily="34" charset="0"/>
              </a:rPr>
              <a:t>αυτουργός </a:t>
            </a: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για κάθε πράξη ή παράλειψη που στοιχειοθετεί ποινικό αδίκημα κατά τις παρ. 2 και 3 του ίδιου άρθρου, εφόσον: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  η </a:t>
            </a: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πράξη ή παράλειψη τελέσθηκε </a:t>
            </a:r>
            <a:r>
              <a:rPr lang="el-GR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κατά ή εξ αφορμής της δραστηριότητας ή επιχείρησης του νομικού προσώπου</a:t>
            </a:r>
            <a:r>
              <a:rPr lang="el-GR" sz="32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endParaRPr lang="el-GR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η συγκεκριμένη συμπεριφορά </a:t>
            </a:r>
            <a:r>
              <a:rPr lang="el-GR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δεν </a:t>
            </a:r>
            <a:r>
              <a:rPr lang="el-GR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αποτράπηκε λόγω της παράλειψης του διευθυντικού στελέχους </a:t>
            </a:r>
            <a:r>
              <a:rPr lang="el-GR" sz="3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να ασκήσει</a:t>
            </a:r>
            <a:r>
              <a:rPr lang="el-GR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την προβλεπόμενη εποπτεία ή έλεγχο επί των εργαζομένων</a:t>
            </a: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endParaRPr lang="el-GR" sz="32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l-GR" sz="3200" dirty="0" smtClean="0">
                <a:latin typeface="Calibri" panose="020F0502020204030204" pitchFamily="34" charset="0"/>
                <a:cs typeface="Calibri" panose="020F0502020204030204" pitchFamily="34" charset="0"/>
              </a:rPr>
              <a:t>  η </a:t>
            </a:r>
            <a:r>
              <a:rPr lang="el-GR" sz="3200" dirty="0">
                <a:latin typeface="Calibri" panose="020F0502020204030204" pitchFamily="34" charset="0"/>
                <a:cs typeface="Calibri" panose="020F0502020204030204" pitchFamily="34" charset="0"/>
              </a:rPr>
              <a:t>παράλειψη του διευθυντικού στελέχους καλύπτεται </a:t>
            </a:r>
            <a:r>
              <a:rPr lang="el-GR" sz="3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από πρόθεση ή από αμέλεια.</a:t>
            </a:r>
            <a:endParaRPr lang="el-GR" sz="3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632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85800" y="332656"/>
            <a:ext cx="10882808" cy="936104"/>
          </a:xfrm>
        </p:spPr>
        <p:txBody>
          <a:bodyPr>
            <a:normAutofit/>
          </a:bodyPr>
          <a:lstStyle/>
          <a:p>
            <a:pPr algn="ctr"/>
            <a:r>
              <a:rPr lang="el-GR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Άρθρο 30 ν. 1650/1986</a:t>
            </a:r>
            <a:endParaRPr sz="3600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304800" y="1340768"/>
            <a:ext cx="11658600" cy="54006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l-GR" sz="3200" dirty="0" smtClean="0">
                <a:latin typeface="Calibri"/>
                <a:ea typeface="Calibri"/>
                <a:cs typeface="Calibri"/>
              </a:rPr>
              <a:t>  πρόστιμο </a:t>
            </a:r>
            <a:r>
              <a:rPr lang="el-GR" sz="3200" dirty="0">
                <a:latin typeface="Calibri"/>
                <a:ea typeface="Calibri"/>
                <a:cs typeface="Calibri"/>
              </a:rPr>
              <a:t>από </a:t>
            </a:r>
            <a:r>
              <a:rPr lang="el-GR" sz="3200" dirty="0" smtClean="0">
                <a:latin typeface="Calibri"/>
                <a:ea typeface="Calibri"/>
                <a:cs typeface="Calibri"/>
              </a:rPr>
              <a:t>500 </a:t>
            </a:r>
            <a:r>
              <a:rPr lang="el-GR" sz="3200" dirty="0">
                <a:latin typeface="Calibri"/>
                <a:ea typeface="Calibri"/>
                <a:cs typeface="Calibri"/>
              </a:rPr>
              <a:t>ως </a:t>
            </a:r>
            <a:r>
              <a:rPr lang="el-GR" sz="3200" dirty="0" smtClean="0">
                <a:latin typeface="Calibri"/>
                <a:ea typeface="Calibri"/>
                <a:cs typeface="Calibri"/>
              </a:rPr>
              <a:t>2.000.000 ευρώ,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l-GR" sz="3200" dirty="0" smtClean="0">
                <a:latin typeface="Calibri"/>
                <a:ea typeface="Calibri"/>
                <a:cs typeface="Calibri"/>
              </a:rPr>
              <a:t>  </a:t>
            </a:r>
            <a:r>
              <a:rPr lang="el-GR" sz="3200" dirty="0">
                <a:latin typeface="Calibri"/>
                <a:ea typeface="Calibri"/>
                <a:cs typeface="Calibri"/>
              </a:rPr>
              <a:t>προσωρινή απαγόρευση της λειτουργίας της επιχείρησης μέχρις ότου ληφθούν τα κατάλληλα </a:t>
            </a:r>
            <a:r>
              <a:rPr lang="el-GR" sz="3200" dirty="0" smtClean="0">
                <a:latin typeface="Calibri"/>
                <a:ea typeface="Calibri"/>
                <a:cs typeface="Calibri"/>
              </a:rPr>
              <a:t>μέτρα,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l-GR" sz="3200" dirty="0" smtClean="0">
                <a:latin typeface="Calibri"/>
                <a:ea typeface="Calibri"/>
                <a:cs typeface="Calibri"/>
              </a:rPr>
              <a:t>  </a:t>
            </a:r>
            <a:r>
              <a:rPr lang="el-GR" sz="3200" dirty="0">
                <a:latin typeface="Calibri"/>
                <a:ea typeface="Calibri"/>
                <a:cs typeface="Calibri"/>
              </a:rPr>
              <a:t>οριστική διακοπή της λειτουργίας </a:t>
            </a:r>
            <a:r>
              <a:rPr lang="el-GR" sz="3200" dirty="0" smtClean="0">
                <a:latin typeface="Calibri"/>
                <a:ea typeface="Calibri"/>
                <a:cs typeface="Calibri"/>
              </a:rPr>
              <a:t>αν </a:t>
            </a:r>
            <a:r>
              <a:rPr lang="el-GR" sz="3200" dirty="0">
                <a:latin typeface="Calibri"/>
                <a:ea typeface="Calibri"/>
                <a:cs typeface="Calibri"/>
              </a:rPr>
              <a:t>το νομικό πρόσωπο παραλείπει να συμμορφωθεί </a:t>
            </a:r>
            <a:r>
              <a:rPr lang="el-GR" sz="3200" dirty="0" smtClean="0">
                <a:latin typeface="Calibri"/>
                <a:ea typeface="Calibri"/>
                <a:cs typeface="Calibri"/>
              </a:rPr>
              <a:t>ή </a:t>
            </a:r>
            <a:r>
              <a:rPr lang="el-GR" sz="3200" dirty="0">
                <a:latin typeface="Calibri"/>
                <a:ea typeface="Calibri"/>
                <a:cs typeface="Calibri"/>
              </a:rPr>
              <a:t>αν η λήψη αποτελεσματικών μέτρων είναι ανέφικτη. </a:t>
            </a:r>
            <a:endParaRPr lang="el-GR" sz="2400" dirty="0">
              <a:effectLst/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08795266"/>
      </p:ext>
    </p:extLst>
  </p:cSld>
  <p:clrMapOvr>
    <a:masterClrMapping/>
  </p:clrMapOvr>
</p:sld>
</file>

<file path=ppt/theme/theme1.xml><?xml version="1.0" encoding="utf-8"?>
<a:theme xmlns:a="http://schemas.openxmlformats.org/drawingml/2006/main" name="Tech Computer 16x9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TF02901026.potx" id="{468775DC-C458-452B-B494-CBFA066AAFA0}" vid="{10EEBE7C-0769-4F35-B6EB-5940E3BEB5F4}"/>
    </a:ext>
  </a:extLst>
</a:theme>
</file>

<file path=ppt/theme/theme2.xml><?xml version="1.0" encoding="utf-8"?>
<a:theme xmlns:a="http://schemas.openxmlformats.org/drawingml/2006/main" name="Office Theme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1566889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2012-05-23T08:44:00+00:00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TP102901017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836753</LocLastLocAttemptVersionLookup>
    <IsSearchable xmlns="4873beb7-5857-4685-be1f-d57550cc96cc">true</IsSearchable>
    <TemplateTemplateType xmlns="4873beb7-5857-4685-be1f-d57550cc96cc">PowerPoint Design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APAuthor xmlns="4873beb7-5857-4685-be1f-d57550cc96cc">
      <UserInfo>
        <DisplayName>REDMOND\v-anij</DisplayName>
        <AccountId>2469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LocMarketGroupTiers2 xmlns="4873beb7-5857-4685-be1f-d57550cc96c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4098515-0C12-46CF-BC7C-69B4A13CD5FA}">
  <ds:schemaRefs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elements/1.1/"/>
    <ds:schemaRef ds:uri="4873beb7-5857-4685-be1f-d57550cc96cc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B5C6E15-39DC-470B-9445-F754B94580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46CFF6F-D9AA-4BC0-911A-0A13567719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technology circuit board design presentation (widescreen)</Template>
  <TotalTime>721</TotalTime>
  <Words>832</Words>
  <Application>Microsoft Office PowerPoint</Application>
  <PresentationFormat>Προσαρμογή</PresentationFormat>
  <Paragraphs>41</Paragraphs>
  <Slides>13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Tech Computer 16x9</vt:lpstr>
      <vt:lpstr> Η ευθύνη των νομικών προσώπων και των υπαλλήλων τους   για εγκλήματα κατά του περιβάλλοντος  </vt:lpstr>
      <vt:lpstr>Άρθρο 2 ν. 4042/2012 </vt:lpstr>
      <vt:lpstr>Παρουσίαση του PowerPoint</vt:lpstr>
      <vt:lpstr>Παρουσίαση του PowerPoint</vt:lpstr>
      <vt:lpstr>Άρθρο 28 παρ.5 εδ. 1 ν. 1650/1986, όπως τροποποιήθηκε με το ν. 4042/ 2012</vt:lpstr>
      <vt:lpstr>Άρθρο 6 ν. 4042/2012</vt:lpstr>
      <vt:lpstr>Άρθρο 15 Ποινικού Κώδικα</vt:lpstr>
      <vt:lpstr>Άρθρο 28 παρ. 5.2. ν. 1650/1986,  όπως τροποποιήθηκε με το ν. 4042/2012</vt:lpstr>
      <vt:lpstr>Άρθρο 30 ν. 1650/1986</vt:lpstr>
      <vt:lpstr>Άρθρο 28 παρ. 4 ν. 1650/1986</vt:lpstr>
      <vt:lpstr>Άρθρο 89 Κώδικα Ποινικής Δικονομίας</vt:lpstr>
      <vt:lpstr>Άρθρο 28 παρ. 5.3. ν. 1650/1986</vt:lpstr>
      <vt:lpstr>Άρθρο 28 παρ. 5.4. ν. 1650/1986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υποχρέωση του γιατρού σε εχεμύθεια Ποινική Ευθύνη σε περίπτωση αθέτησης της υποχρέωσης</dc:title>
  <dc:creator>Maria</dc:creator>
  <cp:lastModifiedBy>user</cp:lastModifiedBy>
  <cp:revision>93</cp:revision>
  <dcterms:created xsi:type="dcterms:W3CDTF">2016-10-04T10:24:17Z</dcterms:created>
  <dcterms:modified xsi:type="dcterms:W3CDTF">2017-09-08T11:01:29Z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