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5" r:id="rId6"/>
    <p:sldId id="325" r:id="rId7"/>
    <p:sldId id="362" r:id="rId8"/>
    <p:sldId id="291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9879" autoAdjust="0"/>
  </p:normalViewPr>
  <p:slideViewPr>
    <p:cSldViewPr>
      <p:cViewPr>
        <p:scale>
          <a:sx n="75" d="100"/>
          <a:sy n="75" d="100"/>
        </p:scale>
        <p:origin x="-432" y="-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pPr/>
              <a:t>9/8/2017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pPr/>
              <a:t>9/8/2017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297" y="838200"/>
            <a:ext cx="10058400" cy="35052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Η ευθύνη των νομικών προσώπων και των υπαλλήλων τους </a:t>
            </a:r>
            <a:b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για εγκλήματα κατά του περιβάλλοντος </a:t>
            </a:r>
            <a:b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11201400" cy="1295400"/>
          </a:xfrm>
        </p:spPr>
        <p:txBody>
          <a:bodyPr>
            <a:noAutofit/>
          </a:bodyPr>
          <a:lstStyle/>
          <a:p>
            <a:pPr algn="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Ε. </a:t>
            </a:r>
            <a:r>
              <a:rPr lang="el-G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Συμεωνίδου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l-G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Καστανίδου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Καθηγήτρια  Ποινικού Δικαίου                                                                        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στο ΑΠΘ                                                                       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332656"/>
            <a:ext cx="10882808" cy="936104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Άρθρο 28 παρ. 4 ν. 1650/1986</a:t>
            </a:r>
            <a:endParaRPr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340768"/>
            <a:ext cx="1165860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l-GR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«Αν 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η ρύπανση ή άλλη υποβάθμιση του περιβάλλοντος προέρχεται από τη δραστηριότητα νομικού προσώπου, το δικαστήριο </a:t>
            </a:r>
            <a:r>
              <a:rPr lang="el-G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κηρύσσει αστικώς υπεύθυνο εις </a:t>
            </a:r>
            <a:r>
              <a:rPr lang="el-GR" sz="40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ολόκληρον</a:t>
            </a:r>
            <a:r>
              <a:rPr lang="el-G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για την καταβολή της χρηματικής ποινής και το νομικό </a:t>
            </a:r>
            <a:r>
              <a:rPr lang="el-GR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πρόσωπο»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69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332656"/>
            <a:ext cx="10882808" cy="936104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Άρθρο 89 Κώδικα Ποινικής Δικονομίας</a:t>
            </a:r>
            <a:endParaRPr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340768"/>
            <a:ext cx="1165860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l-GR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. Ο εισαγγελέας καλεί αυτεπαγγέλτως στη ποινική δίκη </a:t>
            </a:r>
            <a:r>
              <a:rPr lang="el-G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τον αστικώς υπεύθυνο για την πληρωμή των χρηματικών ποινών 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και εξόδων με τις ίδιες διατυπώσεις και μέσα στις ίδιες προθεσμίες που καλεί τον κατηγορούμενο. Η κλήση πρέπει να αναφέρει το άρθρο του νόμου στο οποίο βασίζεται η αστική του ευθύνη. </a:t>
            </a:r>
            <a:r>
              <a:rPr lang="el-GR" sz="4000" b="1" dirty="0">
                <a:latin typeface="Calibri" panose="020F0502020204030204" pitchFamily="34" charset="0"/>
                <a:cs typeface="Calibri" panose="020F0502020204030204" pitchFamily="34" charset="0"/>
              </a:rPr>
              <a:t>Στην κύρια ανάκριση ο αστικώς υπεύθυνος καλείται σύμφωνα με το άρθρο 90.</a:t>
            </a:r>
            <a:endParaRPr lang="el-G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15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332656"/>
            <a:ext cx="10882808" cy="720080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Άρθρο 28 παρ. 5.3. ν. 1650/1986</a:t>
            </a:r>
            <a:endParaRPr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196752"/>
            <a:ext cx="116586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η πράξη ή παράλειψη, που προβλέπεται στις </a:t>
            </a: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παρ.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2 και 3 του άρθρου αυτού </a:t>
            </a: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τελέσθηκαν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προς όφελος νομικού προσώπου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από φυσικό πρόσωπο </a:t>
            </a: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κατέχει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ιθύνουσα θέση, </a:t>
            </a: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επιβάλλεται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και στο νομικό πρόσωπο, ανάλογα με το είδος και τη σοβαρότητα των επιπτώσεων στο περιβάλλον: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(α)</a:t>
            </a:r>
            <a:r>
              <a:rPr lang="el-GR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διοικητικό πρόστιμο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μέχρι του τριπλάσιου της αξίας του οφέλους που επιτεύχθηκε ή επιδιώχθηκε ή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(β) προσωρινή ή σε περίπτωση υποτροπής οριστική απαγόρευση άσκησης επιχειρηματικής δραστηριότητας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ή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(γ) πρόσκαιρος ή οριστικός αποκλεισμός από δημόσιες παροχές ή ενισχύσεις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 ή (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δ) η δημοσίευση, με δαπάνες του, της αμετάκλητης καταδικαστικής απόφασης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σε δύο ημερήσιες εφημερίδες ευρείας κυκλοφορίας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ή συνδυασμός των ανωτέρω κυρώσεων. 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332656"/>
            <a:ext cx="10882808" cy="720080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Άρθρο 28 παρ. 5.4. ν. 1650/1986</a:t>
            </a:r>
            <a:endParaRPr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196752"/>
            <a:ext cx="116586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Οι ίδιες κυρώσεις επιβάλλονται στο νομικό πρόσωπο και στην περίπτωση που </a:t>
            </a:r>
            <a:r>
              <a:rPr lang="el-G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παράλειψη άσκησης της προβλεπόμενης στην περίπτωση 5.1. εποπτείας ή ελέγχου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 από φυσικό πρόσωπο, που κατέχει ιθύνουσα θέση, </a:t>
            </a:r>
            <a:r>
              <a:rPr lang="el-G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κατέστησε δυνατή την τέλεση από φυσικά πρόσωπα που τελούν υπό τις εντολές του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, των ποινικών αδικημάτων, που προβλέπονται στις παραγράφους 2 και 3 του άρθρου αυτού προς όφελος του νομικού προσώπου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01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400" y="260648"/>
            <a:ext cx="10363200" cy="1080120"/>
          </a:xfrm>
        </p:spPr>
        <p:txBody>
          <a:bodyPr>
            <a:normAutofit/>
          </a:bodyPr>
          <a:lstStyle/>
          <a:p>
            <a:pPr algn="ctr"/>
            <a:r>
              <a:rPr lang="el-GR" sz="3600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</a:t>
            </a:r>
            <a:r>
              <a:rPr lang="el-GR" sz="36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ρθρο </a:t>
            </a:r>
            <a:r>
              <a:rPr lang="el-GR" sz="3600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ν. </a:t>
            </a:r>
            <a:r>
              <a:rPr lang="el-GR" sz="36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4042/2012</a:t>
            </a:r>
            <a:br>
              <a:rPr lang="el-GR" sz="36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dirty="0">
              <a:solidFill>
                <a:srgbClr val="92D05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484784"/>
            <a:ext cx="11658600" cy="514461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«Ως </a:t>
            </a:r>
            <a:r>
              <a:rPr lang="el-G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νομικό πρόσωπο </a:t>
            </a:r>
            <a:r>
              <a:rPr lang="el-G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νοείται κάθε </a:t>
            </a:r>
            <a:r>
              <a:rPr lang="el-G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νομική οντότητα που έχει το καθεστώς αυτό βάσει του εφαρμοστέου εθνικού δικαίου, </a:t>
            </a:r>
            <a:r>
              <a:rPr lang="el-G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πλην κρατών ή δημόσιων φορέων κατά την άσκηση της κρατικής εξουσίας, καθώς και διεθνών οργανισμών δημοσίου δικαίου».</a:t>
            </a:r>
            <a:endParaRPr lang="el-GR" sz="4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l-GR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62100" y="260648"/>
            <a:ext cx="9144000" cy="144016"/>
          </a:xfrm>
        </p:spPr>
        <p:txBody>
          <a:bodyPr>
            <a:normAutofit fontScale="90000"/>
          </a:bodyPr>
          <a:lstStyle/>
          <a:p>
            <a:pPr algn="ctr"/>
            <a:endParaRPr dirty="0">
              <a:solidFill>
                <a:srgbClr val="92D05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620688"/>
            <a:ext cx="11658600" cy="60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4000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Αρείου Πάγου </a:t>
            </a:r>
            <a:r>
              <a:rPr lang="el-GR" sz="40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742/2014: </a:t>
            </a:r>
            <a:r>
              <a:rPr lang="el-G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εντολή παράνομης εξόρυξης </a:t>
            </a:r>
            <a:r>
              <a:rPr lang="el-G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πετρωμάτων συνιστά ηθική αυτουργία.</a:t>
            </a:r>
          </a:p>
          <a:p>
            <a:pPr marL="0" indent="0" algn="just">
              <a:buNone/>
            </a:pPr>
            <a:r>
              <a:rPr lang="el-G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l-GR" sz="40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Αρείου Πάγου </a:t>
            </a:r>
            <a:r>
              <a:rPr lang="el-GR" sz="4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1336/2010</a:t>
            </a:r>
            <a:r>
              <a:rPr lang="el-G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αναίρεση της προσβληθείσας απόφασης, </a:t>
            </a:r>
            <a:r>
              <a:rPr lang="el-G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 την αιτιολογία ότι ο ένας από τους κατηγορουμένους είχε καταδικασθεί ως συναυτουργός, ενώ στην απόφαση είχε γίνει δεκτό ότι </a:t>
            </a:r>
            <a:r>
              <a:rPr lang="el-G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είχε δώσει εντολή </a:t>
            </a:r>
            <a:r>
              <a:rPr lang="el-G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την τέλεση της πράξης και δεν την είχε τελέσει ο ίδιος. </a:t>
            </a:r>
            <a:endParaRPr lang="el-GR" sz="4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1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62100" y="260648"/>
            <a:ext cx="9144000" cy="144016"/>
          </a:xfrm>
        </p:spPr>
        <p:txBody>
          <a:bodyPr>
            <a:normAutofit fontScale="90000"/>
          </a:bodyPr>
          <a:lstStyle/>
          <a:p>
            <a:pPr algn="ctr"/>
            <a:endParaRPr dirty="0">
              <a:solidFill>
                <a:srgbClr val="92D05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620688"/>
            <a:ext cx="11658600" cy="60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4000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Αρείου Πάγου </a:t>
            </a:r>
            <a:r>
              <a:rPr lang="el-GR" sz="40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48/2013: </a:t>
            </a:r>
            <a:r>
              <a:rPr lang="el-GR" sz="4000" b="1" dirty="0">
                <a:latin typeface="Calibri" panose="020F0502020204030204" pitchFamily="34" charset="0"/>
                <a:cs typeface="Calibri" panose="020F0502020204030204" pitchFamily="34" charset="0"/>
              </a:rPr>
              <a:t>ο κατηγορούμενος ήταν νόμιμος εκπρόσωπος της εταιρείας “</a:t>
            </a:r>
            <a:r>
              <a:rPr lang="el-GR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και ως εκ τούτου υπεύθυνος</a:t>
            </a:r>
            <a:r>
              <a:rPr lang="el-G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…”</a:t>
            </a:r>
            <a:r>
              <a:rPr lang="el-G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l-G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l-GR" sz="40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Αρείου Πάγου 270/2015: </a:t>
            </a:r>
            <a:r>
              <a:rPr lang="el-G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“… </a:t>
            </a:r>
            <a:r>
              <a:rPr lang="el-G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κατηγορούμενος ως υπεύθυνος της επιχείρησης … διαπιστώθηκε, να διοχετεύει με τα βυτία της άνω επιχείρησης στο δίκτυο της εγκατάστασης επεξεργασίας λυμάτων Θεσσαλονίκης (ΕΕΛΘ) βιομηχανικά λύματα…”. </a:t>
            </a:r>
            <a:endParaRPr lang="el-GR" sz="4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57200"/>
            <a:ext cx="10882808" cy="88356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Άρθρο 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28 παρ.5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εδ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. 1 ν. 1650/1986, όπως τροποποιήθηκε </a:t>
            </a:r>
            <a:r>
              <a:rPr 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με το ν. 4042/ 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2012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556792"/>
            <a:ext cx="11658600" cy="50726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2600" dirty="0">
                <a:latin typeface="Calibri"/>
                <a:ea typeface="Calibri"/>
                <a:cs typeface="Calibri"/>
              </a:rPr>
              <a:t>«</a:t>
            </a:r>
            <a:r>
              <a:rPr lang="el-GR" sz="2600" dirty="0">
                <a:latin typeface="Calibri"/>
                <a:ea typeface="Times New Roman"/>
                <a:cs typeface="Calibri"/>
              </a:rPr>
              <a:t>Τα φυσικά πρόσωπα που κατέχουν ιθύνουσα θέση σε οποιοδήποτε νομικό πρόσωπο και </a:t>
            </a:r>
            <a:r>
              <a:rPr lang="el-GR" sz="2600" b="1" dirty="0">
                <a:latin typeface="Calibri"/>
                <a:ea typeface="Times New Roman"/>
                <a:cs typeface="Calibri"/>
              </a:rPr>
              <a:t>ιδίως</a:t>
            </a:r>
            <a:r>
              <a:rPr lang="el-GR" sz="2600" dirty="0">
                <a:latin typeface="Calibri"/>
                <a:ea typeface="Times New Roman"/>
                <a:cs typeface="Calibri"/>
              </a:rPr>
              <a:t> οι πρόεδροι διοικητικών συμβουλίων, οι εντεταλμένοι ή διευθύνοντες σύμβουλοι ανώνυμων εταιριών, οι διαχειριστές εταιριών περιορισμένης ευθύνης, ο πρόεδρος του διοικητικού και του εποπτικού συμβουλίου συνεταιρισμών, έχουν 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Times New Roman"/>
                <a:cs typeface="Calibri"/>
              </a:rPr>
              <a:t>ιδιαίτερη νομική υποχρέωση να εποπτεύουν</a:t>
            </a:r>
            <a:r>
              <a:rPr lang="el-GR" sz="2600" dirty="0">
                <a:solidFill>
                  <a:schemeClr val="accent1">
                    <a:lumMod val="75000"/>
                  </a:schemeClr>
                </a:solidFill>
                <a:latin typeface="Calibri"/>
                <a:ea typeface="Times New Roman"/>
                <a:cs typeface="Calibri"/>
              </a:rPr>
              <a:t> και 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Times New Roman"/>
                <a:cs typeface="Calibri"/>
              </a:rPr>
              <a:t>να ελέγχουν</a:t>
            </a:r>
            <a:r>
              <a:rPr lang="el-GR" sz="2600" dirty="0">
                <a:solidFill>
                  <a:schemeClr val="accent1">
                    <a:lumMod val="75000"/>
                  </a:schemeClr>
                </a:solidFill>
                <a:latin typeface="Calibri"/>
                <a:ea typeface="Times New Roman"/>
                <a:cs typeface="Calibri"/>
              </a:rPr>
              <a:t> την τήρηση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Times New Roman"/>
                <a:cs typeface="Calibri"/>
              </a:rPr>
              <a:t>, από φυσικά πρόσωπα που τελούν υπό τις εντολές του</a:t>
            </a:r>
            <a:r>
              <a:rPr lang="el-GR" sz="2600" dirty="0">
                <a:latin typeface="Calibri"/>
                <a:ea typeface="Times New Roman"/>
                <a:cs typeface="Calibri"/>
              </a:rPr>
              <a:t>, των διατάξεων του παρόντος νόμου και των κατ' εξουσιοδότησή του εκδιδόμενων κανονιστικών πράξεων, που αφορούν στην προστασία του περιβάλλοντος».</a:t>
            </a:r>
            <a:endParaRPr lang="el-GR" sz="2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778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57200"/>
            <a:ext cx="10882808" cy="883568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Άρθρο 6 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ν. </a:t>
            </a:r>
            <a:r>
              <a:rPr 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4042/2012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556792"/>
            <a:ext cx="11658600" cy="50726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3200" b="1" dirty="0" smtClean="0">
                <a:latin typeface="Calibri"/>
                <a:ea typeface="Calibri"/>
                <a:cs typeface="Calibri"/>
              </a:rPr>
              <a:t>Πρόσωπο </a:t>
            </a:r>
            <a:r>
              <a:rPr lang="el-GR" sz="3200" b="1" dirty="0">
                <a:latin typeface="Calibri"/>
                <a:ea typeface="Calibri"/>
                <a:cs typeface="Calibri"/>
              </a:rPr>
              <a:t>που κατέχει ιθύνουσα θέση θεωρείται εκείνο που έχει:</a:t>
            </a:r>
          </a:p>
          <a:p>
            <a:pPr marL="1005840" lvl="3" indent="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3200" b="1" dirty="0">
                <a:latin typeface="Calibri"/>
                <a:ea typeface="Calibri"/>
                <a:cs typeface="Calibri"/>
              </a:rPr>
              <a:t>(α) εξουσία αντιπροσώπευσης του νομικού προσώπου,</a:t>
            </a:r>
          </a:p>
          <a:p>
            <a:pPr marL="1005840" lvl="3" indent="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3200" b="1" dirty="0">
                <a:latin typeface="Calibri"/>
                <a:ea typeface="Calibri"/>
                <a:cs typeface="Calibri"/>
              </a:rPr>
              <a:t>(β) εξουσία λήψης αποφάσεων εξ ονόματός του ή</a:t>
            </a:r>
          </a:p>
          <a:p>
            <a:pPr marL="1005840" lvl="3" indent="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3200" b="1" dirty="0">
                <a:latin typeface="Calibri"/>
                <a:ea typeface="Calibri"/>
                <a:cs typeface="Calibri"/>
              </a:rPr>
              <a:t>(γ) εξουσία άσκησης ελέγχου εντός του νομικού </a:t>
            </a:r>
            <a:r>
              <a:rPr lang="el-GR" sz="3200" b="1" dirty="0" smtClean="0">
                <a:latin typeface="Calibri"/>
                <a:ea typeface="Calibri"/>
                <a:cs typeface="Calibri"/>
              </a:rPr>
              <a:t>προσώπου,</a:t>
            </a:r>
            <a:endParaRPr lang="el-GR" sz="2600" b="1" dirty="0">
              <a:latin typeface="Calibri"/>
              <a:ea typeface="Calibri"/>
              <a:cs typeface="Calibri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3200" b="1" dirty="0" smtClean="0">
                <a:latin typeface="Calibri"/>
                <a:ea typeface="Calibri"/>
                <a:cs typeface="Calibri"/>
              </a:rPr>
              <a:t>ενεργώντας </a:t>
            </a:r>
            <a:r>
              <a:rPr lang="el-GR" sz="3200" b="1" dirty="0">
                <a:latin typeface="Calibri"/>
                <a:ea typeface="Calibri"/>
                <a:cs typeface="Calibri"/>
              </a:rPr>
              <a:t>ατομικά </a:t>
            </a:r>
            <a:r>
              <a:rPr lang="el-GR" sz="3200" b="1" dirty="0" smtClean="0">
                <a:latin typeface="Calibri"/>
                <a:ea typeface="Calibri"/>
                <a:cs typeface="Calibri"/>
              </a:rPr>
              <a:t>ή ως </a:t>
            </a:r>
            <a:r>
              <a:rPr lang="el-GR" sz="3200" b="1" dirty="0">
                <a:latin typeface="Calibri"/>
                <a:ea typeface="Calibri"/>
                <a:cs typeface="Calibri"/>
              </a:rPr>
              <a:t>μέλος συλλογικού οργάνου.</a:t>
            </a:r>
          </a:p>
        </p:txBody>
      </p:sp>
    </p:spTree>
    <p:extLst>
      <p:ext uri="{BB962C8B-B14F-4D97-AF65-F5344CB8AC3E}">
        <p14:creationId xmlns:p14="http://schemas.microsoft.com/office/powerpoint/2010/main" val="121667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57200"/>
            <a:ext cx="10882808" cy="883568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Άρθρο 15 Ποινικού Κώδικα</a:t>
            </a:r>
            <a:endParaRPr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556792"/>
            <a:ext cx="11658600" cy="50726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3600" b="1" dirty="0">
                <a:latin typeface="Calibri"/>
                <a:ea typeface="Calibri"/>
                <a:cs typeface="Calibri"/>
              </a:rPr>
              <a:t>«Όπου ο νόμος για την ύπαρξη αξιόποινης πράξης απαιτεί να έχει επέλθει ορισμένο αποτέλεσμα, η μη αποτροπή του τιμωρείται όπως η πρόκλησή του με ενέργεια, αν ο υπαίτιος της παράλειψης είχε ιδιαίτερη νομική υποχρέωση να παρεμποδίσει την επέλευση του αποτελέσματος». </a:t>
            </a:r>
          </a:p>
        </p:txBody>
      </p:sp>
    </p:spTree>
    <p:extLst>
      <p:ext uri="{BB962C8B-B14F-4D97-AF65-F5344CB8AC3E}">
        <p14:creationId xmlns:p14="http://schemas.microsoft.com/office/powerpoint/2010/main" val="328103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332656"/>
            <a:ext cx="1088280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Άρθρο 28 παρ. 5.2. ν. 1650/1986, </a:t>
            </a:r>
            <a:br>
              <a:rPr lang="el-G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όπως τροποποιήθηκε με το ν. 4042/2012</a:t>
            </a:r>
            <a:endParaRPr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556792"/>
            <a:ext cx="11658600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3200" b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Φ</a:t>
            </a: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υσικό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πρόσωπο, </a:t>
            </a: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κατέχει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ιθύνουσα θέση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, τιμωρείται ως </a:t>
            </a:r>
            <a:r>
              <a:rPr lang="el-GR" sz="3200" b="1" dirty="0">
                <a:latin typeface="Calibri" panose="020F0502020204030204" pitchFamily="34" charset="0"/>
                <a:cs typeface="Calibri" panose="020F0502020204030204" pitchFamily="34" charset="0"/>
              </a:rPr>
              <a:t>αυτουργός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για κάθε πράξη ή παράλειψη που στοιχειοθετεί ποινικό αδίκημα κατά τις παρ. 2 και 3 του ίδιου άρθρου, εφόσον: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η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πράξη ή παράλειψη τελέσθηκε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κατά ή εξ αφορμής της δραστηριότητας ή επιχείρησης του νομικού προσώπου</a:t>
            </a:r>
            <a:r>
              <a:rPr lang="el-GR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η συγκεκριμένη συμπεριφορά </a:t>
            </a:r>
            <a:r>
              <a:rPr lang="el-GR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δεν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αποτράπηκε λόγω της παράλειψης του διευθυντικού στελέχους </a:t>
            </a:r>
            <a:r>
              <a:rPr lang="el-GR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να ασκήσει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την προβλεπόμενη εποπτεία ή έλεγχο επί των εργαζομένων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l-G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η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παράλειψη του διευθυντικού στελέχους καλύπτεται </a:t>
            </a:r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πρόθεση ή από αμέλεια.</a:t>
            </a:r>
            <a:endParaRPr lang="el-GR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63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332656"/>
            <a:ext cx="10882808" cy="936104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Άρθρο 30 ν. 1650/1986</a:t>
            </a:r>
            <a:endParaRPr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340768"/>
            <a:ext cx="11658600" cy="5400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sz="3200" dirty="0" smtClean="0">
                <a:latin typeface="Calibri"/>
                <a:ea typeface="Calibri"/>
                <a:cs typeface="Calibri"/>
              </a:rPr>
              <a:t>  πρόστιμο </a:t>
            </a:r>
            <a:r>
              <a:rPr lang="el-GR" sz="3200" dirty="0">
                <a:latin typeface="Calibri"/>
                <a:ea typeface="Calibri"/>
                <a:cs typeface="Calibri"/>
              </a:rPr>
              <a:t>από </a:t>
            </a:r>
            <a:r>
              <a:rPr lang="el-GR" sz="3200" dirty="0" smtClean="0">
                <a:latin typeface="Calibri"/>
                <a:ea typeface="Calibri"/>
                <a:cs typeface="Calibri"/>
              </a:rPr>
              <a:t>500 </a:t>
            </a:r>
            <a:r>
              <a:rPr lang="el-GR" sz="3200" dirty="0">
                <a:latin typeface="Calibri"/>
                <a:ea typeface="Calibri"/>
                <a:cs typeface="Calibri"/>
              </a:rPr>
              <a:t>ως </a:t>
            </a:r>
            <a:r>
              <a:rPr lang="el-GR" sz="3200" dirty="0" smtClean="0">
                <a:latin typeface="Calibri"/>
                <a:ea typeface="Calibri"/>
                <a:cs typeface="Calibri"/>
              </a:rPr>
              <a:t>2.000.000 ευρώ,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sz="3200" dirty="0" smtClean="0">
                <a:latin typeface="Calibri"/>
                <a:ea typeface="Calibri"/>
                <a:cs typeface="Calibri"/>
              </a:rPr>
              <a:t>  </a:t>
            </a:r>
            <a:r>
              <a:rPr lang="el-GR" sz="3200" dirty="0">
                <a:latin typeface="Calibri"/>
                <a:ea typeface="Calibri"/>
                <a:cs typeface="Calibri"/>
              </a:rPr>
              <a:t>προσωρινή απαγόρευση της λειτουργίας της επιχείρησης μέχρις ότου ληφθούν τα κατάλληλα </a:t>
            </a:r>
            <a:r>
              <a:rPr lang="el-GR" sz="3200" dirty="0" smtClean="0">
                <a:latin typeface="Calibri"/>
                <a:ea typeface="Calibri"/>
                <a:cs typeface="Calibri"/>
              </a:rPr>
              <a:t>μέτρα,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sz="3200" dirty="0" smtClean="0">
                <a:latin typeface="Calibri"/>
                <a:ea typeface="Calibri"/>
                <a:cs typeface="Calibri"/>
              </a:rPr>
              <a:t>  </a:t>
            </a:r>
            <a:r>
              <a:rPr lang="el-GR" sz="3200" dirty="0">
                <a:latin typeface="Calibri"/>
                <a:ea typeface="Calibri"/>
                <a:cs typeface="Calibri"/>
              </a:rPr>
              <a:t>οριστική διακοπή της λειτουργίας </a:t>
            </a:r>
            <a:r>
              <a:rPr lang="el-GR" sz="3200" dirty="0" smtClean="0">
                <a:latin typeface="Calibri"/>
                <a:ea typeface="Calibri"/>
                <a:cs typeface="Calibri"/>
              </a:rPr>
              <a:t>αν </a:t>
            </a:r>
            <a:r>
              <a:rPr lang="el-GR" sz="3200" dirty="0">
                <a:latin typeface="Calibri"/>
                <a:ea typeface="Calibri"/>
                <a:cs typeface="Calibri"/>
              </a:rPr>
              <a:t>το νομικό πρόσωπο παραλείπει να συμμορφωθεί </a:t>
            </a:r>
            <a:r>
              <a:rPr lang="el-GR" sz="3200" dirty="0" smtClean="0">
                <a:latin typeface="Calibri"/>
                <a:ea typeface="Calibri"/>
                <a:cs typeface="Calibri"/>
              </a:rPr>
              <a:t>ή </a:t>
            </a:r>
            <a:r>
              <a:rPr lang="el-GR" sz="3200" dirty="0">
                <a:latin typeface="Calibri"/>
                <a:ea typeface="Calibri"/>
                <a:cs typeface="Calibri"/>
              </a:rPr>
              <a:t>αν η λήψη αποτελεσματικών μέτρων είναι ανέφικτη. </a:t>
            </a:r>
            <a:endParaRPr lang="el-GR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8795266"/>
      </p:ext>
    </p:extLst>
  </p:cSld>
  <p:clrMapOvr>
    <a:masterClrMapping/>
  </p:clrMapOvr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02901026.potx" id="{468775DC-C458-452B-B494-CBFA066AAFA0}" vid="{10EEBE7C-0769-4F35-B6EB-5940E3BEB5F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1566889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2012-05-23T08:44:00+00:00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TP102901017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836753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REDMOND\v-anij</DisplayName>
        <AccountId>2469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98515-0C12-46CF-BC7C-69B4A13CD5FA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4873beb7-5857-4685-be1f-d57550cc96cc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B5C6E15-39DC-470B-9445-F754B9458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technology circuit board design presentation (widescreen)</Template>
  <TotalTime>721</TotalTime>
  <Words>832</Words>
  <Application>Microsoft Office PowerPoint</Application>
  <PresentationFormat>Προσαρμογή</PresentationFormat>
  <Paragraphs>41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Tech Computer 16x9</vt:lpstr>
      <vt:lpstr> Η ευθύνη των νομικών προσώπων και των υπαλλήλων τους   για εγκλήματα κατά του περιβάλλοντος  </vt:lpstr>
      <vt:lpstr>Άρθρο 2 ν. 4042/2012 </vt:lpstr>
      <vt:lpstr>Παρουσίαση του PowerPoint</vt:lpstr>
      <vt:lpstr>Παρουσίαση του PowerPoint</vt:lpstr>
      <vt:lpstr>Άρθρο 28 παρ.5 εδ. 1 ν. 1650/1986, όπως τροποποιήθηκε με το ν. 4042/ 2012</vt:lpstr>
      <vt:lpstr>Άρθρο 6 ν. 4042/2012</vt:lpstr>
      <vt:lpstr>Άρθρο 15 Ποινικού Κώδικα</vt:lpstr>
      <vt:lpstr>Άρθρο 28 παρ. 5.2. ν. 1650/1986,  όπως τροποποιήθηκε με το ν. 4042/2012</vt:lpstr>
      <vt:lpstr>Άρθρο 30 ν. 1650/1986</vt:lpstr>
      <vt:lpstr>Άρθρο 28 παρ. 4 ν. 1650/1986</vt:lpstr>
      <vt:lpstr>Άρθρο 89 Κώδικα Ποινικής Δικονομίας</vt:lpstr>
      <vt:lpstr>Άρθρο 28 παρ. 5.3. ν. 1650/1986</vt:lpstr>
      <vt:lpstr>Άρθρο 28 παρ. 5.4. ν. 1650/1986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υποχρέωση του γιατρού σε εχεμύθεια Ποινική Ευθύνη σε περίπτωση αθέτησης της υποχρέωσης</dc:title>
  <dc:creator>Maria</dc:creator>
  <cp:lastModifiedBy>user</cp:lastModifiedBy>
  <cp:revision>93</cp:revision>
  <dcterms:created xsi:type="dcterms:W3CDTF">2016-10-04T10:24:17Z</dcterms:created>
  <dcterms:modified xsi:type="dcterms:W3CDTF">2017-09-08T11:01:29Z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