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7" r:id="rId3"/>
    <p:sldId id="303" r:id="rId4"/>
    <p:sldId id="322" r:id="rId5"/>
    <p:sldId id="323" r:id="rId6"/>
    <p:sldId id="324" r:id="rId7"/>
    <p:sldId id="258" r:id="rId8"/>
    <p:sldId id="266" r:id="rId9"/>
    <p:sldId id="305" r:id="rId10"/>
    <p:sldId id="319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5" r:id="rId19"/>
    <p:sldId id="263" r:id="rId20"/>
    <p:sldId id="330" r:id="rId21"/>
    <p:sldId id="329" r:id="rId22"/>
    <p:sldId id="300" r:id="rId23"/>
    <p:sldId id="331" r:id="rId24"/>
    <p:sldId id="332" r:id="rId25"/>
    <p:sldId id="301" r:id="rId26"/>
    <p:sldId id="302" r:id="rId27"/>
    <p:sldId id="333" r:id="rId28"/>
    <p:sldId id="285" r:id="rId29"/>
    <p:sldId id="291" r:id="rId30"/>
    <p:sldId id="334" r:id="rId31"/>
    <p:sldId id="335" r:id="rId32"/>
    <p:sldId id="317" r:id="rId33"/>
    <p:sldId id="316" r:id="rId34"/>
    <p:sldId id="326" r:id="rId35"/>
    <p:sldId id="293" r:id="rId36"/>
    <p:sldId id="336" r:id="rId37"/>
    <p:sldId id="271" r:id="rId38"/>
    <p:sldId id="262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95D7D-E614-4FDF-87EE-9D25168104AB}" type="datetimeFigureOut">
              <a:rPr lang="el-GR" smtClean="0"/>
              <a:t>9/9/2017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5CF4B-10CA-428D-8F3E-6556933069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745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55C426-FF80-4C7E-A1BF-4C082F194B85}" type="datetime1">
              <a:rPr lang="el-GR" smtClean="0"/>
              <a:t>9/9/2017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28DDF-0CE2-4BBB-92BD-04793646313E}" type="datetime1">
              <a:rPr lang="el-GR" smtClean="0"/>
              <a:t>9/9/2017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C27D-7FE6-4DDE-96B6-5DD6C1555333}" type="datetime1">
              <a:rPr lang="el-GR" smtClean="0"/>
              <a:t>9/9/2017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F85F-69D3-43B2-8F9F-D664F92E302E}" type="datetime1">
              <a:rPr lang="el-GR" smtClean="0"/>
              <a:t>9/9/2017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C689F-C7CA-447A-810A-49E736E9B7E5}" type="datetime1">
              <a:rPr lang="el-GR" smtClean="0"/>
              <a:t>9/9/2017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C8778-4DD1-46CB-9FE3-3B6F179E2178}" type="datetime1">
              <a:rPr lang="el-GR" smtClean="0"/>
              <a:t>9/9/2017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D0E27-BEE0-4A84-979B-C8C079D6EF38}" type="datetime1">
              <a:rPr lang="el-GR" smtClean="0"/>
              <a:t>9/9/2017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64C4-2E6A-4956-B097-579A933783A5}" type="datetime1">
              <a:rPr lang="el-GR" smtClean="0"/>
              <a:t>9/9/2017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2DD6F-A29D-45FF-A9E7-5F7AA24DD062}" type="datetime1">
              <a:rPr lang="el-GR" smtClean="0"/>
              <a:t>9/9/2017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3A1D8-6654-4B2E-AFCC-F0BE08F98C5D}" type="datetime1">
              <a:rPr lang="el-GR" smtClean="0"/>
              <a:t>9/9/2017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A0D1-1422-440C-8BCD-3227F11BD1E4}" type="datetime1">
              <a:rPr lang="el-GR" smtClean="0"/>
              <a:t>9/9/2017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8856205-5B08-4E42-A81E-1017D4E6FFDC}" type="datetime1">
              <a:rPr lang="el-GR" smtClean="0"/>
              <a:t>9/9/2017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F07BF31-238F-4DA8-AFE1-007F57C24F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kallialaw.g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276872"/>
            <a:ext cx="3313355" cy="2134208"/>
          </a:xfrm>
        </p:spPr>
        <p:txBody>
          <a:bodyPr>
            <a:noAutofit/>
          </a:bodyPr>
          <a:lstStyle/>
          <a:p>
            <a:r>
              <a:rPr lang="el-GR" sz="2000" dirty="0" smtClean="0"/>
              <a:t>Ενωσιακοί Θεσμοί και Μέτρα για την Εφαρμογή της Ενωσιακής Περιβαλλοντικής Νομοθεσίας</a:t>
            </a:r>
            <a:endParaRPr lang="el-GR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sz="2800" dirty="0" smtClean="0"/>
              <a:t>Αγγελική Καλλία </a:t>
            </a:r>
          </a:p>
          <a:p>
            <a:r>
              <a:rPr lang="el-GR" sz="2000" dirty="0" smtClean="0"/>
              <a:t>Δρ. Νομικής, Δικηγόρος</a:t>
            </a:r>
          </a:p>
          <a:p>
            <a:r>
              <a:rPr lang="el-GR" sz="2000" dirty="0" smtClean="0"/>
              <a:t>Εμπειρογνώμων Ενωσιακού Δικαίου Περιβάλλοντος</a:t>
            </a:r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 dirty="0"/>
          </a:p>
        </p:txBody>
      </p:sp>
      <p:pic>
        <p:nvPicPr>
          <p:cNvPr id="7" name="Picture 3" descr="C:\Users\admin\AppData\Local\Temp\vmware-admin\VMwareDnD\82809d40\logo_themi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28083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98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ελέγχει η Ε. Επιτροπή?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Η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παρακολούθηση της εφαρμογής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συνίσταται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  <a:defRPr/>
            </a:pP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arenR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στον έλεγχο, εάν τα κ.μ.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έχουν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θεσπίσει και 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κοινοποιήσει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στην Ε. Επιτροπή</a:t>
            </a:r>
          </a:p>
          <a:p>
            <a:pPr marL="0" indent="0">
              <a:buNone/>
              <a:defRPr/>
            </a:pP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εθνικά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μέτρα μεταφοράς της νομοθεσίας   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     εντός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της προβλεπόμενης προθεσμίας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89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 ελέγχει η Ε. Επιτροπή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Calibri" pitchFamily="-108" charset="0"/>
              <a:buAutoNum type="arabicParenR" startAt="2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στον έλεγχο της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συμβατότητας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των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εθνικών μέτρων μεταφοράς με την ενωσιακή νομοθεσία</a:t>
            </a:r>
          </a:p>
          <a:p>
            <a:pPr marL="514350" indent="-514350">
              <a:buFont typeface="Calibri" pitchFamily="-108" charset="0"/>
              <a:buAutoNum type="arabicParenR" startAt="2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στην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έμπρακτη εφαρμογή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δηλαδή την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πραγματική τήρηση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των διατάξεων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από:   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     </a:t>
            </a:r>
          </a:p>
          <a:p>
            <a:pPr lvl="1"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ιδιωτικούς  φορείς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δημόσιους φορείς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αρχές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672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Μέτρα για βέλτιστο έλεγχο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Η δέσμη μέτρων που έχει λάβει η Ε. Ένωση   για την εξασφάλιση της εφαρμογής του περιβαλλοντικού δικαίου περιλαμβάνει:</a:t>
            </a:r>
          </a:p>
          <a:p>
            <a:pPr>
              <a:buFont typeface="+mj-lt"/>
              <a:buAutoNum type="arabicPeriod"/>
              <a:defRPr/>
            </a:pP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Σύνταξη από την Ε. Επιτροπή </a:t>
            </a: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  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ειδικής ετήσιας έκθεσης προόδου </a:t>
            </a:r>
          </a:p>
          <a:p>
            <a:pPr marL="0" indent="0">
              <a:buNone/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    της μεταφοράς των Οδηγιών από τα κ. μ.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95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Calibri" pitchFamily="-108" charset="0"/>
              <a:buAutoNum type="arabicPeriod" startAt="2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Ίδρυση το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1992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του</a:t>
            </a:r>
          </a:p>
          <a:p>
            <a:pPr marL="0" indent="0">
              <a:buNone/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Ευρωπαϊκού Δικτύου για την Εφαρμογή και         Επιβολή του Δικαίου Περιβάλλοντος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(Implementation and Enforcement Environment Law,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IMPEL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Μέλη του είναι τα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28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(27) κ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. μ. 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της Ένωσης</a:t>
            </a: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καθώς και 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Τουρκία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Νορβηγία 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647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l-GR" altLang="el-GR" dirty="0"/>
              <a:t>	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Αποτελεί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άτυπη μορφή συνεργασίας των δημοσίων διοικήσεων των κ. μ.</a:t>
            </a:r>
          </a:p>
          <a:p>
            <a:pPr marL="514350" indent="-51435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     με σκοπό την ανταλλαγή </a:t>
            </a:r>
          </a:p>
          <a:p>
            <a:pPr marL="514350" indent="-51435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    εμπειρίας και πληροφοριών για την εφαρμογή του δικαίου περιβάλλοντος. </a:t>
            </a:r>
            <a:r>
              <a:rPr lang="el-GR" altLang="el-GR" sz="14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buNone/>
            </a:pPr>
            <a:r>
              <a:rPr lang="el-GR" altLang="el-GR" sz="14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Εθνικός συντονιστής: 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ΥΠΠΕΝ</a:t>
            </a:r>
            <a:endParaRPr lang="el-GR" altLang="el-GR" sz="1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9617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l-GR" altLang="el-GR" dirty="0"/>
              <a:t>	</a:t>
            </a:r>
            <a:endParaRPr lang="el-GR" dirty="0"/>
          </a:p>
          <a:p>
            <a:pPr marL="514350" indent="-514350">
              <a:buFont typeface="Calibri" pitchFamily="-108" charset="0"/>
              <a:buAutoNum type="arabicPeriod" startAt="3"/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Σύσταση 2001/331 «ελάχιστες απαιτήσεις για τις περιβαλλοντικές επιθεωρήσεις»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    για τη δημιουργία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environment Inspectorate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buNone/>
              <a:defRPr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	Με βάση αυτή τη Σύσταση ιδρύθηκε η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λληνική Ειδική Υπηρεσία Επιθεωρητών Περιβάλλοντος (ΕΥΕΠ) Σημερα Σώμα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Επιθεωρητών Περιβάλλοντος</a:t>
            </a:r>
            <a:endParaRPr lang="el-GR" sz="1400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7593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-108" charset="0"/>
              <a:buAutoNum type="arabicPeriod" startAt="4"/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Ενίσχυση της συμμετοχής των πολιτών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στην εκπόνηση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και 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εφαρμογή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του δικαίου με τις Οδηγίες: </a:t>
            </a:r>
            <a:endParaRPr lang="el-G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indent="-342900"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2003/4 πρόσβαση του κοινού σε πληροφορίες για το περιβάλλον και</a:t>
            </a:r>
          </a:p>
          <a:p>
            <a:pPr indent="-342900">
              <a:defRPr/>
            </a:pP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 2003/35 συμμετοχή του κοινού στη λήψη αποφάσεων</a:t>
            </a: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30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 startAt="7"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Η Ε. Επιτροπή υιοθέτησε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 ενιαίο σύστημα πληροφοριών για το περιβάλλον</a:t>
            </a: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 που συνδέεται με το πρόγραμμα  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INSPIRE. </a:t>
            </a:r>
          </a:p>
          <a:p>
            <a:pPr marL="514350" indent="-51435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	θα αντικαταστήσει σταδιακά εκθέσεις και παρακολουθήσεις δεδομένων</a:t>
            </a:r>
          </a:p>
          <a:p>
            <a:pPr marL="514350" indent="-514350">
              <a:buFont typeface="Calibri" pitchFamily="34" charset="0"/>
              <a:buAutoNum type="arabicPeriod" startAt="5"/>
            </a:pPr>
            <a:endParaRPr lang="el-GR" altLang="el-GR" sz="1400" b="1" dirty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l-GR" alt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0437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Βελτίωση Ελέγχου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Calibri" pitchFamily="34" charset="0"/>
              <a:buAutoNum type="arabicPeriod" startAt="8"/>
              <a:defRPr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Η Ε. Επιτροπή αποστέλλει υπόδειγμα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«πίνακα αντιστοιχίας»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στα κ. μ. μετά τη θέσπιση κάθε Οδηγίας. </a:t>
            </a:r>
          </a:p>
          <a:p>
            <a:pPr marL="514350" indent="-514350">
              <a:buFont typeface="Calibri" pitchFamily="34" charset="0"/>
              <a:buAutoNum type="arabicPeriod" startAt="8"/>
              <a:defRPr/>
            </a:pPr>
            <a:endParaRPr lang="el-GR" alt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endParaRPr lang="el-GR" alt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None/>
              <a:defRPr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altLang="el-GR" i="1" u="sng" dirty="0">
                <a:solidFill>
                  <a:schemeClr val="tx2">
                    <a:lumMod val="75000"/>
                  </a:schemeClr>
                </a:solidFill>
              </a:rPr>
              <a:t>Πίνακας αντιστοιχίας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: φαίνεται η αντιστοιχία μεταξύ των συγκεκριμένων διατάξεων της εθνικής νομοθεσίας και των άρθρων της Οδηγίας που έχουν μεταφερθεί</a:t>
            </a:r>
            <a:endParaRPr lang="el-GR" altLang="el-GR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97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/>
              <a:t>3</a:t>
            </a:r>
            <a:r>
              <a:rPr lang="el-GR" dirty="0" smtClean="0"/>
              <a:t>. </a:t>
            </a:r>
            <a:r>
              <a:rPr lang="el-GR" dirty="0" smtClean="0"/>
              <a:t>Τα </a:t>
            </a:r>
            <a:r>
              <a:rPr lang="el-GR" dirty="0"/>
              <a:t>Χρηματοδοτικά </a:t>
            </a:r>
            <a:r>
              <a:rPr lang="el-GR" dirty="0" smtClean="0"/>
              <a:t>Ταμεία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ja-JP" altLang="en-US" dirty="0"/>
              <a:t> </a:t>
            </a:r>
          </a:p>
          <a:p>
            <a:pPr marL="68580" indent="0">
              <a:buNone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Καθιέρωση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με Κανονισμό </a:t>
            </a: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μη ενίσχυση από τους χρηματοδοτικούς μηχανισμούς της έργων και δραστηριοτήτων που δεν σέβονται την περιβαλλοντική νομοθεσία</a:t>
            </a:r>
            <a:endParaRPr lang="en-US" altLang="el-GR" b="1" dirty="0">
              <a:solidFill>
                <a:schemeClr val="tx2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1405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Εισήγησης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/>
            </a:pPr>
            <a:endParaRPr lang="el-GR" dirty="0" smtClean="0"/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Εισαγωγή</a:t>
            </a:r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 Το ΔΕΕ – Η Ε. Επιτροπή</a:t>
            </a:r>
            <a:endParaRPr lang="el-GR" dirty="0" smtClean="0"/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Τα Χρηματοδοτικά Ταμεία της Ε.Ε.</a:t>
            </a:r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Τα χρηματοδοτούμενα Έργα από την Ε.Ε.</a:t>
            </a:r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Δικαιώματα Πολιτών στην Ε.Ε.</a:t>
            </a:r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Το «Εθελοντικό» Δίκαιο</a:t>
            </a:r>
          </a:p>
          <a:p>
            <a:pPr marL="525780" indent="-457200">
              <a:buFont typeface="+mj-lt"/>
              <a:buAutoNum type="arabicPeriod"/>
            </a:pPr>
            <a:r>
              <a:rPr lang="el-GR" dirty="0" smtClean="0"/>
              <a:t>Συμπεράσματα - Προοπτικές 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pic>
        <p:nvPicPr>
          <p:cNvPr id="6" name="Picture 2" descr="C:\Users\admin\AppData\Local\Temp\vmware-admin\VMwareDnD\cff40112\ΣΗΜΑΙΑ Ε.Ε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75319"/>
            <a:ext cx="2664296" cy="196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5150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/>
              <a:t>3</a:t>
            </a:r>
            <a:r>
              <a:rPr lang="el-GR" dirty="0" smtClean="0"/>
              <a:t>. </a:t>
            </a:r>
            <a:r>
              <a:rPr lang="el-GR" dirty="0" smtClean="0"/>
              <a:t>Τα </a:t>
            </a:r>
            <a:r>
              <a:rPr lang="el-GR" dirty="0"/>
              <a:t>Χρηματοδοτικά </a:t>
            </a:r>
            <a:r>
              <a:rPr lang="el-GR" dirty="0" smtClean="0"/>
              <a:t>Ταμεία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ja-JP" altLang="en-US" dirty="0"/>
              <a:t> </a:t>
            </a:r>
          </a:p>
          <a:p>
            <a:pPr marL="68580" indent="0">
              <a:buNone/>
            </a:pPr>
            <a:r>
              <a:rPr lang="el-GR" altLang="ja-JP" dirty="0"/>
              <a:t>Οι</a:t>
            </a:r>
            <a:r>
              <a:rPr lang="ja-JP" altLang="en-US" dirty="0"/>
              <a:t> </a:t>
            </a:r>
            <a:r>
              <a:rPr lang="el-GR" altLang="ja-JP" dirty="0"/>
              <a:t>δραστηριότητες</a:t>
            </a:r>
            <a:r>
              <a:rPr lang="ja-JP" altLang="en-US" dirty="0"/>
              <a:t> </a:t>
            </a:r>
            <a:r>
              <a:rPr lang="el-GR" altLang="ja-JP" dirty="0"/>
              <a:t>των</a:t>
            </a:r>
            <a:r>
              <a:rPr lang="ja-JP" altLang="en-US" dirty="0"/>
              <a:t> </a:t>
            </a:r>
            <a:r>
              <a:rPr lang="el-GR" altLang="ja-JP" b="1" dirty="0" smtClean="0"/>
              <a:t>Ευρωπαϊκών Διαρθρωτικών και Επενδυτικών Ταμείων</a:t>
            </a:r>
            <a:r>
              <a:rPr lang="ja-JP" altLang="en-US" b="1" dirty="0" smtClean="0"/>
              <a:t> </a:t>
            </a:r>
            <a:r>
              <a:rPr lang="el-GR" altLang="ja-JP" b="1" dirty="0" smtClean="0"/>
              <a:t>(ΕΔΕΤ)</a:t>
            </a:r>
          </a:p>
          <a:p>
            <a:pPr marL="68580" indent="0">
              <a:buNone/>
            </a:pPr>
            <a:r>
              <a:rPr lang="el-GR" altLang="ja-JP" dirty="0" smtClean="0"/>
              <a:t>και</a:t>
            </a:r>
            <a:r>
              <a:rPr lang="ja-JP" altLang="en-US" dirty="0" smtClean="0"/>
              <a:t> </a:t>
            </a:r>
            <a:r>
              <a:rPr lang="el-GR" altLang="ja-JP" dirty="0"/>
              <a:t>οι</a:t>
            </a:r>
            <a:r>
              <a:rPr lang="ja-JP" altLang="en-US" dirty="0"/>
              <a:t> </a:t>
            </a:r>
            <a:r>
              <a:rPr lang="el-GR" altLang="ja-JP" dirty="0"/>
              <a:t>πράξεις</a:t>
            </a:r>
            <a:r>
              <a:rPr lang="ja-JP" altLang="en-US" dirty="0"/>
              <a:t> </a:t>
            </a:r>
            <a:r>
              <a:rPr lang="el-GR" altLang="ja-JP" dirty="0"/>
              <a:t>τις</a:t>
            </a:r>
            <a:r>
              <a:rPr lang="ja-JP" altLang="en-US" dirty="0"/>
              <a:t> </a:t>
            </a:r>
            <a:r>
              <a:rPr lang="el-GR" altLang="ja-JP" dirty="0"/>
              <a:t>οποίες</a:t>
            </a:r>
            <a:r>
              <a:rPr lang="ja-JP" altLang="en-US" dirty="0"/>
              <a:t> </a:t>
            </a:r>
            <a:r>
              <a:rPr lang="el-GR" altLang="ja-JP" dirty="0"/>
              <a:t>στηρίζουν</a:t>
            </a:r>
            <a:r>
              <a:rPr lang="ja-JP" altLang="en-US" dirty="0"/>
              <a:t> </a:t>
            </a:r>
            <a:r>
              <a:rPr lang="el-GR" altLang="ja-JP" dirty="0"/>
              <a:t>θα</a:t>
            </a:r>
            <a:r>
              <a:rPr lang="ja-JP" altLang="en-US" dirty="0"/>
              <a:t> </a:t>
            </a:r>
            <a:r>
              <a:rPr lang="el-GR" altLang="ja-JP" dirty="0"/>
              <a:t>πρέπει</a:t>
            </a:r>
            <a:r>
              <a:rPr lang="ja-JP" altLang="en-US" dirty="0"/>
              <a:t> </a:t>
            </a:r>
            <a:r>
              <a:rPr lang="el-GR" altLang="ja-JP" b="1" dirty="0"/>
              <a:t>να</a:t>
            </a:r>
            <a:r>
              <a:rPr lang="ja-JP" altLang="en-US" b="1" dirty="0"/>
              <a:t> </a:t>
            </a:r>
            <a:r>
              <a:rPr lang="el-GR" altLang="ja-JP" b="1" dirty="0"/>
              <a:t>συμμορφώνονται</a:t>
            </a:r>
            <a:r>
              <a:rPr lang="ja-JP" altLang="en-US" b="1" dirty="0"/>
              <a:t> </a:t>
            </a:r>
            <a:r>
              <a:rPr lang="el-GR" altLang="ja-JP" b="1" dirty="0"/>
              <a:t>με</a:t>
            </a:r>
            <a:r>
              <a:rPr lang="ja-JP" altLang="en-US" b="1" dirty="0"/>
              <a:t> </a:t>
            </a:r>
            <a:r>
              <a:rPr lang="el-GR" altLang="ja-JP" b="1" dirty="0"/>
              <a:t>την</a:t>
            </a:r>
            <a:r>
              <a:rPr lang="ja-JP" altLang="en-US" b="1" dirty="0"/>
              <a:t> </a:t>
            </a:r>
            <a:r>
              <a:rPr lang="el-GR" altLang="ja-JP" b="1" dirty="0"/>
              <a:t>εφαρμοστέα</a:t>
            </a:r>
            <a:r>
              <a:rPr lang="ja-JP" altLang="en-US" b="1" dirty="0"/>
              <a:t> </a:t>
            </a:r>
            <a:r>
              <a:rPr lang="el-GR" altLang="ja-JP" b="1" dirty="0"/>
              <a:t>ενωσιακή</a:t>
            </a:r>
            <a:r>
              <a:rPr lang="ja-JP" altLang="en-US" b="1" dirty="0"/>
              <a:t> </a:t>
            </a:r>
            <a:r>
              <a:rPr lang="el-GR" altLang="ja-JP" b="1" dirty="0"/>
              <a:t>και</a:t>
            </a:r>
            <a:r>
              <a:rPr lang="ja-JP" altLang="en-US" b="1" dirty="0"/>
              <a:t> </a:t>
            </a:r>
            <a:r>
              <a:rPr lang="el-GR" altLang="ja-JP" b="1" dirty="0"/>
              <a:t>τη</a:t>
            </a:r>
            <a:r>
              <a:rPr lang="ja-JP" altLang="en-US" b="1" dirty="0"/>
              <a:t> </a:t>
            </a:r>
            <a:r>
              <a:rPr lang="el-GR" altLang="ja-JP" b="1" dirty="0"/>
              <a:t>σχετική</a:t>
            </a:r>
            <a:r>
              <a:rPr lang="ja-JP" altLang="en-US" b="1" dirty="0"/>
              <a:t> </a:t>
            </a:r>
            <a:r>
              <a:rPr lang="el-GR" altLang="ja-JP" b="1" dirty="0"/>
              <a:t>εθνική</a:t>
            </a:r>
            <a:r>
              <a:rPr lang="ja-JP" altLang="en-US" b="1" dirty="0"/>
              <a:t> </a:t>
            </a:r>
            <a:r>
              <a:rPr lang="el-GR" altLang="ja-JP" b="1" dirty="0"/>
              <a:t>νομοθεσία</a:t>
            </a:r>
            <a:r>
              <a:rPr lang="ja-JP" altLang="en-US" b="1" dirty="0"/>
              <a:t> </a:t>
            </a:r>
            <a:r>
              <a:rPr lang="el-GR" altLang="ja-JP" dirty="0"/>
              <a:t>που</a:t>
            </a:r>
            <a:r>
              <a:rPr lang="ja-JP" altLang="en-US" dirty="0"/>
              <a:t> </a:t>
            </a:r>
            <a:r>
              <a:rPr lang="el-GR" altLang="ja-JP" dirty="0"/>
              <a:t>εφαρμόζει</a:t>
            </a:r>
            <a:r>
              <a:rPr lang="ja-JP" altLang="en-US" dirty="0"/>
              <a:t> </a:t>
            </a:r>
            <a:r>
              <a:rPr lang="el-GR" altLang="ja-JP" dirty="0"/>
              <a:t>άμεσα</a:t>
            </a:r>
            <a:r>
              <a:rPr lang="ja-JP" altLang="en-US" dirty="0"/>
              <a:t> </a:t>
            </a:r>
            <a:r>
              <a:rPr lang="el-GR" altLang="ja-JP" dirty="0"/>
              <a:t>ή</a:t>
            </a:r>
            <a:r>
              <a:rPr lang="ja-JP" altLang="en-US" dirty="0"/>
              <a:t> </a:t>
            </a:r>
            <a:r>
              <a:rPr lang="el-GR" altLang="ja-JP" dirty="0"/>
              <a:t>έμμεσα</a:t>
            </a:r>
            <a:r>
              <a:rPr lang="ja-JP" altLang="en-US" dirty="0"/>
              <a:t> </a:t>
            </a:r>
            <a:r>
              <a:rPr lang="el-GR" altLang="ja-JP" dirty="0"/>
              <a:t>τον</a:t>
            </a:r>
            <a:r>
              <a:rPr lang="ja-JP" altLang="en-US" dirty="0"/>
              <a:t> </a:t>
            </a:r>
            <a:r>
              <a:rPr lang="el-GR" altLang="ja-JP" dirty="0"/>
              <a:t>παρόντα</a:t>
            </a:r>
            <a:r>
              <a:rPr lang="ja-JP" altLang="en-US" dirty="0"/>
              <a:t> </a:t>
            </a:r>
            <a:r>
              <a:rPr lang="el-GR" altLang="ja-JP" dirty="0"/>
              <a:t>κανονισμό</a:t>
            </a:r>
            <a:r>
              <a:rPr lang="ja-JP" altLang="en-US" dirty="0"/>
              <a:t> </a:t>
            </a:r>
            <a:r>
              <a:rPr lang="el-GR" altLang="ja-JP" dirty="0"/>
              <a:t>και</a:t>
            </a:r>
            <a:r>
              <a:rPr lang="ja-JP" altLang="en-US" dirty="0"/>
              <a:t> </a:t>
            </a:r>
            <a:r>
              <a:rPr lang="el-GR" altLang="ja-JP" dirty="0"/>
              <a:t>τους</a:t>
            </a:r>
            <a:r>
              <a:rPr lang="ja-JP" altLang="en-US" dirty="0"/>
              <a:t> </a:t>
            </a:r>
            <a:r>
              <a:rPr lang="el-GR" altLang="ja-JP" dirty="0"/>
              <a:t>ειδικούς</a:t>
            </a:r>
            <a:r>
              <a:rPr lang="ja-JP" altLang="en-US" dirty="0"/>
              <a:t> </a:t>
            </a:r>
            <a:r>
              <a:rPr lang="el-GR" altLang="ja-JP" dirty="0"/>
              <a:t>κανόνες</a:t>
            </a:r>
            <a:r>
              <a:rPr lang="ja-JP" altLang="en-US" dirty="0"/>
              <a:t> </a:t>
            </a:r>
            <a:r>
              <a:rPr lang="el-GR" altLang="ja-JP" dirty="0"/>
              <a:t>για</a:t>
            </a:r>
            <a:r>
              <a:rPr lang="ja-JP" altLang="en-US" dirty="0"/>
              <a:t> </a:t>
            </a:r>
            <a:r>
              <a:rPr lang="el-GR" altLang="ja-JP" dirty="0"/>
              <a:t>κάθε</a:t>
            </a:r>
            <a:r>
              <a:rPr lang="ja-JP" altLang="en-US" dirty="0"/>
              <a:t> </a:t>
            </a:r>
            <a:r>
              <a:rPr lang="el-GR" altLang="ja-JP" dirty="0"/>
              <a:t>Ταμείο.</a:t>
            </a:r>
            <a:endParaRPr lang="ja-JP" altLang="en-US" dirty="0"/>
          </a:p>
          <a:p>
            <a:pPr marL="68580" indent="0">
              <a:buNone/>
            </a:pPr>
            <a:r>
              <a:rPr lang="el-GR" altLang="ja-JP" dirty="0" smtClean="0"/>
              <a:t>Περιορίζονται</a:t>
            </a:r>
            <a:endParaRPr lang="el-GR" altLang="ja-JP" dirty="0"/>
          </a:p>
          <a:p>
            <a:pPr marL="68580" indent="0">
              <a:buNone/>
            </a:pPr>
            <a:r>
              <a:rPr lang="el-GR" altLang="ja-JP" dirty="0" smtClean="0"/>
              <a:t>Επίσημη</a:t>
            </a:r>
            <a:r>
              <a:rPr lang="ja-JP" altLang="en-US" dirty="0" smtClean="0"/>
              <a:t> </a:t>
            </a:r>
            <a:r>
              <a:rPr lang="el-GR" altLang="ja-JP" dirty="0"/>
              <a:t>Εφημερίδα</a:t>
            </a:r>
            <a:r>
              <a:rPr lang="ja-JP" altLang="en-US" dirty="0"/>
              <a:t> </a:t>
            </a:r>
            <a:r>
              <a:rPr lang="el-GR" altLang="ja-JP" dirty="0"/>
              <a:t>της</a:t>
            </a:r>
            <a:r>
              <a:rPr lang="ja-JP" altLang="en-US" dirty="0"/>
              <a:t> </a:t>
            </a:r>
            <a:r>
              <a:rPr lang="el-GR" altLang="ja-JP" dirty="0" smtClean="0"/>
              <a:t>Ε.</a:t>
            </a:r>
            <a:r>
              <a:rPr lang="ja-JP" altLang="en-US" dirty="0" smtClean="0"/>
              <a:t> </a:t>
            </a:r>
            <a:r>
              <a:rPr lang="el-GR" altLang="ja-JP" dirty="0" smtClean="0"/>
              <a:t>Έ.</a:t>
            </a:r>
            <a:r>
              <a:rPr lang="ja-JP" altLang="en-US" dirty="0" smtClean="0"/>
              <a:t> </a:t>
            </a:r>
            <a:r>
              <a:rPr lang="en-US" altLang="ja-JP" dirty="0"/>
              <a:t>L </a:t>
            </a:r>
            <a:r>
              <a:rPr lang="en-US" altLang="ja-JP" dirty="0" smtClean="0"/>
              <a:t>347/329</a:t>
            </a:r>
            <a:r>
              <a:rPr lang="el-GR" altLang="ja-JP" dirty="0" smtClean="0"/>
              <a:t>, 20.12.2013</a:t>
            </a:r>
            <a:r>
              <a:rPr lang="en-US" altLang="ja-JP" dirty="0" smtClean="0"/>
              <a:t> </a:t>
            </a:r>
            <a:endParaRPr lang="el-GR" altLang="ja-JP" dirty="0" smtClean="0"/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000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 smtClean="0"/>
              <a:t>2. Τα </a:t>
            </a:r>
            <a:r>
              <a:rPr lang="el-GR" dirty="0"/>
              <a:t>Χρηματοδοτικά Ταμεία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l-GR" dirty="0" smtClean="0"/>
              <a:t>Παραδείγματα:</a:t>
            </a:r>
          </a:p>
          <a:p>
            <a:pPr marL="68580" indent="0">
              <a:buNone/>
            </a:pPr>
            <a:r>
              <a:rPr lang="el-GR" dirty="0" smtClean="0"/>
              <a:t>Κορώνεια</a:t>
            </a:r>
          </a:p>
          <a:p>
            <a:pPr marL="68580" indent="0">
              <a:buNone/>
            </a:pPr>
            <a:r>
              <a:rPr lang="el-GR" dirty="0" smtClean="0"/>
              <a:t>Αμβρακικός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7321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/>
              <a:t>4</a:t>
            </a:r>
            <a:r>
              <a:rPr lang="el-GR" dirty="0" smtClean="0"/>
              <a:t>. </a:t>
            </a:r>
            <a:r>
              <a:rPr lang="el-GR" dirty="0" smtClean="0"/>
              <a:t>Τα Χρηματοδοτούμενα Έργα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l-GR" dirty="0" smtClean="0"/>
              <a:t>Εργα υποδομής προστασίας περιβάλλοντος</a:t>
            </a:r>
          </a:p>
          <a:p>
            <a:pPr marL="68580" indent="0">
              <a:buNone/>
            </a:pPr>
            <a:r>
              <a:rPr lang="el-GR" dirty="0" smtClean="0"/>
              <a:t>ΕΕΛ</a:t>
            </a:r>
          </a:p>
          <a:p>
            <a:pPr marL="68580" indent="0">
              <a:buNone/>
            </a:pPr>
            <a:r>
              <a:rPr lang="el-GR" dirty="0" smtClean="0"/>
              <a:t>Διαχείριση Αποβλήτων</a:t>
            </a:r>
          </a:p>
          <a:p>
            <a:pPr marL="68580" indent="0">
              <a:buNone/>
            </a:pPr>
            <a:r>
              <a:rPr lang="el-GR" dirty="0" smtClean="0"/>
              <a:t>Αφαλατώσεις</a:t>
            </a:r>
            <a:endParaRPr lang="el-GR" dirty="0"/>
          </a:p>
          <a:p>
            <a:pPr marL="68580" indent="0">
              <a:buNone/>
            </a:pPr>
            <a:r>
              <a:rPr lang="el-GR" dirty="0" smtClean="0"/>
              <a:t>Χρηματοδότηση </a:t>
            </a:r>
            <a:r>
              <a:rPr lang="el-GR" dirty="0" smtClean="0"/>
              <a:t>για την κλιματική αλλαγή: 2014- </a:t>
            </a:r>
            <a:r>
              <a:rPr lang="el-GR" dirty="0"/>
              <a:t>2020</a:t>
            </a:r>
            <a:r>
              <a:rPr lang="en-US" dirty="0"/>
              <a:t> </a:t>
            </a:r>
            <a:endParaRPr lang="el-GR" dirty="0"/>
          </a:p>
          <a:p>
            <a:pPr marL="68580" indent="0">
              <a:buNone/>
            </a:pPr>
            <a:r>
              <a:rPr lang="en-US" dirty="0"/>
              <a:t>20% </a:t>
            </a:r>
            <a:r>
              <a:rPr lang="el-GR" dirty="0"/>
              <a:t>του συνολικού προϋπολογισμού</a:t>
            </a:r>
          </a:p>
          <a:p>
            <a:pPr marL="68580" indent="0">
              <a:buNone/>
            </a:pPr>
            <a:r>
              <a:rPr lang="el-GR" dirty="0"/>
              <a:t>180 δις ΕΥΡΩ</a:t>
            </a: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037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/>
              <a:t>4</a:t>
            </a:r>
            <a:r>
              <a:rPr lang="el-GR" dirty="0" smtClean="0"/>
              <a:t>. </a:t>
            </a:r>
            <a:r>
              <a:rPr lang="el-GR" dirty="0" smtClean="0"/>
              <a:t>Τα Χρηματοδοτούμενα Έργα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l-GR" sz="2800" dirty="0" smtClean="0"/>
              <a:t>Εργα υποδομής προστασίας περιβάλλοντος</a:t>
            </a:r>
          </a:p>
          <a:p>
            <a:r>
              <a:rPr lang="el-GR" sz="2800" dirty="0" smtClean="0"/>
              <a:t>ΕΕΛ</a:t>
            </a:r>
          </a:p>
          <a:p>
            <a:r>
              <a:rPr lang="el-GR" sz="2800" dirty="0" smtClean="0"/>
              <a:t>Διαχείριση Αποβλήτων</a:t>
            </a:r>
          </a:p>
          <a:p>
            <a:r>
              <a:rPr lang="el-GR" sz="2800" dirty="0" smtClean="0"/>
              <a:t>Αφαλατώσεις</a:t>
            </a:r>
            <a:endParaRPr lang="el-GR" sz="2800" dirty="0"/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153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5780" indent="-457200"/>
            <a:r>
              <a:rPr lang="el-GR" dirty="0"/>
              <a:t>4</a:t>
            </a:r>
            <a:r>
              <a:rPr lang="el-GR" dirty="0" smtClean="0"/>
              <a:t>. </a:t>
            </a:r>
            <a:r>
              <a:rPr lang="el-GR" dirty="0" smtClean="0"/>
              <a:t>Τα Χρηματοδοτούμενα Έργα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Horizon </a:t>
            </a:r>
            <a:r>
              <a:rPr lang="el-GR" dirty="0" smtClean="0"/>
              <a:t>Έρευνα - τεχνολογία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LIFE</a:t>
            </a:r>
          </a:p>
          <a:p>
            <a:endParaRPr lang="el-GR" dirty="0"/>
          </a:p>
          <a:p>
            <a:r>
              <a:rPr lang="el-GR" dirty="0" smtClean="0"/>
              <a:t>Χρηματοδότηση </a:t>
            </a:r>
            <a:r>
              <a:rPr lang="el-GR" dirty="0" smtClean="0"/>
              <a:t>για την κλιματική αλλαγή: 2014- </a:t>
            </a:r>
            <a:r>
              <a:rPr lang="el-GR" dirty="0"/>
              <a:t>2020</a:t>
            </a:r>
            <a:r>
              <a:rPr lang="en-US" dirty="0"/>
              <a:t> </a:t>
            </a:r>
            <a:endParaRPr lang="el-GR" dirty="0"/>
          </a:p>
          <a:p>
            <a:pPr marL="68580" indent="0">
              <a:buNone/>
            </a:pPr>
            <a:r>
              <a:rPr lang="en-US" dirty="0"/>
              <a:t>20% </a:t>
            </a:r>
            <a:r>
              <a:rPr lang="el-GR" dirty="0"/>
              <a:t>του συνολικού προϋπολογισμού</a:t>
            </a:r>
          </a:p>
          <a:p>
            <a:pPr marL="68580" indent="0">
              <a:buNone/>
            </a:pPr>
            <a:r>
              <a:rPr lang="el-GR" dirty="0"/>
              <a:t>180 δις ΕΥΡΩ</a:t>
            </a: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150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</a:t>
            </a:r>
            <a:r>
              <a:rPr lang="el-GR" dirty="0" smtClean="0"/>
              <a:t>. </a:t>
            </a:r>
            <a:r>
              <a:rPr lang="el-GR" dirty="0" smtClean="0"/>
              <a:t>Δικαιώματα Πολιτών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l-GR" sz="2800" b="1" dirty="0" smtClean="0"/>
              <a:t>Καταγγελια </a:t>
            </a:r>
            <a:r>
              <a:rPr lang="el-GR" sz="2800" b="1" dirty="0" smtClean="0"/>
              <a:t>στην Ε. </a:t>
            </a:r>
            <a:r>
              <a:rPr lang="el-GR" sz="2800" b="1" dirty="0" smtClean="0"/>
              <a:t>Επιτροπή</a:t>
            </a:r>
          </a:p>
          <a:p>
            <a:pPr marL="68580" indent="0">
              <a:buNone/>
            </a:pPr>
            <a:endParaRPr lang="el-GR" sz="2800" dirty="0" smtClean="0"/>
          </a:p>
          <a:p>
            <a:pPr marL="68580" indent="0">
              <a:buNone/>
            </a:pPr>
            <a:r>
              <a:rPr lang="el-GR" sz="2800" dirty="0" smtClean="0"/>
              <a:t>ΜΚΟ</a:t>
            </a:r>
          </a:p>
          <a:p>
            <a:pPr marL="68580" indent="0">
              <a:buNone/>
            </a:pPr>
            <a:r>
              <a:rPr lang="el-GR" sz="2800" dirty="0" smtClean="0"/>
              <a:t>Πολίτες</a:t>
            </a:r>
          </a:p>
          <a:p>
            <a:pPr marL="68580" indent="0">
              <a:buNone/>
            </a:pPr>
            <a:r>
              <a:rPr lang="el-GR" sz="2800" dirty="0" smtClean="0"/>
              <a:t>Παραπομπή Κ.μ. </a:t>
            </a:r>
            <a:r>
              <a:rPr lang="el-GR" sz="2800" dirty="0"/>
              <a:t>σ</a:t>
            </a:r>
            <a:r>
              <a:rPr lang="el-GR" sz="2800" dirty="0" smtClean="0"/>
              <a:t>το ΔΕΕ</a:t>
            </a:r>
            <a:endParaRPr lang="el-G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916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</a:t>
            </a:r>
            <a:r>
              <a:rPr lang="el-GR" dirty="0" smtClean="0"/>
              <a:t>. </a:t>
            </a:r>
            <a:r>
              <a:rPr lang="el-GR" dirty="0" smtClean="0"/>
              <a:t>Δικαιώματα Πολιτών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l-GR" sz="2800" b="1" dirty="0" smtClean="0"/>
              <a:t>Αναφορά στο </a:t>
            </a:r>
            <a:r>
              <a:rPr lang="el-GR" sz="2800" b="1" dirty="0" smtClean="0"/>
              <a:t>Ευρωπαϊκό Κοινοβούλιο</a:t>
            </a:r>
            <a:endParaRPr lang="el-GR" sz="2800" b="1" dirty="0" smtClean="0"/>
          </a:p>
          <a:p>
            <a:endParaRPr lang="el-GR" dirty="0"/>
          </a:p>
          <a:p>
            <a:pPr>
              <a:buNone/>
              <a:defRPr/>
            </a:pPr>
            <a:r>
              <a:rPr lang="el-GR" dirty="0"/>
              <a:t>35% των αναφορών που δέχεται </a:t>
            </a:r>
          </a:p>
          <a:p>
            <a:pPr>
              <a:buNone/>
              <a:defRPr/>
            </a:pPr>
            <a:r>
              <a:rPr lang="el-GR" dirty="0"/>
              <a:t>    	το Ε. Κοινοβούλιο</a:t>
            </a:r>
          </a:p>
          <a:p>
            <a:pPr>
              <a:buNone/>
              <a:defRPr/>
            </a:pPr>
            <a:r>
              <a:rPr lang="el-GR" dirty="0"/>
              <a:t>		αφορούν το περιβάλλον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297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</a:t>
            </a:r>
            <a:r>
              <a:rPr lang="el-GR" dirty="0" smtClean="0"/>
              <a:t>. </a:t>
            </a:r>
            <a:r>
              <a:rPr lang="el-GR" dirty="0" smtClean="0"/>
              <a:t>Δικαιώματα Πολιτών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l-GR" sz="3200" b="1" dirty="0" smtClean="0"/>
              <a:t>Αναφορά στο Ευρωπαίο Διαμεσολαβητή</a:t>
            </a:r>
          </a:p>
          <a:p>
            <a:endParaRPr lang="el-GR" dirty="0"/>
          </a:p>
          <a:p>
            <a:pPr marL="68580" indent="0">
              <a:buNone/>
            </a:pPr>
            <a:r>
              <a:rPr lang="el-GR" dirty="0" smtClean="0"/>
              <a:t>Για μη ορθή λειτουργία των Θεσμικών Οργάνων της Ε. Ένωσης</a:t>
            </a:r>
          </a:p>
          <a:p>
            <a:pPr marL="68580" indent="0">
              <a:buNone/>
            </a:pPr>
            <a:r>
              <a:rPr lang="el-GR" dirty="0" smtClean="0"/>
              <a:t>Π.χ. καθυστερήσεις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435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6</a:t>
            </a:r>
            <a:r>
              <a:rPr lang="el-GR" dirty="0" smtClean="0"/>
              <a:t>. </a:t>
            </a:r>
            <a:r>
              <a:rPr lang="el-GR" dirty="0" smtClean="0"/>
              <a:t>Το «Εθελοντικό» Δίκαιο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b="1" dirty="0"/>
              <a:t>Περιβαλλοντική</a:t>
            </a:r>
            <a:r>
              <a:rPr lang="en-US" b="1" dirty="0"/>
              <a:t> </a:t>
            </a:r>
            <a:r>
              <a:rPr lang="el-GR" b="1" dirty="0"/>
              <a:t>διαχείριση </a:t>
            </a:r>
            <a:r>
              <a:rPr lang="en-US" dirty="0"/>
              <a:t>EMAS</a:t>
            </a:r>
            <a:r>
              <a:rPr lang="el-GR" dirty="0"/>
              <a:t> ΙΙΙ Κανονισμός </a:t>
            </a:r>
            <a:r>
              <a:rPr lang="en-US" dirty="0"/>
              <a:t> 1221/2009</a:t>
            </a:r>
            <a:endParaRPr lang="el-GR" dirty="0"/>
          </a:p>
          <a:p>
            <a:pPr marL="6858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b="1" dirty="0"/>
              <a:t>Eco-label</a:t>
            </a:r>
            <a:r>
              <a:rPr lang="el-GR" dirty="0"/>
              <a:t> Απόφαση 2000/728 </a:t>
            </a:r>
          </a:p>
          <a:p>
            <a:pPr marL="365760" lvl="1" indent="0">
              <a:buNone/>
              <a:defRPr/>
            </a:pPr>
            <a:r>
              <a:rPr lang="el-GR" dirty="0" smtClean="0"/>
              <a:t>Αποφάσεις  </a:t>
            </a:r>
            <a:r>
              <a:rPr lang="en-US" dirty="0" smtClean="0"/>
              <a:t> </a:t>
            </a:r>
            <a:r>
              <a:rPr lang="el-GR" dirty="0"/>
              <a:t>απονομής  οικολογικού σήματος σε προϊόντα και υπηρεσίες ( πλυντήρια, παπούτσια, υπηρεσίες κάμπινγκ, χαρτικά, ρούχα)</a:t>
            </a:r>
            <a:endParaRPr lang="en-US" dirty="0"/>
          </a:p>
          <a:p>
            <a:pPr marL="68580" indent="0">
              <a:buNone/>
            </a:pPr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7348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6. Συμπεράσματα - Προοπτικές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l-GR" sz="3600" dirty="0" smtClean="0"/>
              <a:t>Εφαρμόζεται αποτελεσματικά η Περιβαλλοντική Νομοθεσία?</a:t>
            </a:r>
            <a:endParaRPr lang="el-GR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84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Εισαγωγή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Ενωσιακό Περιβαλλοντικό Δίκαιο -</a:t>
            </a:r>
          </a:p>
          <a:p>
            <a:pPr marL="0" indent="0">
              <a:buNone/>
            </a:pP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Εθνικό Περιβαλλοντικό Δίκαιο</a:t>
            </a:r>
          </a:p>
          <a:p>
            <a:pPr marL="0" indent="0">
              <a:buNone/>
            </a:pPr>
            <a:endParaRPr lang="el-GR" alt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400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περίπου Κανονιστικές Πράξεις </a:t>
            </a:r>
          </a:p>
          <a:p>
            <a:pPr marL="0" indent="0"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Οδηγίες, Κανονισμοί και Αποφάσεις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που ανανεώνονται από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νεότερες 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προσαρμοζόμενες στην </a:t>
            </a:r>
            <a:endParaRPr lang="en-US" alt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επιστημονική και τεχνολογική πρόοδο 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pic>
        <p:nvPicPr>
          <p:cNvPr id="1028" name="Picture 4" descr="C:\Users\admin\AppData\Local\Temp\vmware-admin\VMwareDnD\f6aa5720\Unknow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2736"/>
            <a:ext cx="12763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6952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Συμπεράσματα:  ΟΟΣΑ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altLang="el-GR" dirty="0"/>
          </a:p>
          <a:p>
            <a:pPr indent="-342900"/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Για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την εφαρμογή του δικαίου της Ε. </a:t>
            </a: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Ένωσης απαιτείται</a:t>
            </a:r>
            <a:endParaRPr lang="el-GR" altLang="el-GR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το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1% του κρατικού προϋπολογισμού </a:t>
            </a:r>
          </a:p>
          <a:p>
            <a:pPr marL="0" indent="0"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  κάθε κ. μ. </a:t>
            </a:r>
          </a:p>
          <a:p>
            <a:pPr indent="-342900"/>
            <a:endParaRPr lang="el-GR" altLang="el-GR" dirty="0">
              <a:solidFill>
                <a:schemeClr val="tx2">
                  <a:lumMod val="75000"/>
                </a:schemeClr>
              </a:solidFill>
            </a:endParaRPr>
          </a:p>
          <a:p>
            <a:pPr indent="-342900"/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Σε όλα τα κ. μ. παρατηρείται 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κάποιο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«έλλειμμα εφαρμογής»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7093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Συμπεράσματα: Ε.Ε.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Το κόστος  μη εφαρμογής της νομοθεσίας εκτιμάται σε 50 δισ. Ευρώ/χρόνο </a:t>
            </a:r>
          </a:p>
          <a:p>
            <a:pPr marL="68580" indent="0">
              <a:buNone/>
              <a:defRPr/>
            </a:pPr>
            <a:r>
              <a:rPr lang="el-GR" dirty="0"/>
              <a:t>    [Έκθεση Ε.Ε. 2011</a:t>
            </a:r>
            <a:r>
              <a:rPr lang="en-US" dirty="0"/>
              <a:t>, COWI</a:t>
            </a:r>
            <a:r>
              <a:rPr lang="el-GR" dirty="0" smtClean="0"/>
              <a:t>]</a:t>
            </a:r>
          </a:p>
          <a:p>
            <a:pPr marL="68580" indent="0">
              <a:buNone/>
              <a:defRPr/>
            </a:pPr>
            <a:endParaRPr lang="el-GR" dirty="0"/>
          </a:p>
          <a:p>
            <a:pPr>
              <a:defRPr/>
            </a:pPr>
            <a:r>
              <a:rPr lang="el-GR" dirty="0" smtClean="0"/>
              <a:t>πλήρης </a:t>
            </a:r>
            <a:r>
              <a:rPr lang="el-GR" dirty="0"/>
              <a:t>εφαρμογή της νομοθεσίας αποβλήτων εκτιμάται ότι θα δημιουργήσει 400.000 θέσεις εργασίας</a:t>
            </a:r>
          </a:p>
          <a:p>
            <a:pPr marL="68580" indent="0">
              <a:buNone/>
              <a:defRPr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sz="1900" dirty="0" smtClean="0"/>
              <a:t>[</a:t>
            </a:r>
            <a:r>
              <a:rPr lang="en-US" sz="1900" dirty="0"/>
              <a:t>Bio Intelligence service 2011</a:t>
            </a:r>
            <a:r>
              <a:rPr lang="el-GR" sz="1900" dirty="0"/>
              <a:t>]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540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dirty="0"/>
              <a:t>Συμπεράσματα: </a:t>
            </a:r>
            <a:r>
              <a:rPr lang="el-GR" dirty="0" smtClean="0"/>
              <a:t> Σε Εθνικό επίπεδο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l-GR" altLang="el-GR" sz="3600" dirty="0">
                <a:solidFill>
                  <a:schemeClr val="accent1"/>
                </a:solidFill>
              </a:rPr>
              <a:t>Εύχρηστη </a:t>
            </a:r>
            <a:r>
              <a:rPr lang="el-GR" altLang="el-GR" sz="3600" b="1" dirty="0">
                <a:solidFill>
                  <a:schemeClr val="accent1"/>
                </a:solidFill>
              </a:rPr>
              <a:t>κωδικοποίηση της </a:t>
            </a:r>
            <a:r>
              <a:rPr lang="el-GR" altLang="el-GR" sz="3600" b="1" dirty="0">
                <a:solidFill>
                  <a:schemeClr val="accent1"/>
                </a:solidFill>
              </a:rPr>
              <a:t>Ν</a:t>
            </a:r>
            <a:r>
              <a:rPr lang="el-GR" altLang="el-GR" sz="3600" b="1" dirty="0" smtClean="0">
                <a:solidFill>
                  <a:schemeClr val="accent1"/>
                </a:solidFill>
              </a:rPr>
              <a:t>ομοθεσίας </a:t>
            </a:r>
            <a:r>
              <a:rPr lang="el-GR" altLang="el-GR" sz="3600" b="1" dirty="0">
                <a:solidFill>
                  <a:schemeClr val="accent1"/>
                </a:solidFill>
              </a:rPr>
              <a:t>Π</a:t>
            </a:r>
            <a:r>
              <a:rPr lang="el-GR" altLang="el-GR" sz="3600" b="1" dirty="0" smtClean="0">
                <a:solidFill>
                  <a:schemeClr val="accent1"/>
                </a:solidFill>
              </a:rPr>
              <a:t>εριβάλλοντος</a:t>
            </a:r>
            <a:endParaRPr lang="el-GR" altLang="el-GR" sz="3600" dirty="0">
              <a:solidFill>
                <a:schemeClr val="accent1"/>
              </a:solidFill>
            </a:endParaRP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7828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 εθνικό Επίπεδο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b="1" dirty="0">
                <a:solidFill>
                  <a:schemeClr val="tx2">
                    <a:lumMod val="75000"/>
                  </a:schemeClr>
                </a:solidFill>
              </a:rPr>
              <a:t>Σχεδιασμός των </a:t>
            </a:r>
            <a:endParaRPr lang="el-GR" alt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8580" indent="0">
              <a:buNone/>
            </a:pPr>
            <a:r>
              <a:rPr lang="el-GR" altLang="el-G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sz="2800" b="1" dirty="0" smtClean="0">
                <a:solidFill>
                  <a:schemeClr val="tx2">
                    <a:lumMod val="75000"/>
                  </a:schemeClr>
                </a:solidFill>
              </a:rPr>
              <a:t>εργασιών </a:t>
            </a:r>
            <a:r>
              <a:rPr lang="el-GR" altLang="el-GR" sz="2800" b="1" dirty="0">
                <a:solidFill>
                  <a:schemeClr val="tx2">
                    <a:lumMod val="75000"/>
                  </a:schemeClr>
                </a:solidFill>
              </a:rPr>
              <a:t>περιβαλλοντικής επιθεώρησης </a:t>
            </a:r>
            <a:r>
              <a:rPr lang="el-GR" altLang="el-GR" sz="2800" dirty="0">
                <a:solidFill>
                  <a:schemeClr val="tx2">
                    <a:lumMod val="75000"/>
                  </a:schemeClr>
                </a:solidFill>
              </a:rPr>
              <a:t>σε εθνικό, περιφερειακό και τοπικό </a:t>
            </a:r>
            <a:r>
              <a:rPr lang="el-GR" altLang="el-GR" sz="2800" dirty="0" smtClean="0">
                <a:solidFill>
                  <a:schemeClr val="tx2">
                    <a:lumMod val="75000"/>
                  </a:schemeClr>
                </a:solidFill>
              </a:rPr>
              <a:t>επίπεδο                                     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(προβλέπεται στον Ν. 4014/2011)</a:t>
            </a:r>
            <a:endParaRPr lang="el-GR" altLang="el-GR" sz="1400" dirty="0">
              <a:solidFill>
                <a:schemeClr val="tx2">
                  <a:lumMod val="75000"/>
                </a:schemeClr>
              </a:solidFill>
            </a:endParaRP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3202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 Εθνικό Επίπεδο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sz="2600" dirty="0" smtClean="0">
                <a:solidFill>
                  <a:schemeClr val="tx2">
                    <a:lumMod val="75000"/>
                  </a:schemeClr>
                </a:solidFill>
              </a:rPr>
              <a:t>Δημιουργία</a:t>
            </a:r>
            <a:r>
              <a:rPr lang="el-GR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βάσης δεδομένων 	</a:t>
            </a:r>
            <a:r>
              <a:rPr lang="el-GR" sz="2600" dirty="0">
                <a:solidFill>
                  <a:schemeClr val="tx2">
                    <a:lumMod val="75000"/>
                  </a:schemeClr>
                </a:solidFill>
              </a:rPr>
              <a:t>καταγραφής και επεξεργασίας 	στοιχείων 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περιβαλλοντικών ελέγχων</a:t>
            </a:r>
          </a:p>
          <a:p>
            <a:pPr marL="0" indent="0">
              <a:buNone/>
              <a:defRPr/>
            </a:pP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el-GR" altLang="el-GR" sz="2600" dirty="0">
                <a:solidFill>
                  <a:schemeClr val="tx2">
                    <a:lumMod val="75000"/>
                  </a:schemeClr>
                </a:solidFill>
              </a:rPr>
              <a:t>(προβλέπεται στον Ν. 4014/2011)</a:t>
            </a:r>
          </a:p>
          <a:p>
            <a:pPr marL="68580" indent="0">
              <a:buNone/>
              <a:defRPr/>
            </a:pP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el-GR" sz="1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l-GR" sz="2600" dirty="0" smtClean="0">
                <a:solidFill>
                  <a:schemeClr val="tx2">
                    <a:lumMod val="75000"/>
                  </a:schemeClr>
                </a:solidFill>
              </a:rPr>
              <a:t>Ανάπτυξη 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μηχανισμού καταγραφής</a:t>
            </a:r>
          </a:p>
          <a:p>
            <a:pPr marL="0" indent="0">
              <a:buNone/>
              <a:defRPr/>
            </a:pPr>
            <a:r>
              <a:rPr lang="el-GR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600" b="1" dirty="0">
                <a:solidFill>
                  <a:schemeClr val="tx2">
                    <a:lumMod val="75000"/>
                  </a:schemeClr>
                </a:solidFill>
              </a:rPr>
              <a:t>αδειοδοτημένων ή μη έργων και </a:t>
            </a:r>
            <a:r>
              <a:rPr lang="el-GR" sz="2600" b="1" dirty="0" smtClean="0">
                <a:solidFill>
                  <a:schemeClr val="tx2">
                    <a:lumMod val="75000"/>
                  </a:schemeClr>
                </a:solidFill>
              </a:rPr>
              <a:t>    δραστηριοτήτων</a:t>
            </a:r>
            <a:endParaRPr lang="el-GR" sz="2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    (προβλέπεται στον Ν. 4014/2011)</a:t>
            </a:r>
            <a:endParaRPr lang="el-GR" altLang="el-GR" sz="1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3183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l-GR" dirty="0"/>
          </a:p>
          <a:p>
            <a:pPr marL="68580" indent="0">
              <a:buNone/>
            </a:pPr>
            <a:r>
              <a:rPr lang="el-GR" dirty="0" smtClean="0"/>
              <a:t>Σημαντική Συμβολή του προγράμματος</a:t>
            </a:r>
          </a:p>
          <a:p>
            <a:pPr marL="68580" indent="0">
              <a:buNone/>
            </a:pPr>
            <a:r>
              <a:rPr lang="el-GR" b="1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pic>
        <p:nvPicPr>
          <p:cNvPr id="1027" name="Picture 3" descr="C:\Users\admin\AppData\Local\Temp\vmware-admin\VMwareDnD\82809d40\logo_themi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28083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8316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Σε Διεθνές Επίπεδο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  <a:defRPr/>
            </a:pPr>
            <a:endParaRPr lang="el-GR" dirty="0"/>
          </a:p>
          <a:p>
            <a:pPr>
              <a:defRPr/>
            </a:pPr>
            <a:r>
              <a:rPr lang="el-GR" dirty="0"/>
              <a:t>Δημιουργία σώματος </a:t>
            </a:r>
            <a:r>
              <a:rPr lang="el-GR" b="1" dirty="0"/>
              <a:t>Ευρωπαίων Περιβαλλοντικών  Ελεγκτών</a:t>
            </a:r>
          </a:p>
          <a:p>
            <a:pPr marL="68580" indent="0">
              <a:buNone/>
              <a:defRPr/>
            </a:pPr>
            <a:endParaRPr lang="el-GR" b="1" dirty="0"/>
          </a:p>
          <a:p>
            <a:pPr>
              <a:defRPr/>
            </a:pPr>
            <a:r>
              <a:rPr lang="el-GR" dirty="0"/>
              <a:t>Πρόταση στην Επιτροπή Περιβάλλοντος του Ε. Κοινοβουλίου ίδρυσης </a:t>
            </a:r>
            <a:r>
              <a:rPr lang="el-GR" b="1" dirty="0">
                <a:solidFill>
                  <a:schemeClr val="tx1"/>
                </a:solidFill>
              </a:rPr>
              <a:t>Διεθνούς Ποινικού  δικαστηρίου για το περιβάλλον </a:t>
            </a:r>
          </a:p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472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4680520"/>
          </a:xfrm>
        </p:spPr>
        <p:txBody>
          <a:bodyPr>
            <a:normAutofit/>
          </a:bodyPr>
          <a:lstStyle/>
          <a:p>
            <a:r>
              <a:rPr lang="el-GR" altLang="el-GR" dirty="0">
                <a:solidFill>
                  <a:schemeClr val="tx2"/>
                </a:solidFill>
              </a:rPr>
              <a:t>							</a:t>
            </a:r>
            <a:br>
              <a:rPr lang="el-GR" altLang="el-GR" dirty="0">
                <a:solidFill>
                  <a:schemeClr val="tx2"/>
                </a:solidFill>
              </a:rPr>
            </a:br>
            <a:r>
              <a:rPr lang="el-GR" altLang="el-GR" sz="2200" dirty="0">
                <a:solidFill>
                  <a:schemeClr val="tx2"/>
                </a:solidFill>
              </a:rPr>
              <a:t>«Δεν μπορούμε να λύσουμε τα προβλήματα χρησιμοποιώντας τον ίδιο τρόπο σκέψης</a:t>
            </a:r>
            <a:br>
              <a:rPr lang="el-GR" altLang="el-GR" sz="2200" dirty="0">
                <a:solidFill>
                  <a:schemeClr val="tx2"/>
                </a:solidFill>
              </a:rPr>
            </a:br>
            <a:r>
              <a:rPr lang="el-GR" altLang="el-GR" sz="2200" dirty="0">
                <a:solidFill>
                  <a:schemeClr val="tx2"/>
                </a:solidFill>
              </a:rPr>
              <a:t>	 με αυτόν που είχαμε</a:t>
            </a:r>
            <a:br>
              <a:rPr lang="el-GR" altLang="el-GR" sz="2200" dirty="0">
                <a:solidFill>
                  <a:schemeClr val="tx2"/>
                </a:solidFill>
              </a:rPr>
            </a:br>
            <a:r>
              <a:rPr lang="el-GR" altLang="el-GR" sz="2200" dirty="0">
                <a:solidFill>
                  <a:schemeClr val="tx2"/>
                </a:solidFill>
              </a:rPr>
              <a:t>	 όταν τα δημιουργήσαμε»</a:t>
            </a:r>
            <a:br>
              <a:rPr lang="el-GR" altLang="el-GR" sz="2200" dirty="0">
                <a:solidFill>
                  <a:schemeClr val="tx2"/>
                </a:solidFill>
              </a:rPr>
            </a:br>
            <a:r>
              <a:rPr lang="el-GR" altLang="el-GR" sz="2200" dirty="0">
                <a:solidFill>
                  <a:schemeClr val="tx2"/>
                </a:solidFill>
              </a:rPr>
              <a:t>                                                             </a:t>
            </a:r>
            <a:r>
              <a:rPr lang="el-GR" altLang="el-GR" sz="2200" dirty="0" smtClean="0">
                <a:solidFill>
                  <a:schemeClr val="tx2"/>
                </a:solidFill>
              </a:rPr>
              <a:t> </a:t>
            </a:r>
            <a:r>
              <a:rPr lang="en-US" altLang="el-GR" sz="2200" dirty="0">
                <a:solidFill>
                  <a:schemeClr val="tx2"/>
                </a:solidFill>
              </a:rPr>
              <a:t>Albert Einstein</a:t>
            </a:r>
            <a:r>
              <a:rPr lang="el-GR" altLang="el-GR" dirty="0">
                <a:solidFill>
                  <a:schemeClr val="tx2"/>
                </a:solidFill>
              </a:rPr>
              <a:t/>
            </a:r>
            <a:br>
              <a:rPr lang="el-GR" altLang="el-GR" dirty="0">
                <a:solidFill>
                  <a:schemeClr val="tx2"/>
                </a:solidFill>
              </a:rPr>
            </a:b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3508977"/>
          </a:xfrm>
        </p:spPr>
        <p:txBody>
          <a:bodyPr/>
          <a:lstStyle/>
          <a:p>
            <a:pPr marL="68580" indent="0">
              <a:buNone/>
            </a:pPr>
            <a:endParaRPr lang="el-GR" dirty="0" smtClean="0"/>
          </a:p>
          <a:p>
            <a:pPr marL="68580" indent="0">
              <a:buNone/>
            </a:pPr>
            <a:endParaRPr lang="el-GR" dirty="0"/>
          </a:p>
          <a:p>
            <a:pPr marL="68580" indent="0">
              <a:buNone/>
            </a:pPr>
            <a:endParaRPr lang="el-GR" dirty="0" smtClean="0"/>
          </a:p>
          <a:p>
            <a:pPr marL="68580" indent="0">
              <a:buNone/>
            </a:pPr>
            <a:endParaRPr lang="el-G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741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705592"/>
          </a:xfrm>
        </p:spPr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l-GR" dirty="0" smtClean="0"/>
              <a:t>           Σας </a:t>
            </a:r>
            <a:r>
              <a:rPr lang="el-GR" dirty="0"/>
              <a:t>Ευχαριστώ</a:t>
            </a:r>
            <a:br>
              <a:rPr lang="el-GR" dirty="0"/>
            </a:br>
            <a:r>
              <a:rPr lang="en-US" dirty="0"/>
              <a:t>	       </a:t>
            </a:r>
            <a:r>
              <a:rPr lang="en-US" sz="3200" dirty="0">
                <a:hlinkClick r:id="rId2"/>
              </a:rPr>
              <a:t>info@kallialaw.gr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	       </a:t>
            </a:r>
            <a:r>
              <a:rPr lang="el-GR" sz="3200" dirty="0" smtClean="0"/>
              <a:t>   </a:t>
            </a:r>
            <a:r>
              <a:rPr lang="en-US" sz="3200" dirty="0" smtClean="0"/>
              <a:t>www.kallialaw.gr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611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Ποιοί   τομεις?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Ύδατα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Βιοποικιλότητα – Φύση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Ατμόσφαιρα – Κλιματική Αλλαγή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Απόβλητα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Χημικές Ουσίες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Περιβαλλοντικές επιπτώσεις Έργων και   	Προγραμμάτων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</a:pPr>
            <a:r>
              <a:rPr lang="el-GR" altLang="el-GR" dirty="0"/>
              <a:t> Ολοκληρωμένη Πρόληψη και Έλεγχος  	Ρύπανσης</a:t>
            </a:r>
          </a:p>
          <a:p>
            <a:pPr marL="6858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4</a:t>
            </a:fld>
            <a:endParaRPr lang="el-GR"/>
          </a:p>
        </p:txBody>
      </p:sp>
      <p:pic>
        <p:nvPicPr>
          <p:cNvPr id="6" name="Picture 4" descr="C:\Users\admin\AppData\Local\Temp\vmware-admin\VMwareDnD\f6aa5720\Unkn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2736"/>
            <a:ext cx="12763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40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Ποιοί τομείς?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  <a:defRPr/>
            </a:pPr>
            <a:r>
              <a:rPr lang="el-GR" dirty="0"/>
              <a:t>Περιβαλλοντική πληροφόρηση και  	κοινωνική συμμετοχή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tabLst>
                <a:tab pos="263525" algn="l"/>
              </a:tabLst>
              <a:defRPr/>
            </a:pPr>
            <a:endParaRPr lang="el-GR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  <a:defRPr/>
            </a:pPr>
            <a:r>
              <a:rPr lang="el-GR" dirty="0"/>
              <a:t> Περιβαλλοντική Διαχείριση, Περιβαλλοντική 	Σήμανση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tabLst>
                <a:tab pos="263525" algn="l"/>
              </a:tabLst>
              <a:defRPr/>
            </a:pPr>
            <a:endParaRPr lang="el-GR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  <a:defRPr/>
            </a:pPr>
            <a:r>
              <a:rPr lang="el-GR" dirty="0"/>
              <a:t> Περιβαλλοντική Ευθύνη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tabLst>
                <a:tab pos="263525" algn="l"/>
              </a:tabLst>
              <a:defRPr/>
            </a:pPr>
            <a:endParaRPr lang="el-GR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Blip>
                <a:blip r:embed="rId2"/>
              </a:buBlip>
              <a:tabLst>
                <a:tab pos="263525" algn="l"/>
              </a:tabLst>
              <a:defRPr/>
            </a:pPr>
            <a:r>
              <a:rPr lang="el-GR" dirty="0"/>
              <a:t> Οικολογικό σχεδιασμό προϊόντων, κτιρίων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5</a:t>
            </a:fld>
            <a:endParaRPr lang="el-GR"/>
          </a:p>
        </p:txBody>
      </p:sp>
      <p:pic>
        <p:nvPicPr>
          <p:cNvPr id="6" name="Picture 4" descr="C:\Users\admin\AppData\Local\Temp\vmware-admin\VMwareDnD\f6aa5720\Unknow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2736"/>
            <a:ext cx="12763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3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80728"/>
            <a:ext cx="7024744" cy="1143000"/>
          </a:xfrm>
        </p:spPr>
        <p:txBody>
          <a:bodyPr/>
          <a:lstStyle/>
          <a:p>
            <a:r>
              <a:rPr lang="el-GR" dirty="0" smtClean="0"/>
              <a:t>Βελτίωση  - Κωδικοποίηση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  <a:defRPr/>
            </a:pPr>
            <a:endParaRPr lang="el-GR" dirty="0"/>
          </a:p>
          <a:p>
            <a:pPr marL="68580" indent="0">
              <a:buNone/>
              <a:defRPr/>
            </a:pPr>
            <a:r>
              <a:rPr lang="el-GR" b="1" dirty="0"/>
              <a:t>Οδηγίες Πλαίσια</a:t>
            </a:r>
          </a:p>
          <a:p>
            <a:pPr>
              <a:defRPr/>
            </a:pPr>
            <a:r>
              <a:rPr lang="el-GR" dirty="0"/>
              <a:t>2000/60: Διαχείριση Υδατικών πόρων</a:t>
            </a:r>
          </a:p>
          <a:p>
            <a:pPr>
              <a:defRPr/>
            </a:pPr>
            <a:r>
              <a:rPr lang="el-GR" dirty="0"/>
              <a:t>2008/98: Διαχείριση αποβλήτων</a:t>
            </a:r>
          </a:p>
          <a:p>
            <a:pPr>
              <a:defRPr/>
            </a:pPr>
            <a:r>
              <a:rPr lang="el-GR" dirty="0"/>
              <a:t>2008/50: Ατμοσφαιρική ρύπανση</a:t>
            </a:r>
          </a:p>
          <a:p>
            <a:pPr>
              <a:defRPr/>
            </a:pPr>
            <a:r>
              <a:rPr lang="el-GR" dirty="0"/>
              <a:t>2008/58: Θαλάσσια στρατηγική</a:t>
            </a:r>
            <a:endParaRPr lang="en-US" dirty="0"/>
          </a:p>
          <a:p>
            <a:pPr marL="68580" indent="0">
              <a:buNone/>
              <a:defRPr/>
            </a:pPr>
            <a:r>
              <a:rPr lang="el-GR" b="1" dirty="0"/>
              <a:t>Κανονισμός Χημικών  ουσιών</a:t>
            </a:r>
          </a:p>
          <a:p>
            <a:pPr>
              <a:defRPr/>
            </a:pPr>
            <a:r>
              <a:rPr lang="en-US" dirty="0"/>
              <a:t>1907/2006:</a:t>
            </a:r>
            <a:r>
              <a:rPr lang="el-GR" dirty="0"/>
              <a:t> </a:t>
            </a:r>
            <a:r>
              <a:rPr lang="en-US" dirty="0"/>
              <a:t>REACH</a:t>
            </a:r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574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dirty="0" smtClean="0"/>
              <a:t>. Το ΔΕΕ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Ανάπτυξη Νομολογίας με αυστηρή εφαρμογή των Οδηγιών για τη Βιοποικιλότητα</a:t>
            </a:r>
          </a:p>
          <a:p>
            <a:pPr marL="68580" indent="0">
              <a:buNone/>
            </a:pPr>
            <a:r>
              <a:rPr lang="el-GR" dirty="0"/>
              <a:t> </a:t>
            </a:r>
            <a:r>
              <a:rPr lang="el-GR" dirty="0" smtClean="0"/>
              <a:t>π.χ. Κυπαρισσία</a:t>
            </a:r>
          </a:p>
          <a:p>
            <a:pPr marL="68580" indent="0">
              <a:buNone/>
            </a:pPr>
            <a:r>
              <a:rPr lang="el-GR" dirty="0" smtClean="0"/>
              <a:t>Η Νομολογία του «καθοδηγεί» την Ε. Επιτροπή στις διαδικασίες επί παραβάσει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Προκλήσεις και Ευκαιρίες για την προστασία της Βιοποικιλότητας στην Ελλάδα,Ηράκλειο 9.9.2017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148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πορεία προς το ΔΕΕ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Το άρθρο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258 της ΣΛΕΕ 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καθιστά την 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Ε. Επιτροπή </a:t>
            </a:r>
          </a:p>
          <a:p>
            <a:pPr marL="0" indent="0">
              <a:buNone/>
            </a:pPr>
            <a:r>
              <a:rPr lang="el-GR" altLang="el-GR" dirty="0" smtClean="0">
                <a:solidFill>
                  <a:schemeClr val="tx2">
                    <a:lumMod val="75000"/>
                  </a:schemeClr>
                </a:solidFill>
              </a:rPr>
              <a:t>Αρμόδια </a:t>
            </a:r>
            <a:r>
              <a:rPr lang="el-GR" altLang="el-GR" u="sng" dirty="0" smtClean="0">
                <a:solidFill>
                  <a:schemeClr val="tx2">
                    <a:lumMod val="75000"/>
                  </a:schemeClr>
                </a:solidFill>
              </a:rPr>
              <a:t>(δύναται)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να κινεί διαδικασίες επί παραβάσει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κατά των κ. μ.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όταν θεωρεί ότι παραβιάζουν τις υποχρεώσεις που απορρέουν από το ευρωπαϊκό δίκαιο </a:t>
            </a:r>
          </a:p>
          <a:p>
            <a:pPr marL="0" indent="0">
              <a:buNone/>
            </a:pPr>
            <a:r>
              <a:rPr lang="el-GR" altLang="el-GR" dirty="0"/>
              <a:t> </a:t>
            </a:r>
          </a:p>
          <a:p>
            <a:endParaRPr lang="el-GR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38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πορεία προς το ΔΕΕ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Η Ε. Επιτροπή ελέγχει την εφαρμογή του δικαίου: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είτε αυτεπάγγελτα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είτε κατόπιν υποβολής καταγγελιών</a:t>
            </a:r>
          </a:p>
          <a:p>
            <a:pPr marL="0" indent="0">
              <a:buNone/>
            </a:pP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από τους ευρωπαίους πολίτες 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Η μη τήρηση της νομοθεσίας καταλήγει στην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παραπομπή του κ. μ. στο ΔΕΕ</a:t>
            </a:r>
          </a:p>
          <a:p>
            <a:pPr marL="0" indent="0">
              <a:buNone/>
            </a:pP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 και στην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επιβολή κυρώσεων</a:t>
            </a:r>
            <a:r>
              <a:rPr lang="el-GR" altLang="el-GR" dirty="0">
                <a:solidFill>
                  <a:schemeClr val="tx2">
                    <a:lumMod val="75000"/>
                  </a:schemeClr>
                </a:solidFill>
              </a:rPr>
              <a:t>, κατά τα προβλεπόμενα στο </a:t>
            </a:r>
            <a:r>
              <a:rPr lang="el-GR" altLang="el-GR" b="1" dirty="0">
                <a:solidFill>
                  <a:schemeClr val="tx2">
                    <a:lumMod val="75000"/>
                  </a:schemeClr>
                </a:solidFill>
              </a:rPr>
              <a:t>άρθ. 260 ΣΛΕΕ</a:t>
            </a:r>
            <a:endParaRPr lang="el-GR" altLang="el-GR" dirty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Προκλήσεις και Ευκαιρίες για την προστασία της Βιοποικιλότητας στην Ελλάδα,Ηράκλειο 9.9.2017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BF31-238F-4DA8-AFE1-007F57C24FD5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757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853</TotalTime>
  <Words>1286</Words>
  <Application>Microsoft Office PowerPoint</Application>
  <PresentationFormat>On-screen Show (4:3)</PresentationFormat>
  <Paragraphs>289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Austin</vt:lpstr>
      <vt:lpstr>Ενωσιακοί Θεσμοί και Μέτρα για την Εφαρμογή της Ενωσιακής Περιβαλλοντικής Νομοθεσίας</vt:lpstr>
      <vt:lpstr>Δομή Εισήγησης</vt:lpstr>
      <vt:lpstr>1. Εισαγωγή</vt:lpstr>
      <vt:lpstr>Ποιοί   τομεις?</vt:lpstr>
      <vt:lpstr>Ποιοί τομείς?</vt:lpstr>
      <vt:lpstr>Βελτίωση  - Κωδικοποίηση</vt:lpstr>
      <vt:lpstr>2. Το ΔΕΕ</vt:lpstr>
      <vt:lpstr>Η πορεία προς το ΔΕΕ</vt:lpstr>
      <vt:lpstr>Η πορεία προς το ΔΕΕ</vt:lpstr>
      <vt:lpstr>Τι ελέγχει η Ε. Επιτροπή?</vt:lpstr>
      <vt:lpstr>Τί ελέγχει η Ε. Επιτροπή</vt:lpstr>
      <vt:lpstr>Μέτρα για βέλτιστο έλεγχο</vt:lpstr>
      <vt:lpstr>Βελτίωση ελέγχου</vt:lpstr>
      <vt:lpstr>Βελτίωση Ελέγχου</vt:lpstr>
      <vt:lpstr>Βελτίωση Ελέγχου</vt:lpstr>
      <vt:lpstr>Βελτίωση Ελέγχου</vt:lpstr>
      <vt:lpstr>Βελτίωση Ελέγχου</vt:lpstr>
      <vt:lpstr>Βελτίωση Ελέγχου</vt:lpstr>
      <vt:lpstr>3. Τα Χρηματοδοτικά Ταμεία  </vt:lpstr>
      <vt:lpstr>3. Τα Χρηματοδοτικά Ταμεία  </vt:lpstr>
      <vt:lpstr>2. Τα Χρηματοδοτικά Ταμεία </vt:lpstr>
      <vt:lpstr>4. Τα Χρηματοδοτούμενα Έργα </vt:lpstr>
      <vt:lpstr>4. Τα Χρηματοδοτούμενα Έργα </vt:lpstr>
      <vt:lpstr>4. Τα Χρηματοδοτούμενα Έργα </vt:lpstr>
      <vt:lpstr>5. Δικαιώματα Πολιτών</vt:lpstr>
      <vt:lpstr>5. Δικαιώματα Πολιτών</vt:lpstr>
      <vt:lpstr>5. Δικαιώματα Πολιτών</vt:lpstr>
      <vt:lpstr>6. Το «Εθελοντικό» Δίκαιο</vt:lpstr>
      <vt:lpstr>6. Συμπεράσματα - Προοπτικές</vt:lpstr>
      <vt:lpstr>Συμπεράσματα:  ΟΟΣΑ</vt:lpstr>
      <vt:lpstr>Συμπεράσματα: Ε.Ε.</vt:lpstr>
      <vt:lpstr> Συμπεράσματα:  Σε Εθνικό επίπεδο</vt:lpstr>
      <vt:lpstr>Σε εθνικό Επίπεδο </vt:lpstr>
      <vt:lpstr>Σε Εθνικό Επίπεδο </vt:lpstr>
      <vt:lpstr>PowerPoint Presentation</vt:lpstr>
      <vt:lpstr>Σε Διεθνές Επίπεδο</vt:lpstr>
      <vt:lpstr>        «Δεν μπορούμε να λύσουμε τα προβλήματα χρησιμοποιώντας τον ίδιο τρόπο σκέψης   με αυτόν που είχαμε   όταν τα δημιουργήσαμε»                                                               Albert Einstein </vt:lpstr>
      <vt:lpstr>            Σας Ευχαριστώ         info@kallialaw.gr            www.kallialaw.gr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122</cp:revision>
  <dcterms:created xsi:type="dcterms:W3CDTF">2017-06-04T08:48:22Z</dcterms:created>
  <dcterms:modified xsi:type="dcterms:W3CDTF">2017-09-09T04:57:06Z</dcterms:modified>
</cp:coreProperties>
</file>