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6" r:id="rId8"/>
    <p:sldId id="260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D254A-851F-41D3-B32B-607BF7AB48C1}" type="doc">
      <dgm:prSet loTypeId="urn:microsoft.com/office/officeart/2005/8/layout/hChevron3" loCatId="process" qsTypeId="urn:microsoft.com/office/officeart/2005/8/quickstyle/3d1" qsCatId="3D" csTypeId="urn:microsoft.com/office/officeart/2005/8/colors/colorful1" csCatId="colorful" phldr="1"/>
      <dgm:spPr/>
    </dgm:pt>
    <dgm:pt modelId="{69C6AF07-9D3A-4B7F-8ACB-41ACF8D134D7}">
      <dgm:prSet phldrT="[Text]"/>
      <dgm:spPr/>
      <dgm:t>
        <a:bodyPr/>
        <a:lstStyle/>
        <a:p>
          <a:r>
            <a:rPr lang="el-GR" b="1" dirty="0" smtClean="0"/>
            <a:t>Μεταβολή</a:t>
          </a:r>
          <a:endParaRPr lang="el-GR" b="1" dirty="0"/>
        </a:p>
      </dgm:t>
    </dgm:pt>
    <dgm:pt modelId="{C820F55F-D86C-44F0-ADF8-9621E16CEAD0}" type="parTrans" cxnId="{273B2EBF-D02D-414D-B534-EEA11935A15E}">
      <dgm:prSet/>
      <dgm:spPr/>
      <dgm:t>
        <a:bodyPr/>
        <a:lstStyle/>
        <a:p>
          <a:endParaRPr lang="el-GR"/>
        </a:p>
      </dgm:t>
    </dgm:pt>
    <dgm:pt modelId="{4ADFC6E6-F603-4762-ACE5-27F7C5CADF39}" type="sibTrans" cxnId="{273B2EBF-D02D-414D-B534-EEA11935A15E}">
      <dgm:prSet/>
      <dgm:spPr/>
      <dgm:t>
        <a:bodyPr/>
        <a:lstStyle/>
        <a:p>
          <a:endParaRPr lang="el-GR"/>
        </a:p>
      </dgm:t>
    </dgm:pt>
    <dgm:pt modelId="{51B0B272-A097-4807-9557-671B0BA5D6F7}">
      <dgm:prSet phldrT="[Text]"/>
      <dgm:spPr/>
      <dgm:t>
        <a:bodyPr/>
        <a:lstStyle/>
        <a:p>
          <a:r>
            <a:rPr lang="el-GR" b="1" dirty="0" smtClean="0"/>
            <a:t>Σταθερότητα</a:t>
          </a:r>
          <a:endParaRPr lang="el-GR" b="1" dirty="0"/>
        </a:p>
      </dgm:t>
    </dgm:pt>
    <dgm:pt modelId="{4EC15907-112A-4284-ADB0-69828DF19A7C}" type="parTrans" cxnId="{4F38CD41-C51C-4B8C-A0A2-2A2EAF5CC975}">
      <dgm:prSet/>
      <dgm:spPr/>
      <dgm:t>
        <a:bodyPr/>
        <a:lstStyle/>
        <a:p>
          <a:endParaRPr lang="el-GR"/>
        </a:p>
      </dgm:t>
    </dgm:pt>
    <dgm:pt modelId="{5A87ACAB-D441-4C53-8261-0415FA51F028}" type="sibTrans" cxnId="{4F38CD41-C51C-4B8C-A0A2-2A2EAF5CC975}">
      <dgm:prSet/>
      <dgm:spPr/>
      <dgm:t>
        <a:bodyPr/>
        <a:lstStyle/>
        <a:p>
          <a:endParaRPr lang="el-GR"/>
        </a:p>
      </dgm:t>
    </dgm:pt>
    <dgm:pt modelId="{0FC3A624-2554-433F-9852-1BBF0ABDF592}">
      <dgm:prSet phldrT="[Text]"/>
      <dgm:spPr/>
      <dgm:t>
        <a:bodyPr/>
        <a:lstStyle/>
        <a:p>
          <a:r>
            <a:rPr lang="el-GR" b="1" dirty="0" smtClean="0"/>
            <a:t>Βιοποικιλότητα</a:t>
          </a:r>
          <a:endParaRPr lang="el-GR" b="1" dirty="0"/>
        </a:p>
      </dgm:t>
    </dgm:pt>
    <dgm:pt modelId="{610948C4-0CB2-4116-BC84-1CD78DF46ADE}" type="parTrans" cxnId="{2916069D-59F3-402D-929F-4603F293B663}">
      <dgm:prSet/>
      <dgm:spPr/>
      <dgm:t>
        <a:bodyPr/>
        <a:lstStyle/>
        <a:p>
          <a:endParaRPr lang="el-GR"/>
        </a:p>
      </dgm:t>
    </dgm:pt>
    <dgm:pt modelId="{D1BED77F-EA7C-4012-9FFD-43DE7C0B4429}" type="sibTrans" cxnId="{2916069D-59F3-402D-929F-4603F293B663}">
      <dgm:prSet/>
      <dgm:spPr/>
      <dgm:t>
        <a:bodyPr/>
        <a:lstStyle/>
        <a:p>
          <a:endParaRPr lang="el-GR"/>
        </a:p>
      </dgm:t>
    </dgm:pt>
    <dgm:pt modelId="{4708A870-F2C7-4E43-99FF-02EDB9E10C0B}" type="pres">
      <dgm:prSet presAssocID="{F5FD254A-851F-41D3-B32B-607BF7AB48C1}" presName="Name0" presStyleCnt="0">
        <dgm:presLayoutVars>
          <dgm:dir/>
          <dgm:resizeHandles val="exact"/>
        </dgm:presLayoutVars>
      </dgm:prSet>
      <dgm:spPr/>
    </dgm:pt>
    <dgm:pt modelId="{DABFBC6B-DC92-4A5C-87F1-345C3167BB73}" type="pres">
      <dgm:prSet presAssocID="{69C6AF07-9D3A-4B7F-8ACB-41ACF8D134D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3248C4-38E6-460A-8DC3-D96F277CC420}" type="pres">
      <dgm:prSet presAssocID="{4ADFC6E6-F603-4762-ACE5-27F7C5CADF39}" presName="parSpace" presStyleCnt="0"/>
      <dgm:spPr/>
    </dgm:pt>
    <dgm:pt modelId="{CD6AE9DB-BE6F-4FB8-A8BF-E487BBCC7448}" type="pres">
      <dgm:prSet presAssocID="{51B0B272-A097-4807-9557-671B0BA5D6F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99DBF0-1633-4054-AAF2-5F76835D6528}" type="pres">
      <dgm:prSet presAssocID="{5A87ACAB-D441-4C53-8261-0415FA51F028}" presName="parSpace" presStyleCnt="0"/>
      <dgm:spPr/>
    </dgm:pt>
    <dgm:pt modelId="{91F2C43C-41DF-49BA-97CA-BB52A9BBAA2A}" type="pres">
      <dgm:prSet presAssocID="{0FC3A624-2554-433F-9852-1BBF0ABDF592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273B2EBF-D02D-414D-B534-EEA11935A15E}" srcId="{F5FD254A-851F-41D3-B32B-607BF7AB48C1}" destId="{69C6AF07-9D3A-4B7F-8ACB-41ACF8D134D7}" srcOrd="0" destOrd="0" parTransId="{C820F55F-D86C-44F0-ADF8-9621E16CEAD0}" sibTransId="{4ADFC6E6-F603-4762-ACE5-27F7C5CADF39}"/>
    <dgm:cxn modelId="{1C058B4A-60F4-442E-BDBF-579D2320AA01}" type="presOf" srcId="{F5FD254A-851F-41D3-B32B-607BF7AB48C1}" destId="{4708A870-F2C7-4E43-99FF-02EDB9E10C0B}" srcOrd="0" destOrd="0" presId="urn:microsoft.com/office/officeart/2005/8/layout/hChevron3"/>
    <dgm:cxn modelId="{4F38CD41-C51C-4B8C-A0A2-2A2EAF5CC975}" srcId="{F5FD254A-851F-41D3-B32B-607BF7AB48C1}" destId="{51B0B272-A097-4807-9557-671B0BA5D6F7}" srcOrd="1" destOrd="0" parTransId="{4EC15907-112A-4284-ADB0-69828DF19A7C}" sibTransId="{5A87ACAB-D441-4C53-8261-0415FA51F028}"/>
    <dgm:cxn modelId="{4836EE3A-7597-4381-9B6E-CA3D0E5D8118}" type="presOf" srcId="{51B0B272-A097-4807-9557-671B0BA5D6F7}" destId="{CD6AE9DB-BE6F-4FB8-A8BF-E487BBCC7448}" srcOrd="0" destOrd="0" presId="urn:microsoft.com/office/officeart/2005/8/layout/hChevron3"/>
    <dgm:cxn modelId="{2916069D-59F3-402D-929F-4603F293B663}" srcId="{F5FD254A-851F-41D3-B32B-607BF7AB48C1}" destId="{0FC3A624-2554-433F-9852-1BBF0ABDF592}" srcOrd="2" destOrd="0" parTransId="{610948C4-0CB2-4116-BC84-1CD78DF46ADE}" sibTransId="{D1BED77F-EA7C-4012-9FFD-43DE7C0B4429}"/>
    <dgm:cxn modelId="{B63D00FD-A6CE-48CB-BE9A-47145103ECD1}" type="presOf" srcId="{0FC3A624-2554-433F-9852-1BBF0ABDF592}" destId="{91F2C43C-41DF-49BA-97CA-BB52A9BBAA2A}" srcOrd="0" destOrd="0" presId="urn:microsoft.com/office/officeart/2005/8/layout/hChevron3"/>
    <dgm:cxn modelId="{3DF72804-A2DB-4C75-8822-B294C60E4988}" type="presOf" srcId="{69C6AF07-9D3A-4B7F-8ACB-41ACF8D134D7}" destId="{DABFBC6B-DC92-4A5C-87F1-345C3167BB73}" srcOrd="0" destOrd="0" presId="urn:microsoft.com/office/officeart/2005/8/layout/hChevron3"/>
    <dgm:cxn modelId="{D8A23509-0240-4C1E-A605-14558AC089B8}" type="presParOf" srcId="{4708A870-F2C7-4E43-99FF-02EDB9E10C0B}" destId="{DABFBC6B-DC92-4A5C-87F1-345C3167BB73}" srcOrd="0" destOrd="0" presId="urn:microsoft.com/office/officeart/2005/8/layout/hChevron3"/>
    <dgm:cxn modelId="{5BB4F2FB-1BA1-479D-82E9-488877225DB7}" type="presParOf" srcId="{4708A870-F2C7-4E43-99FF-02EDB9E10C0B}" destId="{DB3248C4-38E6-460A-8DC3-D96F277CC420}" srcOrd="1" destOrd="0" presId="urn:microsoft.com/office/officeart/2005/8/layout/hChevron3"/>
    <dgm:cxn modelId="{185F0059-1623-426D-820C-F4F5317264C3}" type="presParOf" srcId="{4708A870-F2C7-4E43-99FF-02EDB9E10C0B}" destId="{CD6AE9DB-BE6F-4FB8-A8BF-E487BBCC7448}" srcOrd="2" destOrd="0" presId="urn:microsoft.com/office/officeart/2005/8/layout/hChevron3"/>
    <dgm:cxn modelId="{1BCF9845-8710-43F5-846A-7AE7669029E0}" type="presParOf" srcId="{4708A870-F2C7-4E43-99FF-02EDB9E10C0B}" destId="{8999DBF0-1633-4054-AAF2-5F76835D6528}" srcOrd="3" destOrd="0" presId="urn:microsoft.com/office/officeart/2005/8/layout/hChevron3"/>
    <dgm:cxn modelId="{31329A64-2AF4-4EA0-89D3-42E0C8A7A1ED}" type="presParOf" srcId="{4708A870-F2C7-4E43-99FF-02EDB9E10C0B}" destId="{91F2C43C-41DF-49BA-97CA-BB52A9BBAA2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F430F-FC58-4C1D-8E79-D54C6A948CDA}" type="doc">
      <dgm:prSet loTypeId="urn:microsoft.com/office/officeart/2005/8/layout/v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1C6F3B6-9747-4598-8241-AB1D6F9E01A8}">
      <dgm:prSet phldrT="[Text]"/>
      <dgm:spPr/>
      <dgm:t>
        <a:bodyPr/>
        <a:lstStyle/>
        <a:p>
          <a:r>
            <a:rPr lang="el-GR" b="1" dirty="0" smtClean="0"/>
            <a:t>Μεταβολή</a:t>
          </a:r>
          <a:endParaRPr lang="el-GR" b="1" dirty="0"/>
        </a:p>
      </dgm:t>
    </dgm:pt>
    <dgm:pt modelId="{7842E1F1-A80A-449A-99AE-10D04F07F7F0}" type="parTrans" cxnId="{83B85411-A34F-4EE6-A974-BC112C8DEA66}">
      <dgm:prSet/>
      <dgm:spPr/>
      <dgm:t>
        <a:bodyPr/>
        <a:lstStyle/>
        <a:p>
          <a:endParaRPr lang="el-GR"/>
        </a:p>
      </dgm:t>
    </dgm:pt>
    <dgm:pt modelId="{21850EC2-B5A5-4C0F-813B-A4D4F9C81087}" type="sibTrans" cxnId="{83B85411-A34F-4EE6-A974-BC112C8DEA66}">
      <dgm:prSet/>
      <dgm:spPr/>
      <dgm:t>
        <a:bodyPr/>
        <a:lstStyle/>
        <a:p>
          <a:endParaRPr lang="el-GR"/>
        </a:p>
      </dgm:t>
    </dgm:pt>
    <dgm:pt modelId="{FE62F0DF-9EA4-4D32-B551-1CB862F24F7E}">
      <dgm:prSet phldrT="[Text]"/>
      <dgm:spPr/>
      <dgm:t>
        <a:bodyPr/>
        <a:lstStyle/>
        <a:p>
          <a:r>
            <a:rPr lang="el-GR" b="1" i="0" dirty="0" smtClean="0"/>
            <a:t>Παλμική/Παροδική μεταβολή</a:t>
          </a:r>
          <a:endParaRPr lang="el-GR" b="1" i="0" dirty="0"/>
        </a:p>
      </dgm:t>
    </dgm:pt>
    <dgm:pt modelId="{EE4FE866-6B44-4E65-97E0-A8D099F74C42}" type="parTrans" cxnId="{815AE34C-6B40-4F3E-A684-6A7E7237A7DF}">
      <dgm:prSet/>
      <dgm:spPr/>
      <dgm:t>
        <a:bodyPr/>
        <a:lstStyle/>
        <a:p>
          <a:endParaRPr lang="el-GR"/>
        </a:p>
      </dgm:t>
    </dgm:pt>
    <dgm:pt modelId="{059F8C01-07AD-4B9F-8A16-7BF89CF1CD4C}" type="sibTrans" cxnId="{815AE34C-6B40-4F3E-A684-6A7E7237A7DF}">
      <dgm:prSet/>
      <dgm:spPr/>
      <dgm:t>
        <a:bodyPr/>
        <a:lstStyle/>
        <a:p>
          <a:endParaRPr lang="el-GR"/>
        </a:p>
      </dgm:t>
    </dgm:pt>
    <dgm:pt modelId="{41C3686B-681B-411D-BBF0-2DCE167DBAF8}">
      <dgm:prSet phldrT="[Text]"/>
      <dgm:spPr/>
      <dgm:t>
        <a:bodyPr/>
        <a:lstStyle/>
        <a:p>
          <a:endParaRPr lang="el-GR" dirty="0"/>
        </a:p>
      </dgm:t>
    </dgm:pt>
    <dgm:pt modelId="{F22BF586-2688-437B-83D9-3E93173B03B8}" type="parTrans" cxnId="{CF7D25F6-D7F7-4EB3-A243-7C6DC297F00A}">
      <dgm:prSet/>
      <dgm:spPr/>
      <dgm:t>
        <a:bodyPr/>
        <a:lstStyle/>
        <a:p>
          <a:endParaRPr lang="el-GR"/>
        </a:p>
      </dgm:t>
    </dgm:pt>
    <dgm:pt modelId="{CE684EE7-1461-4737-BED1-4977BD40B85A}" type="sibTrans" cxnId="{CF7D25F6-D7F7-4EB3-A243-7C6DC297F00A}">
      <dgm:prSet/>
      <dgm:spPr/>
      <dgm:t>
        <a:bodyPr/>
        <a:lstStyle/>
        <a:p>
          <a:endParaRPr lang="el-GR"/>
        </a:p>
      </dgm:t>
    </dgm:pt>
    <dgm:pt modelId="{07E310FB-3B7F-4812-A82D-0A248F67F029}">
      <dgm:prSet phldrT="[Text]"/>
      <dgm:spPr/>
      <dgm:t>
        <a:bodyPr/>
        <a:lstStyle/>
        <a:p>
          <a:r>
            <a:rPr lang="el-GR" b="1" dirty="0" smtClean="0"/>
            <a:t>Σταθερότητα</a:t>
          </a:r>
          <a:endParaRPr lang="el-GR" b="1" dirty="0"/>
        </a:p>
      </dgm:t>
    </dgm:pt>
    <dgm:pt modelId="{1847E195-25E2-43BA-8020-76BCC20C447C}" type="parTrans" cxnId="{F2B6E979-BF1B-4695-97DC-936EDC22355A}">
      <dgm:prSet/>
      <dgm:spPr/>
      <dgm:t>
        <a:bodyPr/>
        <a:lstStyle/>
        <a:p>
          <a:endParaRPr lang="el-GR"/>
        </a:p>
      </dgm:t>
    </dgm:pt>
    <dgm:pt modelId="{A059CF64-D186-489B-BFFC-71A3524A3FA5}" type="sibTrans" cxnId="{F2B6E979-BF1B-4695-97DC-936EDC22355A}">
      <dgm:prSet/>
      <dgm:spPr/>
      <dgm:t>
        <a:bodyPr/>
        <a:lstStyle/>
        <a:p>
          <a:endParaRPr lang="el-GR"/>
        </a:p>
      </dgm:t>
    </dgm:pt>
    <dgm:pt modelId="{230237CA-0AA4-49DA-A4D0-9DCF6C86675E}">
      <dgm:prSet phldrT="[Text]"/>
      <dgm:spPr/>
      <dgm:t>
        <a:bodyPr/>
        <a:lstStyle/>
        <a:p>
          <a:r>
            <a:rPr lang="el-GR" b="1" dirty="0" smtClean="0"/>
            <a:t>Αντίσταση</a:t>
          </a:r>
          <a:endParaRPr lang="el-GR" b="1" dirty="0"/>
        </a:p>
      </dgm:t>
    </dgm:pt>
    <dgm:pt modelId="{19CC542F-D1D3-4E0D-BF72-DB839A0802EA}" type="parTrans" cxnId="{5FAEDBDA-5886-4930-B56D-C4306EE32F94}">
      <dgm:prSet/>
      <dgm:spPr/>
      <dgm:t>
        <a:bodyPr/>
        <a:lstStyle/>
        <a:p>
          <a:endParaRPr lang="el-GR"/>
        </a:p>
      </dgm:t>
    </dgm:pt>
    <dgm:pt modelId="{52C834B1-D42E-4785-9DA8-02FDFFA9ADF7}" type="sibTrans" cxnId="{5FAEDBDA-5886-4930-B56D-C4306EE32F94}">
      <dgm:prSet/>
      <dgm:spPr/>
      <dgm:t>
        <a:bodyPr/>
        <a:lstStyle/>
        <a:p>
          <a:endParaRPr lang="el-GR"/>
        </a:p>
      </dgm:t>
    </dgm:pt>
    <dgm:pt modelId="{03EF9C13-9F6B-4B12-92DC-643CEDF374AC}">
      <dgm:prSet phldrT="[Text]"/>
      <dgm:spPr/>
      <dgm:t>
        <a:bodyPr/>
        <a:lstStyle/>
        <a:p>
          <a:r>
            <a:rPr lang="el-GR" b="1" dirty="0" smtClean="0"/>
            <a:t>Ισορροπία (δυναμική – βιολογική κατά τη δομή και τη λειτουργία)</a:t>
          </a:r>
          <a:endParaRPr lang="el-GR" b="1" dirty="0"/>
        </a:p>
      </dgm:t>
    </dgm:pt>
    <dgm:pt modelId="{42027886-CD68-4D54-9CD3-9371DEC4A113}" type="parTrans" cxnId="{75D70FDC-CDFD-4918-B45F-A8968DD6BF33}">
      <dgm:prSet/>
      <dgm:spPr/>
      <dgm:t>
        <a:bodyPr/>
        <a:lstStyle/>
        <a:p>
          <a:endParaRPr lang="el-GR"/>
        </a:p>
      </dgm:t>
    </dgm:pt>
    <dgm:pt modelId="{4FBA3BA9-404B-4769-8A59-0D2C9655D94A}" type="sibTrans" cxnId="{75D70FDC-CDFD-4918-B45F-A8968DD6BF33}">
      <dgm:prSet/>
      <dgm:spPr/>
      <dgm:t>
        <a:bodyPr/>
        <a:lstStyle/>
        <a:p>
          <a:endParaRPr lang="el-GR"/>
        </a:p>
      </dgm:t>
    </dgm:pt>
    <dgm:pt modelId="{963AB3B2-EF69-4DA0-B408-6E9E9D9297C1}">
      <dgm:prSet phldrT="[Text]"/>
      <dgm:spPr/>
      <dgm:t>
        <a:bodyPr/>
        <a:lstStyle/>
        <a:p>
          <a:r>
            <a:rPr lang="el-GR" b="1" i="0" dirty="0" smtClean="0"/>
            <a:t>Πίεση/Μακροχρόνια μεταβολή</a:t>
          </a:r>
          <a:endParaRPr lang="el-GR" b="1" i="0" dirty="0"/>
        </a:p>
      </dgm:t>
    </dgm:pt>
    <dgm:pt modelId="{BDFC6D24-E4CD-45F0-AD10-8F3678779C43}" type="parTrans" cxnId="{D202FABC-B750-4357-8D8F-59BBDDD5778F}">
      <dgm:prSet/>
      <dgm:spPr/>
      <dgm:t>
        <a:bodyPr/>
        <a:lstStyle/>
        <a:p>
          <a:endParaRPr lang="el-GR"/>
        </a:p>
      </dgm:t>
    </dgm:pt>
    <dgm:pt modelId="{D158B54A-9C0F-43FC-AF3F-AC6AF5FA1889}" type="sibTrans" cxnId="{D202FABC-B750-4357-8D8F-59BBDDD5778F}">
      <dgm:prSet/>
      <dgm:spPr/>
      <dgm:t>
        <a:bodyPr/>
        <a:lstStyle/>
        <a:p>
          <a:endParaRPr lang="el-GR"/>
        </a:p>
      </dgm:t>
    </dgm:pt>
    <dgm:pt modelId="{EF008C59-3A46-4D1B-945B-2BB975511BFE}">
      <dgm:prSet phldrT="[Text]"/>
      <dgm:spPr/>
      <dgm:t>
        <a:bodyPr/>
        <a:lstStyle/>
        <a:p>
          <a:r>
            <a:rPr lang="el-GR" b="1" dirty="0" smtClean="0"/>
            <a:t>Αποκατάσταση</a:t>
          </a:r>
          <a:endParaRPr lang="el-GR" b="1" dirty="0"/>
        </a:p>
      </dgm:t>
    </dgm:pt>
    <dgm:pt modelId="{0CC1FF5F-FD72-4BB8-98B2-2D2A48FE1420}" type="parTrans" cxnId="{D9102997-7EE8-47BC-9B41-97EC7E6E70CA}">
      <dgm:prSet/>
      <dgm:spPr/>
      <dgm:t>
        <a:bodyPr/>
        <a:lstStyle/>
        <a:p>
          <a:endParaRPr lang="el-GR"/>
        </a:p>
      </dgm:t>
    </dgm:pt>
    <dgm:pt modelId="{25ADBF09-06B3-4789-A0CE-10DB46AE4670}" type="sibTrans" cxnId="{D9102997-7EE8-47BC-9B41-97EC7E6E70CA}">
      <dgm:prSet/>
      <dgm:spPr/>
      <dgm:t>
        <a:bodyPr/>
        <a:lstStyle/>
        <a:p>
          <a:endParaRPr lang="el-GR"/>
        </a:p>
      </dgm:t>
    </dgm:pt>
    <dgm:pt modelId="{EC83D2B3-FC00-48F4-9B49-4721B8362B2D}">
      <dgm:prSet phldrT="[Text]"/>
      <dgm:spPr/>
      <dgm:t>
        <a:bodyPr/>
        <a:lstStyle/>
        <a:p>
          <a:r>
            <a:rPr lang="el-GR" b="1" i="0" dirty="0" smtClean="0"/>
            <a:t>Χώρος – Χρόνος: Συχνότητα, Ένταση, Έκταση</a:t>
          </a:r>
          <a:endParaRPr lang="el-GR" b="1" i="0" dirty="0"/>
        </a:p>
      </dgm:t>
    </dgm:pt>
    <dgm:pt modelId="{8500DE36-9110-4973-8721-C3F1FED68A45}" type="parTrans" cxnId="{C6549BA8-0C3A-418A-A53A-5B3CFE46BC35}">
      <dgm:prSet/>
      <dgm:spPr/>
      <dgm:t>
        <a:bodyPr/>
        <a:lstStyle/>
        <a:p>
          <a:endParaRPr lang="el-GR"/>
        </a:p>
      </dgm:t>
    </dgm:pt>
    <dgm:pt modelId="{B955E9D9-9337-485A-A4DB-6F014819A604}" type="sibTrans" cxnId="{C6549BA8-0C3A-418A-A53A-5B3CFE46BC35}">
      <dgm:prSet/>
      <dgm:spPr/>
      <dgm:t>
        <a:bodyPr/>
        <a:lstStyle/>
        <a:p>
          <a:endParaRPr lang="el-GR"/>
        </a:p>
      </dgm:t>
    </dgm:pt>
    <dgm:pt modelId="{4420CCA3-6ECA-40B7-AC2C-04123A31B2D5}" type="pres">
      <dgm:prSet presAssocID="{C42F430F-FC58-4C1D-8E79-D54C6A948CDA}" presName="Name0" presStyleCnt="0">
        <dgm:presLayoutVars>
          <dgm:dir/>
          <dgm:animLvl val="lvl"/>
          <dgm:resizeHandles/>
        </dgm:presLayoutVars>
      </dgm:prSet>
      <dgm:spPr/>
    </dgm:pt>
    <dgm:pt modelId="{A984506F-8D62-42D7-9C69-9DF2B8617317}" type="pres">
      <dgm:prSet presAssocID="{91C6F3B6-9747-4598-8241-AB1D6F9E01A8}" presName="linNode" presStyleCnt="0"/>
      <dgm:spPr/>
    </dgm:pt>
    <dgm:pt modelId="{2AFA5FE1-EAD8-44F0-BFDF-1F4D33FADEEC}" type="pres">
      <dgm:prSet presAssocID="{91C6F3B6-9747-4598-8241-AB1D6F9E01A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3FAFD8-F651-47F4-BA4D-7BF6E378BF55}" type="pres">
      <dgm:prSet presAssocID="{91C6F3B6-9747-4598-8241-AB1D6F9E01A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45EA4E-8AD3-4647-93F3-45EEF4C6CA0D}" type="pres">
      <dgm:prSet presAssocID="{21850EC2-B5A5-4C0F-813B-A4D4F9C81087}" presName="spacing" presStyleCnt="0"/>
      <dgm:spPr/>
    </dgm:pt>
    <dgm:pt modelId="{0A19CBEE-5C1E-4FBD-839B-A351ED2A1B13}" type="pres">
      <dgm:prSet presAssocID="{07E310FB-3B7F-4812-A82D-0A248F67F029}" presName="linNode" presStyleCnt="0"/>
      <dgm:spPr/>
    </dgm:pt>
    <dgm:pt modelId="{B4490FF6-900A-404E-AAE2-FD93C4BCD458}" type="pres">
      <dgm:prSet presAssocID="{07E310FB-3B7F-4812-A82D-0A248F67F029}" presName="parentShp" presStyleLbl="node1" presStyleIdx="1" presStyleCnt="2">
        <dgm:presLayoutVars>
          <dgm:bulletEnabled val="1"/>
        </dgm:presLayoutVars>
      </dgm:prSet>
      <dgm:spPr/>
    </dgm:pt>
    <dgm:pt modelId="{C617C345-27E4-4259-8F1C-4A48BFD902D4}" type="pres">
      <dgm:prSet presAssocID="{07E310FB-3B7F-4812-A82D-0A248F67F02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5D70FDC-CDFD-4918-B45F-A8968DD6BF33}" srcId="{07E310FB-3B7F-4812-A82D-0A248F67F029}" destId="{03EF9C13-9F6B-4B12-92DC-643CEDF374AC}" srcOrd="2" destOrd="0" parTransId="{42027886-CD68-4D54-9CD3-9371DEC4A113}" sibTransId="{4FBA3BA9-404B-4769-8A59-0D2C9655D94A}"/>
    <dgm:cxn modelId="{6A0D32D0-289C-4A02-BF11-9A97EA79E729}" type="presOf" srcId="{07E310FB-3B7F-4812-A82D-0A248F67F029}" destId="{B4490FF6-900A-404E-AAE2-FD93C4BCD458}" srcOrd="0" destOrd="0" presId="urn:microsoft.com/office/officeart/2005/8/layout/vList6"/>
    <dgm:cxn modelId="{D202FABC-B750-4357-8D8F-59BBDDD5778F}" srcId="{91C6F3B6-9747-4598-8241-AB1D6F9E01A8}" destId="{963AB3B2-EF69-4DA0-B408-6E9E9D9297C1}" srcOrd="1" destOrd="0" parTransId="{BDFC6D24-E4CD-45F0-AD10-8F3678779C43}" sibTransId="{D158B54A-9C0F-43FC-AF3F-AC6AF5FA1889}"/>
    <dgm:cxn modelId="{1875562E-D591-408A-93FC-77CF27FEE2DE}" type="presOf" srcId="{963AB3B2-EF69-4DA0-B408-6E9E9D9297C1}" destId="{073FAFD8-F651-47F4-BA4D-7BF6E378BF55}" srcOrd="0" destOrd="1" presId="urn:microsoft.com/office/officeart/2005/8/layout/vList6"/>
    <dgm:cxn modelId="{0C8F7ECC-E3D6-4715-8ECC-DEBD900E46FE}" type="presOf" srcId="{41C3686B-681B-411D-BBF0-2DCE167DBAF8}" destId="{073FAFD8-F651-47F4-BA4D-7BF6E378BF55}" srcOrd="0" destOrd="3" presId="urn:microsoft.com/office/officeart/2005/8/layout/vList6"/>
    <dgm:cxn modelId="{CF7D25F6-D7F7-4EB3-A243-7C6DC297F00A}" srcId="{91C6F3B6-9747-4598-8241-AB1D6F9E01A8}" destId="{41C3686B-681B-411D-BBF0-2DCE167DBAF8}" srcOrd="3" destOrd="0" parTransId="{F22BF586-2688-437B-83D9-3E93173B03B8}" sibTransId="{CE684EE7-1461-4737-BED1-4977BD40B85A}"/>
    <dgm:cxn modelId="{0BAABD08-21AA-4FCF-B2CA-8E2ACE2D34B8}" type="presOf" srcId="{EC83D2B3-FC00-48F4-9B49-4721B8362B2D}" destId="{073FAFD8-F651-47F4-BA4D-7BF6E378BF55}" srcOrd="0" destOrd="2" presId="urn:microsoft.com/office/officeart/2005/8/layout/vList6"/>
    <dgm:cxn modelId="{83B85411-A34F-4EE6-A974-BC112C8DEA66}" srcId="{C42F430F-FC58-4C1D-8E79-D54C6A948CDA}" destId="{91C6F3B6-9747-4598-8241-AB1D6F9E01A8}" srcOrd="0" destOrd="0" parTransId="{7842E1F1-A80A-449A-99AE-10D04F07F7F0}" sibTransId="{21850EC2-B5A5-4C0F-813B-A4D4F9C81087}"/>
    <dgm:cxn modelId="{4EDBB8D4-9DE1-47B2-9CC7-619143690079}" type="presOf" srcId="{03EF9C13-9F6B-4B12-92DC-643CEDF374AC}" destId="{C617C345-27E4-4259-8F1C-4A48BFD902D4}" srcOrd="0" destOrd="2" presId="urn:microsoft.com/office/officeart/2005/8/layout/vList6"/>
    <dgm:cxn modelId="{C91BA05F-C741-4EF9-A8D8-0D374FF0D0E7}" type="presOf" srcId="{91C6F3B6-9747-4598-8241-AB1D6F9E01A8}" destId="{2AFA5FE1-EAD8-44F0-BFDF-1F4D33FADEEC}" srcOrd="0" destOrd="0" presId="urn:microsoft.com/office/officeart/2005/8/layout/vList6"/>
    <dgm:cxn modelId="{17E4FE1B-64A0-4135-BBA5-62DE2207FDE5}" type="presOf" srcId="{C42F430F-FC58-4C1D-8E79-D54C6A948CDA}" destId="{4420CCA3-6ECA-40B7-AC2C-04123A31B2D5}" srcOrd="0" destOrd="0" presId="urn:microsoft.com/office/officeart/2005/8/layout/vList6"/>
    <dgm:cxn modelId="{815AE34C-6B40-4F3E-A684-6A7E7237A7DF}" srcId="{91C6F3B6-9747-4598-8241-AB1D6F9E01A8}" destId="{FE62F0DF-9EA4-4D32-B551-1CB862F24F7E}" srcOrd="0" destOrd="0" parTransId="{EE4FE866-6B44-4E65-97E0-A8D099F74C42}" sibTransId="{059F8C01-07AD-4B9F-8A16-7BF89CF1CD4C}"/>
    <dgm:cxn modelId="{574968ED-56C9-4CCF-91C2-708AA7622B87}" type="presOf" srcId="{EF008C59-3A46-4D1B-945B-2BB975511BFE}" destId="{C617C345-27E4-4259-8F1C-4A48BFD902D4}" srcOrd="0" destOrd="1" presId="urn:microsoft.com/office/officeart/2005/8/layout/vList6"/>
    <dgm:cxn modelId="{5FAEDBDA-5886-4930-B56D-C4306EE32F94}" srcId="{07E310FB-3B7F-4812-A82D-0A248F67F029}" destId="{230237CA-0AA4-49DA-A4D0-9DCF6C86675E}" srcOrd="0" destOrd="0" parTransId="{19CC542F-D1D3-4E0D-BF72-DB839A0802EA}" sibTransId="{52C834B1-D42E-4785-9DA8-02FDFFA9ADF7}"/>
    <dgm:cxn modelId="{91B0DD70-9CBB-4A94-989D-B30B1D210780}" type="presOf" srcId="{FE62F0DF-9EA4-4D32-B551-1CB862F24F7E}" destId="{073FAFD8-F651-47F4-BA4D-7BF6E378BF55}" srcOrd="0" destOrd="0" presId="urn:microsoft.com/office/officeart/2005/8/layout/vList6"/>
    <dgm:cxn modelId="{C6549BA8-0C3A-418A-A53A-5B3CFE46BC35}" srcId="{91C6F3B6-9747-4598-8241-AB1D6F9E01A8}" destId="{EC83D2B3-FC00-48F4-9B49-4721B8362B2D}" srcOrd="2" destOrd="0" parTransId="{8500DE36-9110-4973-8721-C3F1FED68A45}" sibTransId="{B955E9D9-9337-485A-A4DB-6F014819A604}"/>
    <dgm:cxn modelId="{D9102997-7EE8-47BC-9B41-97EC7E6E70CA}" srcId="{07E310FB-3B7F-4812-A82D-0A248F67F029}" destId="{EF008C59-3A46-4D1B-945B-2BB975511BFE}" srcOrd="1" destOrd="0" parTransId="{0CC1FF5F-FD72-4BB8-98B2-2D2A48FE1420}" sibTransId="{25ADBF09-06B3-4789-A0CE-10DB46AE4670}"/>
    <dgm:cxn modelId="{CE33BA42-EB78-4512-B36E-B4B34B17592A}" type="presOf" srcId="{230237CA-0AA4-49DA-A4D0-9DCF6C86675E}" destId="{C617C345-27E4-4259-8F1C-4A48BFD902D4}" srcOrd="0" destOrd="0" presId="urn:microsoft.com/office/officeart/2005/8/layout/vList6"/>
    <dgm:cxn modelId="{F2B6E979-BF1B-4695-97DC-936EDC22355A}" srcId="{C42F430F-FC58-4C1D-8E79-D54C6A948CDA}" destId="{07E310FB-3B7F-4812-A82D-0A248F67F029}" srcOrd="1" destOrd="0" parTransId="{1847E195-25E2-43BA-8020-76BCC20C447C}" sibTransId="{A059CF64-D186-489B-BFFC-71A3524A3FA5}"/>
    <dgm:cxn modelId="{C1D6395D-8122-4C2D-91A1-AB2FB7D07812}" type="presParOf" srcId="{4420CCA3-6ECA-40B7-AC2C-04123A31B2D5}" destId="{A984506F-8D62-42D7-9C69-9DF2B8617317}" srcOrd="0" destOrd="0" presId="urn:microsoft.com/office/officeart/2005/8/layout/vList6"/>
    <dgm:cxn modelId="{A7D4358A-E132-417A-8A32-7E1640CD245A}" type="presParOf" srcId="{A984506F-8D62-42D7-9C69-9DF2B8617317}" destId="{2AFA5FE1-EAD8-44F0-BFDF-1F4D33FADEEC}" srcOrd="0" destOrd="0" presId="urn:microsoft.com/office/officeart/2005/8/layout/vList6"/>
    <dgm:cxn modelId="{7451E763-6F56-4CA2-9E94-538A04DDC149}" type="presParOf" srcId="{A984506F-8D62-42D7-9C69-9DF2B8617317}" destId="{073FAFD8-F651-47F4-BA4D-7BF6E378BF55}" srcOrd="1" destOrd="0" presId="urn:microsoft.com/office/officeart/2005/8/layout/vList6"/>
    <dgm:cxn modelId="{D4E2C294-8EDB-4D63-96BD-61FE90FDF8DB}" type="presParOf" srcId="{4420CCA3-6ECA-40B7-AC2C-04123A31B2D5}" destId="{7045EA4E-8AD3-4647-93F3-45EEF4C6CA0D}" srcOrd="1" destOrd="0" presId="urn:microsoft.com/office/officeart/2005/8/layout/vList6"/>
    <dgm:cxn modelId="{3DBB3276-6C7B-42EC-AD26-4B2B325460B4}" type="presParOf" srcId="{4420CCA3-6ECA-40B7-AC2C-04123A31B2D5}" destId="{0A19CBEE-5C1E-4FBD-839B-A351ED2A1B13}" srcOrd="2" destOrd="0" presId="urn:microsoft.com/office/officeart/2005/8/layout/vList6"/>
    <dgm:cxn modelId="{0E3BE3EC-00EE-4519-982D-6C5680EC9952}" type="presParOf" srcId="{0A19CBEE-5C1E-4FBD-839B-A351ED2A1B13}" destId="{B4490FF6-900A-404E-AAE2-FD93C4BCD458}" srcOrd="0" destOrd="0" presId="urn:microsoft.com/office/officeart/2005/8/layout/vList6"/>
    <dgm:cxn modelId="{296375D5-A2AF-425E-B4F5-EC9477A10730}" type="presParOf" srcId="{0A19CBEE-5C1E-4FBD-839B-A351ED2A1B13}" destId="{C617C345-27E4-4259-8F1C-4A48BFD902D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B4E35-4D00-40BA-9184-13935A7F0B63}" type="doc">
      <dgm:prSet loTypeId="urn:microsoft.com/office/officeart/2005/8/layout/hierarchy4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F71ED1D5-DA69-4865-834F-FF74A39B1983}">
      <dgm:prSet phldrT="[Text]"/>
      <dgm:spPr/>
      <dgm:t>
        <a:bodyPr/>
        <a:lstStyle/>
        <a:p>
          <a:r>
            <a:rPr lang="el-GR" b="1" dirty="0" smtClean="0"/>
            <a:t>Μοντέλο αμοιβαίας αντιστάθμισης</a:t>
          </a:r>
          <a:endParaRPr lang="el-GR" b="1" dirty="0"/>
        </a:p>
      </dgm:t>
    </dgm:pt>
    <dgm:pt modelId="{5DECC896-BE2A-4A49-BC0B-34124192B011}" type="parTrans" cxnId="{3BA8E01E-E2DB-4A11-8EE4-6999576A7F62}">
      <dgm:prSet/>
      <dgm:spPr/>
      <dgm:t>
        <a:bodyPr/>
        <a:lstStyle/>
        <a:p>
          <a:endParaRPr lang="el-GR"/>
        </a:p>
      </dgm:t>
    </dgm:pt>
    <dgm:pt modelId="{22D7E44B-A20C-4D5F-8F2F-7F174838384B}" type="sibTrans" cxnId="{3BA8E01E-E2DB-4A11-8EE4-6999576A7F62}">
      <dgm:prSet/>
      <dgm:spPr/>
      <dgm:t>
        <a:bodyPr/>
        <a:lstStyle/>
        <a:p>
          <a:endParaRPr lang="el-GR"/>
        </a:p>
      </dgm:t>
    </dgm:pt>
    <dgm:pt modelId="{F989F0B7-224B-4070-B966-9917C6307907}">
      <dgm:prSet phldrT="[Text]"/>
      <dgm:spPr/>
      <dgm:t>
        <a:bodyPr/>
        <a:lstStyle/>
        <a:p>
          <a:r>
            <a:rPr lang="el-GR" b="1" dirty="0" smtClean="0"/>
            <a:t>Κύτταρο</a:t>
          </a:r>
          <a:endParaRPr lang="el-GR" b="1" dirty="0"/>
        </a:p>
      </dgm:t>
    </dgm:pt>
    <dgm:pt modelId="{72C6DF32-BD4B-4A73-9F01-163F8695D171}" type="parTrans" cxnId="{5E24A022-B317-467B-A8C8-E1EE9F15F778}">
      <dgm:prSet/>
      <dgm:spPr/>
      <dgm:t>
        <a:bodyPr/>
        <a:lstStyle/>
        <a:p>
          <a:endParaRPr lang="el-GR"/>
        </a:p>
      </dgm:t>
    </dgm:pt>
    <dgm:pt modelId="{EDA59246-332C-4EEB-9224-5B67DB38092D}" type="sibTrans" cxnId="{5E24A022-B317-467B-A8C8-E1EE9F15F778}">
      <dgm:prSet/>
      <dgm:spPr/>
      <dgm:t>
        <a:bodyPr/>
        <a:lstStyle/>
        <a:p>
          <a:endParaRPr lang="el-GR"/>
        </a:p>
      </dgm:t>
    </dgm:pt>
    <dgm:pt modelId="{3D088578-4473-428C-8396-09E64B8F8340}">
      <dgm:prSet phldrT="[Text]"/>
      <dgm:spPr/>
      <dgm:t>
        <a:bodyPr/>
        <a:lstStyle/>
        <a:p>
          <a:r>
            <a:rPr lang="el-GR" b="1" dirty="0" smtClean="0"/>
            <a:t>Σύζευξη, μετάφραση</a:t>
          </a:r>
          <a:endParaRPr lang="el-GR" b="1" dirty="0"/>
        </a:p>
      </dgm:t>
    </dgm:pt>
    <dgm:pt modelId="{A46562DD-E475-4603-95D2-E637560DF936}" type="parTrans" cxnId="{86F9D7C6-16EC-4DE6-82FF-DA1C87C35EE9}">
      <dgm:prSet/>
      <dgm:spPr/>
      <dgm:t>
        <a:bodyPr/>
        <a:lstStyle/>
        <a:p>
          <a:endParaRPr lang="el-GR"/>
        </a:p>
      </dgm:t>
    </dgm:pt>
    <dgm:pt modelId="{0D1385F8-6FA4-4AC6-8C29-A025E33E2AF4}" type="sibTrans" cxnId="{86F9D7C6-16EC-4DE6-82FF-DA1C87C35EE9}">
      <dgm:prSet/>
      <dgm:spPr/>
      <dgm:t>
        <a:bodyPr/>
        <a:lstStyle/>
        <a:p>
          <a:endParaRPr lang="el-GR"/>
        </a:p>
      </dgm:t>
    </dgm:pt>
    <dgm:pt modelId="{ACAD95A5-E718-4F8B-B0A4-95A9243A2A5A}">
      <dgm:prSet phldrT="[Text]"/>
      <dgm:spPr/>
      <dgm:t>
        <a:bodyPr/>
        <a:lstStyle/>
        <a:p>
          <a:r>
            <a:rPr lang="el-GR" b="1" dirty="0" smtClean="0"/>
            <a:t>Μεταφορά </a:t>
          </a:r>
          <a:r>
            <a:rPr lang="el-GR" b="1" dirty="0" err="1" smtClean="0"/>
            <a:t>χρωμοσωμιακών</a:t>
          </a:r>
          <a:r>
            <a:rPr lang="el-GR" b="1" dirty="0" smtClean="0"/>
            <a:t> τμημάτων (</a:t>
          </a:r>
          <a:r>
            <a:rPr lang="en-US" b="1" dirty="0" smtClean="0"/>
            <a:t>F</a:t>
          </a:r>
          <a:r>
            <a:rPr lang="el-GR" b="1" dirty="0" smtClean="0"/>
            <a:t> </a:t>
          </a:r>
          <a:r>
            <a:rPr lang="el-GR" b="1" dirty="0" err="1" smtClean="0"/>
            <a:t>πρωτείνη</a:t>
          </a:r>
          <a:r>
            <a:rPr lang="el-GR" b="1" dirty="0" smtClean="0"/>
            <a:t>)</a:t>
          </a:r>
          <a:r>
            <a:rPr lang="en-US" b="1" dirty="0" smtClean="0"/>
            <a:t> </a:t>
          </a:r>
          <a:endParaRPr lang="el-GR" b="1" dirty="0"/>
        </a:p>
      </dgm:t>
    </dgm:pt>
    <dgm:pt modelId="{D6A9DF8C-0517-4FAF-922C-7CC2AAB6CC20}" type="parTrans" cxnId="{7A52E3DC-7FA6-4706-A1E5-33D655DDC4C5}">
      <dgm:prSet/>
      <dgm:spPr/>
      <dgm:t>
        <a:bodyPr/>
        <a:lstStyle/>
        <a:p>
          <a:endParaRPr lang="el-GR"/>
        </a:p>
      </dgm:t>
    </dgm:pt>
    <dgm:pt modelId="{52F39690-C6FC-4922-84BD-7A5E1AF72271}" type="sibTrans" cxnId="{7A52E3DC-7FA6-4706-A1E5-33D655DDC4C5}">
      <dgm:prSet/>
      <dgm:spPr/>
      <dgm:t>
        <a:bodyPr/>
        <a:lstStyle/>
        <a:p>
          <a:endParaRPr lang="el-GR"/>
        </a:p>
      </dgm:t>
    </dgm:pt>
    <dgm:pt modelId="{E0607490-BC66-4CE6-9DD0-DA0FEDCAB170}">
      <dgm:prSet phldrT="[Text]"/>
      <dgm:spPr/>
      <dgm:t>
        <a:bodyPr/>
        <a:lstStyle/>
        <a:p>
          <a:r>
            <a:rPr lang="el-GR" b="1" dirty="0" smtClean="0"/>
            <a:t>Κοινότητα</a:t>
          </a:r>
          <a:endParaRPr lang="el-GR" b="1" dirty="0"/>
        </a:p>
      </dgm:t>
    </dgm:pt>
    <dgm:pt modelId="{5B7C7E65-F244-49EE-887C-11803D708FBA}" type="parTrans" cxnId="{F35BD950-07AA-469F-8BE9-AB8EF141CE2C}">
      <dgm:prSet/>
      <dgm:spPr/>
      <dgm:t>
        <a:bodyPr/>
        <a:lstStyle/>
        <a:p>
          <a:endParaRPr lang="el-GR"/>
        </a:p>
      </dgm:t>
    </dgm:pt>
    <dgm:pt modelId="{54F0E74C-8BFB-4802-848A-D27E0BD2CAB4}" type="sibTrans" cxnId="{F35BD950-07AA-469F-8BE9-AB8EF141CE2C}">
      <dgm:prSet/>
      <dgm:spPr/>
      <dgm:t>
        <a:bodyPr/>
        <a:lstStyle/>
        <a:p>
          <a:endParaRPr lang="el-GR"/>
        </a:p>
      </dgm:t>
    </dgm:pt>
    <dgm:pt modelId="{31F37CDC-1A62-4856-9BD4-90900F29536F}">
      <dgm:prSet phldrT="[Text]"/>
      <dgm:spPr/>
      <dgm:t>
        <a:bodyPr/>
        <a:lstStyle/>
        <a:p>
          <a:r>
            <a:rPr lang="el-GR" b="1" dirty="0" smtClean="0"/>
            <a:t>Μοτίβο </a:t>
          </a:r>
          <a:r>
            <a:rPr lang="en-US" b="1" dirty="0" smtClean="0"/>
            <a:t>RPS</a:t>
          </a:r>
        </a:p>
        <a:p>
          <a:r>
            <a:rPr lang="el-GR" b="1" dirty="0" smtClean="0"/>
            <a:t>Ανταγωνισμός μεταξύ στελεχών προς επιβίωση</a:t>
          </a:r>
          <a:endParaRPr lang="el-GR" b="1" dirty="0"/>
        </a:p>
      </dgm:t>
    </dgm:pt>
    <dgm:pt modelId="{0490A454-81D5-44AB-86A1-6B5EAD955825}" type="parTrans" cxnId="{CD01B99F-88CB-4F73-96B7-7081E26C9B06}">
      <dgm:prSet/>
      <dgm:spPr/>
      <dgm:t>
        <a:bodyPr/>
        <a:lstStyle/>
        <a:p>
          <a:endParaRPr lang="el-GR"/>
        </a:p>
      </dgm:t>
    </dgm:pt>
    <dgm:pt modelId="{CB0568AE-3E3E-4FD9-9AD4-C180EEFFD9F4}" type="sibTrans" cxnId="{CD01B99F-88CB-4F73-96B7-7081E26C9B06}">
      <dgm:prSet/>
      <dgm:spPr/>
      <dgm:t>
        <a:bodyPr/>
        <a:lstStyle/>
        <a:p>
          <a:endParaRPr lang="el-GR"/>
        </a:p>
      </dgm:t>
    </dgm:pt>
    <dgm:pt modelId="{2D344E89-4DE5-4A23-AB8E-A770535D394C}" type="pres">
      <dgm:prSet presAssocID="{F94B4E35-4D00-40BA-9184-13935A7F0B6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D1A9CA-7FF6-4FC5-9C9A-7C7B0642E5E0}" type="pres">
      <dgm:prSet presAssocID="{F71ED1D5-DA69-4865-834F-FF74A39B1983}" presName="vertOne" presStyleCnt="0"/>
      <dgm:spPr/>
    </dgm:pt>
    <dgm:pt modelId="{CA559FF3-4FE7-442A-AC32-1A07C4BF9082}" type="pres">
      <dgm:prSet presAssocID="{F71ED1D5-DA69-4865-834F-FF74A39B198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8528824-9C85-49D5-9410-D5495DC05EA1}" type="pres">
      <dgm:prSet presAssocID="{F71ED1D5-DA69-4865-834F-FF74A39B1983}" presName="parTransOne" presStyleCnt="0"/>
      <dgm:spPr/>
    </dgm:pt>
    <dgm:pt modelId="{2BDDB59D-051F-451F-8A29-9BF173CAD73E}" type="pres">
      <dgm:prSet presAssocID="{F71ED1D5-DA69-4865-834F-FF74A39B1983}" presName="horzOne" presStyleCnt="0"/>
      <dgm:spPr/>
    </dgm:pt>
    <dgm:pt modelId="{99945558-0143-4699-8B0D-E968A02853ED}" type="pres">
      <dgm:prSet presAssocID="{F989F0B7-224B-4070-B966-9917C6307907}" presName="vertTwo" presStyleCnt="0"/>
      <dgm:spPr/>
    </dgm:pt>
    <dgm:pt modelId="{867E681F-F0FE-4C4C-963C-E33A45454E96}" type="pres">
      <dgm:prSet presAssocID="{F989F0B7-224B-4070-B966-9917C630790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92F9E47-8711-482C-B133-F478A798443C}" type="pres">
      <dgm:prSet presAssocID="{F989F0B7-224B-4070-B966-9917C6307907}" presName="parTransTwo" presStyleCnt="0"/>
      <dgm:spPr/>
    </dgm:pt>
    <dgm:pt modelId="{D5D21352-A287-4CF2-86D7-BA6BA015CC80}" type="pres">
      <dgm:prSet presAssocID="{F989F0B7-224B-4070-B966-9917C6307907}" presName="horzTwo" presStyleCnt="0"/>
      <dgm:spPr/>
    </dgm:pt>
    <dgm:pt modelId="{BBFF200B-7540-4F65-93BA-002E7D5A5C95}" type="pres">
      <dgm:prSet presAssocID="{3D088578-4473-428C-8396-09E64B8F8340}" presName="vertThree" presStyleCnt="0"/>
      <dgm:spPr/>
    </dgm:pt>
    <dgm:pt modelId="{F652106D-5067-490B-8AD0-9A7721133C37}" type="pres">
      <dgm:prSet presAssocID="{3D088578-4473-428C-8396-09E64B8F8340}" presName="txThree" presStyleLbl="node3" presStyleIdx="0" presStyleCnt="3">
        <dgm:presLayoutVars>
          <dgm:chPref val="3"/>
        </dgm:presLayoutVars>
      </dgm:prSet>
      <dgm:spPr/>
    </dgm:pt>
    <dgm:pt modelId="{F186DDF2-CF2F-4958-9B89-EC050797D0DF}" type="pres">
      <dgm:prSet presAssocID="{3D088578-4473-428C-8396-09E64B8F8340}" presName="horzThree" presStyleCnt="0"/>
      <dgm:spPr/>
    </dgm:pt>
    <dgm:pt modelId="{8E1416B6-A7CA-4793-AD35-A43B805A1C80}" type="pres">
      <dgm:prSet presAssocID="{0D1385F8-6FA4-4AC6-8C29-A025E33E2AF4}" presName="sibSpaceThree" presStyleCnt="0"/>
      <dgm:spPr/>
    </dgm:pt>
    <dgm:pt modelId="{A31339F5-6CD7-4A26-96BA-E178ED1411F3}" type="pres">
      <dgm:prSet presAssocID="{ACAD95A5-E718-4F8B-B0A4-95A9243A2A5A}" presName="vertThree" presStyleCnt="0"/>
      <dgm:spPr/>
    </dgm:pt>
    <dgm:pt modelId="{67750545-9DD0-437A-A190-3F11F8E970E8}" type="pres">
      <dgm:prSet presAssocID="{ACAD95A5-E718-4F8B-B0A4-95A9243A2A5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5637B55-8F46-4FE7-A1EC-C9A9B3ED0550}" type="pres">
      <dgm:prSet presAssocID="{ACAD95A5-E718-4F8B-B0A4-95A9243A2A5A}" presName="horzThree" presStyleCnt="0"/>
      <dgm:spPr/>
    </dgm:pt>
    <dgm:pt modelId="{08F97964-90B9-4981-AD4A-D95151C963E2}" type="pres">
      <dgm:prSet presAssocID="{EDA59246-332C-4EEB-9224-5B67DB38092D}" presName="sibSpaceTwo" presStyleCnt="0"/>
      <dgm:spPr/>
    </dgm:pt>
    <dgm:pt modelId="{1213A775-F626-405D-AA3C-D3707AEE8235}" type="pres">
      <dgm:prSet presAssocID="{E0607490-BC66-4CE6-9DD0-DA0FEDCAB170}" presName="vertTwo" presStyleCnt="0"/>
      <dgm:spPr/>
    </dgm:pt>
    <dgm:pt modelId="{221EDB8C-5693-4E40-A298-6CD8014B3CD1}" type="pres">
      <dgm:prSet presAssocID="{E0607490-BC66-4CE6-9DD0-DA0FEDCAB170}" presName="txTwo" presStyleLbl="node2" presStyleIdx="1" presStyleCnt="2">
        <dgm:presLayoutVars>
          <dgm:chPref val="3"/>
        </dgm:presLayoutVars>
      </dgm:prSet>
      <dgm:spPr/>
    </dgm:pt>
    <dgm:pt modelId="{0E54B5CF-0C75-4493-AFFC-BCC7B6817F7B}" type="pres">
      <dgm:prSet presAssocID="{E0607490-BC66-4CE6-9DD0-DA0FEDCAB170}" presName="parTransTwo" presStyleCnt="0"/>
      <dgm:spPr/>
    </dgm:pt>
    <dgm:pt modelId="{02D8A449-E571-4EC5-8455-FDACFE44193E}" type="pres">
      <dgm:prSet presAssocID="{E0607490-BC66-4CE6-9DD0-DA0FEDCAB170}" presName="horzTwo" presStyleCnt="0"/>
      <dgm:spPr/>
    </dgm:pt>
    <dgm:pt modelId="{E2E85F64-6952-4FD1-A957-1FBC55F5E344}" type="pres">
      <dgm:prSet presAssocID="{31F37CDC-1A62-4856-9BD4-90900F29536F}" presName="vertThree" presStyleCnt="0"/>
      <dgm:spPr/>
    </dgm:pt>
    <dgm:pt modelId="{A21DC156-5811-4D22-BCFE-3B010D3FFD06}" type="pres">
      <dgm:prSet presAssocID="{31F37CDC-1A62-4856-9BD4-90900F29536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2B0248-E2FA-4538-947A-AD608884B14C}" type="pres">
      <dgm:prSet presAssocID="{31F37CDC-1A62-4856-9BD4-90900F29536F}" presName="horzThree" presStyleCnt="0"/>
      <dgm:spPr/>
    </dgm:pt>
  </dgm:ptLst>
  <dgm:cxnLst>
    <dgm:cxn modelId="{3BA8E01E-E2DB-4A11-8EE4-6999576A7F62}" srcId="{F94B4E35-4D00-40BA-9184-13935A7F0B63}" destId="{F71ED1D5-DA69-4865-834F-FF74A39B1983}" srcOrd="0" destOrd="0" parTransId="{5DECC896-BE2A-4A49-BC0B-34124192B011}" sibTransId="{22D7E44B-A20C-4D5F-8F2F-7F174838384B}"/>
    <dgm:cxn modelId="{11DC9F09-0F12-41B7-BD92-892E9A4B7181}" type="presOf" srcId="{F989F0B7-224B-4070-B966-9917C6307907}" destId="{867E681F-F0FE-4C4C-963C-E33A45454E96}" srcOrd="0" destOrd="0" presId="urn:microsoft.com/office/officeart/2005/8/layout/hierarchy4"/>
    <dgm:cxn modelId="{CEA53B00-737B-4A2B-ADEA-845FA789B8D8}" type="presOf" srcId="{F94B4E35-4D00-40BA-9184-13935A7F0B63}" destId="{2D344E89-4DE5-4A23-AB8E-A770535D394C}" srcOrd="0" destOrd="0" presId="urn:microsoft.com/office/officeart/2005/8/layout/hierarchy4"/>
    <dgm:cxn modelId="{0F54D825-8187-4ED9-8273-94002C27DD02}" type="presOf" srcId="{3D088578-4473-428C-8396-09E64B8F8340}" destId="{F652106D-5067-490B-8AD0-9A7721133C37}" srcOrd="0" destOrd="0" presId="urn:microsoft.com/office/officeart/2005/8/layout/hierarchy4"/>
    <dgm:cxn modelId="{7A52E3DC-7FA6-4706-A1E5-33D655DDC4C5}" srcId="{F989F0B7-224B-4070-B966-9917C6307907}" destId="{ACAD95A5-E718-4F8B-B0A4-95A9243A2A5A}" srcOrd="1" destOrd="0" parTransId="{D6A9DF8C-0517-4FAF-922C-7CC2AAB6CC20}" sibTransId="{52F39690-C6FC-4922-84BD-7A5E1AF72271}"/>
    <dgm:cxn modelId="{5E24A022-B317-467B-A8C8-E1EE9F15F778}" srcId="{F71ED1D5-DA69-4865-834F-FF74A39B1983}" destId="{F989F0B7-224B-4070-B966-9917C6307907}" srcOrd="0" destOrd="0" parTransId="{72C6DF32-BD4B-4A73-9F01-163F8695D171}" sibTransId="{EDA59246-332C-4EEB-9224-5B67DB38092D}"/>
    <dgm:cxn modelId="{4D459CF5-CFC5-4193-90C4-6A5206C669C5}" type="presOf" srcId="{31F37CDC-1A62-4856-9BD4-90900F29536F}" destId="{A21DC156-5811-4D22-BCFE-3B010D3FFD06}" srcOrd="0" destOrd="0" presId="urn:microsoft.com/office/officeart/2005/8/layout/hierarchy4"/>
    <dgm:cxn modelId="{CD01B99F-88CB-4F73-96B7-7081E26C9B06}" srcId="{E0607490-BC66-4CE6-9DD0-DA0FEDCAB170}" destId="{31F37CDC-1A62-4856-9BD4-90900F29536F}" srcOrd="0" destOrd="0" parTransId="{0490A454-81D5-44AB-86A1-6B5EAD955825}" sibTransId="{CB0568AE-3E3E-4FD9-9AD4-C180EEFFD9F4}"/>
    <dgm:cxn modelId="{CD3C6EB2-ABC6-497D-91B3-E03B3BD4B73E}" type="presOf" srcId="{E0607490-BC66-4CE6-9DD0-DA0FEDCAB170}" destId="{221EDB8C-5693-4E40-A298-6CD8014B3CD1}" srcOrd="0" destOrd="0" presId="urn:microsoft.com/office/officeart/2005/8/layout/hierarchy4"/>
    <dgm:cxn modelId="{F35BD950-07AA-469F-8BE9-AB8EF141CE2C}" srcId="{F71ED1D5-DA69-4865-834F-FF74A39B1983}" destId="{E0607490-BC66-4CE6-9DD0-DA0FEDCAB170}" srcOrd="1" destOrd="0" parTransId="{5B7C7E65-F244-49EE-887C-11803D708FBA}" sibTransId="{54F0E74C-8BFB-4802-848A-D27E0BD2CAB4}"/>
    <dgm:cxn modelId="{20EF3EFE-03A8-48D4-A23F-041A25EF940B}" type="presOf" srcId="{ACAD95A5-E718-4F8B-B0A4-95A9243A2A5A}" destId="{67750545-9DD0-437A-A190-3F11F8E970E8}" srcOrd="0" destOrd="0" presId="urn:microsoft.com/office/officeart/2005/8/layout/hierarchy4"/>
    <dgm:cxn modelId="{86F9D7C6-16EC-4DE6-82FF-DA1C87C35EE9}" srcId="{F989F0B7-224B-4070-B966-9917C6307907}" destId="{3D088578-4473-428C-8396-09E64B8F8340}" srcOrd="0" destOrd="0" parTransId="{A46562DD-E475-4603-95D2-E637560DF936}" sibTransId="{0D1385F8-6FA4-4AC6-8C29-A025E33E2AF4}"/>
    <dgm:cxn modelId="{692638BE-334D-467A-9803-69393B8B48F7}" type="presOf" srcId="{F71ED1D5-DA69-4865-834F-FF74A39B1983}" destId="{CA559FF3-4FE7-442A-AC32-1A07C4BF9082}" srcOrd="0" destOrd="0" presId="urn:microsoft.com/office/officeart/2005/8/layout/hierarchy4"/>
    <dgm:cxn modelId="{E82F7792-CBB6-4AD0-A100-BFED0CFC6B21}" type="presParOf" srcId="{2D344E89-4DE5-4A23-AB8E-A770535D394C}" destId="{1AD1A9CA-7FF6-4FC5-9C9A-7C7B0642E5E0}" srcOrd="0" destOrd="0" presId="urn:microsoft.com/office/officeart/2005/8/layout/hierarchy4"/>
    <dgm:cxn modelId="{30B7CD92-5C58-486A-B723-D80E6630BB09}" type="presParOf" srcId="{1AD1A9CA-7FF6-4FC5-9C9A-7C7B0642E5E0}" destId="{CA559FF3-4FE7-442A-AC32-1A07C4BF9082}" srcOrd="0" destOrd="0" presId="urn:microsoft.com/office/officeart/2005/8/layout/hierarchy4"/>
    <dgm:cxn modelId="{B617E3FB-B1D3-49DA-88C1-2553A02D49D3}" type="presParOf" srcId="{1AD1A9CA-7FF6-4FC5-9C9A-7C7B0642E5E0}" destId="{78528824-9C85-49D5-9410-D5495DC05EA1}" srcOrd="1" destOrd="0" presId="urn:microsoft.com/office/officeart/2005/8/layout/hierarchy4"/>
    <dgm:cxn modelId="{89742931-0D00-49F6-BA5A-3A4657112FE3}" type="presParOf" srcId="{1AD1A9CA-7FF6-4FC5-9C9A-7C7B0642E5E0}" destId="{2BDDB59D-051F-451F-8A29-9BF173CAD73E}" srcOrd="2" destOrd="0" presId="urn:microsoft.com/office/officeart/2005/8/layout/hierarchy4"/>
    <dgm:cxn modelId="{E2C75454-F187-4568-BECC-51F3B51D1013}" type="presParOf" srcId="{2BDDB59D-051F-451F-8A29-9BF173CAD73E}" destId="{99945558-0143-4699-8B0D-E968A02853ED}" srcOrd="0" destOrd="0" presId="urn:microsoft.com/office/officeart/2005/8/layout/hierarchy4"/>
    <dgm:cxn modelId="{63ACF994-5D5B-4992-87B6-3920E39FE332}" type="presParOf" srcId="{99945558-0143-4699-8B0D-E968A02853ED}" destId="{867E681F-F0FE-4C4C-963C-E33A45454E96}" srcOrd="0" destOrd="0" presId="urn:microsoft.com/office/officeart/2005/8/layout/hierarchy4"/>
    <dgm:cxn modelId="{D807DA69-ABBA-4246-857D-6DEA3E9D6685}" type="presParOf" srcId="{99945558-0143-4699-8B0D-E968A02853ED}" destId="{F92F9E47-8711-482C-B133-F478A798443C}" srcOrd="1" destOrd="0" presId="urn:microsoft.com/office/officeart/2005/8/layout/hierarchy4"/>
    <dgm:cxn modelId="{EEEF3920-9706-4D2A-ABDB-89728C94EDEB}" type="presParOf" srcId="{99945558-0143-4699-8B0D-E968A02853ED}" destId="{D5D21352-A287-4CF2-86D7-BA6BA015CC80}" srcOrd="2" destOrd="0" presId="urn:microsoft.com/office/officeart/2005/8/layout/hierarchy4"/>
    <dgm:cxn modelId="{38BA1561-C2FB-49BD-8394-16A469AE4981}" type="presParOf" srcId="{D5D21352-A287-4CF2-86D7-BA6BA015CC80}" destId="{BBFF200B-7540-4F65-93BA-002E7D5A5C95}" srcOrd="0" destOrd="0" presId="urn:microsoft.com/office/officeart/2005/8/layout/hierarchy4"/>
    <dgm:cxn modelId="{28C90ACE-D4AF-4861-A647-924004E717E6}" type="presParOf" srcId="{BBFF200B-7540-4F65-93BA-002E7D5A5C95}" destId="{F652106D-5067-490B-8AD0-9A7721133C37}" srcOrd="0" destOrd="0" presId="urn:microsoft.com/office/officeart/2005/8/layout/hierarchy4"/>
    <dgm:cxn modelId="{09E27E84-76E0-4DF0-9035-138D25171181}" type="presParOf" srcId="{BBFF200B-7540-4F65-93BA-002E7D5A5C95}" destId="{F186DDF2-CF2F-4958-9B89-EC050797D0DF}" srcOrd="1" destOrd="0" presId="urn:microsoft.com/office/officeart/2005/8/layout/hierarchy4"/>
    <dgm:cxn modelId="{C1AB79E1-4518-4E37-A9CC-FBC1855893A2}" type="presParOf" srcId="{D5D21352-A287-4CF2-86D7-BA6BA015CC80}" destId="{8E1416B6-A7CA-4793-AD35-A43B805A1C80}" srcOrd="1" destOrd="0" presId="urn:microsoft.com/office/officeart/2005/8/layout/hierarchy4"/>
    <dgm:cxn modelId="{775EF0E7-2690-4BDE-8A50-7B2217287C1D}" type="presParOf" srcId="{D5D21352-A287-4CF2-86D7-BA6BA015CC80}" destId="{A31339F5-6CD7-4A26-96BA-E178ED1411F3}" srcOrd="2" destOrd="0" presId="urn:microsoft.com/office/officeart/2005/8/layout/hierarchy4"/>
    <dgm:cxn modelId="{BEA9A8BB-CA37-468D-843F-3A4C08356E1E}" type="presParOf" srcId="{A31339F5-6CD7-4A26-96BA-E178ED1411F3}" destId="{67750545-9DD0-437A-A190-3F11F8E970E8}" srcOrd="0" destOrd="0" presId="urn:microsoft.com/office/officeart/2005/8/layout/hierarchy4"/>
    <dgm:cxn modelId="{230EA3B2-7D29-4990-AF0E-72DBC6FFB21F}" type="presParOf" srcId="{A31339F5-6CD7-4A26-96BA-E178ED1411F3}" destId="{15637B55-8F46-4FE7-A1EC-C9A9B3ED0550}" srcOrd="1" destOrd="0" presId="urn:microsoft.com/office/officeart/2005/8/layout/hierarchy4"/>
    <dgm:cxn modelId="{880D372D-F275-4C09-B86F-663DE19BCC48}" type="presParOf" srcId="{2BDDB59D-051F-451F-8A29-9BF173CAD73E}" destId="{08F97964-90B9-4981-AD4A-D95151C963E2}" srcOrd="1" destOrd="0" presId="urn:microsoft.com/office/officeart/2005/8/layout/hierarchy4"/>
    <dgm:cxn modelId="{00EA98CD-FC25-426E-99EE-BEA544BE1123}" type="presParOf" srcId="{2BDDB59D-051F-451F-8A29-9BF173CAD73E}" destId="{1213A775-F626-405D-AA3C-D3707AEE8235}" srcOrd="2" destOrd="0" presId="urn:microsoft.com/office/officeart/2005/8/layout/hierarchy4"/>
    <dgm:cxn modelId="{CF630326-C150-46C9-AC38-1922F20C4DF2}" type="presParOf" srcId="{1213A775-F626-405D-AA3C-D3707AEE8235}" destId="{221EDB8C-5693-4E40-A298-6CD8014B3CD1}" srcOrd="0" destOrd="0" presId="urn:microsoft.com/office/officeart/2005/8/layout/hierarchy4"/>
    <dgm:cxn modelId="{4447AFCD-0A07-4659-BB1B-BF28B23922D9}" type="presParOf" srcId="{1213A775-F626-405D-AA3C-D3707AEE8235}" destId="{0E54B5CF-0C75-4493-AFFC-BCC7B6817F7B}" srcOrd="1" destOrd="0" presId="urn:microsoft.com/office/officeart/2005/8/layout/hierarchy4"/>
    <dgm:cxn modelId="{3E40B956-F52C-4C96-B195-DA6BF56185A6}" type="presParOf" srcId="{1213A775-F626-405D-AA3C-D3707AEE8235}" destId="{02D8A449-E571-4EC5-8455-FDACFE44193E}" srcOrd="2" destOrd="0" presId="urn:microsoft.com/office/officeart/2005/8/layout/hierarchy4"/>
    <dgm:cxn modelId="{3EB127A2-7532-43FC-A9D2-BB54BAADD6E4}" type="presParOf" srcId="{02D8A449-E571-4EC5-8455-FDACFE44193E}" destId="{E2E85F64-6952-4FD1-A957-1FBC55F5E344}" srcOrd="0" destOrd="0" presId="urn:microsoft.com/office/officeart/2005/8/layout/hierarchy4"/>
    <dgm:cxn modelId="{2682ACE3-44CA-4DA4-B077-125F0802263B}" type="presParOf" srcId="{E2E85F64-6952-4FD1-A957-1FBC55F5E344}" destId="{A21DC156-5811-4D22-BCFE-3B010D3FFD06}" srcOrd="0" destOrd="0" presId="urn:microsoft.com/office/officeart/2005/8/layout/hierarchy4"/>
    <dgm:cxn modelId="{140B0CE4-808B-4129-8596-6F7C15AC1FA4}" type="presParOf" srcId="{E2E85F64-6952-4FD1-A957-1FBC55F5E344}" destId="{072B0248-E2FA-4538-947A-AD608884B14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DBA3B9-5526-4EF5-9724-406F0CF37A0F}" type="doc">
      <dgm:prSet loTypeId="urn:microsoft.com/office/officeart/2005/8/layout/arrow5" loCatId="relationship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388D2442-1BD6-4050-8488-2AFE1AEAF0B7}">
      <dgm:prSet phldrT="[Text]"/>
      <dgm:spPr/>
      <dgm:t>
        <a:bodyPr/>
        <a:lstStyle/>
        <a:p>
          <a:r>
            <a:rPr lang="el-GR" b="1" dirty="0" smtClean="0"/>
            <a:t>Παράγοντες που αφορούν στα αντιβιοτικά</a:t>
          </a:r>
          <a:endParaRPr lang="el-GR" b="1" dirty="0"/>
        </a:p>
      </dgm:t>
    </dgm:pt>
    <dgm:pt modelId="{EE2B0E73-AAE9-43B7-94F0-AEC535DAF87C}" type="parTrans" cxnId="{48E52B9B-DA9F-41ED-A87D-AFBB325CD421}">
      <dgm:prSet/>
      <dgm:spPr/>
      <dgm:t>
        <a:bodyPr/>
        <a:lstStyle/>
        <a:p>
          <a:endParaRPr lang="el-GR"/>
        </a:p>
      </dgm:t>
    </dgm:pt>
    <dgm:pt modelId="{D07890D9-6EE5-4BF6-8C1B-B0B8F6809C96}" type="sibTrans" cxnId="{48E52B9B-DA9F-41ED-A87D-AFBB325CD421}">
      <dgm:prSet/>
      <dgm:spPr/>
      <dgm:t>
        <a:bodyPr/>
        <a:lstStyle/>
        <a:p>
          <a:endParaRPr lang="el-GR"/>
        </a:p>
      </dgm:t>
    </dgm:pt>
    <dgm:pt modelId="{6A580B68-5130-402E-B071-CA250973BB4F}">
      <dgm:prSet phldrT="[Text]"/>
      <dgm:spPr/>
      <dgm:t>
        <a:bodyPr/>
        <a:lstStyle/>
        <a:p>
          <a:r>
            <a:rPr lang="el-GR" b="1" dirty="0" smtClean="0"/>
            <a:t>Περιβαλλοντικοί παράγοντες</a:t>
          </a:r>
          <a:endParaRPr lang="el-GR" b="1" dirty="0"/>
        </a:p>
      </dgm:t>
    </dgm:pt>
    <dgm:pt modelId="{4616D65B-32E8-4C11-B085-31B886F94FFF}" type="parTrans" cxnId="{7EC79D80-AC74-444C-B601-09C483B6245E}">
      <dgm:prSet/>
      <dgm:spPr/>
      <dgm:t>
        <a:bodyPr/>
        <a:lstStyle/>
        <a:p>
          <a:endParaRPr lang="el-GR"/>
        </a:p>
      </dgm:t>
    </dgm:pt>
    <dgm:pt modelId="{FB1B34ED-FF1C-4795-8BD4-6826676CE928}" type="sibTrans" cxnId="{7EC79D80-AC74-444C-B601-09C483B6245E}">
      <dgm:prSet/>
      <dgm:spPr/>
      <dgm:t>
        <a:bodyPr/>
        <a:lstStyle/>
        <a:p>
          <a:endParaRPr lang="el-GR"/>
        </a:p>
      </dgm:t>
    </dgm:pt>
    <dgm:pt modelId="{0A3612F6-90D2-4CB5-ACC6-8620B3163CFE}" type="pres">
      <dgm:prSet presAssocID="{0DDBA3B9-5526-4EF5-9724-406F0CF37A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FD1051B-85FD-4DF7-A095-F0B0A05BE8CB}" type="pres">
      <dgm:prSet presAssocID="{388D2442-1BD6-4050-8488-2AFE1AEAF0B7}" presName="arrow" presStyleLbl="node1" presStyleIdx="0" presStyleCnt="2" custAng="0" custScaleY="100466" custRadScaleRad="73598" custRadScaleInc="-15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2D01E1-B090-48E6-83AE-53A87C67EA9A}" type="pres">
      <dgm:prSet presAssocID="{6A580B68-5130-402E-B071-CA250973BB4F}" presName="arrow" presStyleLbl="node1" presStyleIdx="1" presStyleCnt="2" custAng="0" custRadScaleRad="61945" custRadScaleInc="-12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EFFB49-2F84-4622-AF39-479D02550D4C}" type="presOf" srcId="{388D2442-1BD6-4050-8488-2AFE1AEAF0B7}" destId="{2FD1051B-85FD-4DF7-A095-F0B0A05BE8CB}" srcOrd="0" destOrd="0" presId="urn:microsoft.com/office/officeart/2005/8/layout/arrow5"/>
    <dgm:cxn modelId="{88E742BC-E26D-41ED-A704-AED1B3FE44BC}" type="presOf" srcId="{6A580B68-5130-402E-B071-CA250973BB4F}" destId="{6A2D01E1-B090-48E6-83AE-53A87C67EA9A}" srcOrd="0" destOrd="0" presId="urn:microsoft.com/office/officeart/2005/8/layout/arrow5"/>
    <dgm:cxn modelId="{E5ED96D8-4532-402C-9E91-8C83985BB02B}" type="presOf" srcId="{0DDBA3B9-5526-4EF5-9724-406F0CF37A0F}" destId="{0A3612F6-90D2-4CB5-ACC6-8620B3163CFE}" srcOrd="0" destOrd="0" presId="urn:microsoft.com/office/officeart/2005/8/layout/arrow5"/>
    <dgm:cxn modelId="{48E52B9B-DA9F-41ED-A87D-AFBB325CD421}" srcId="{0DDBA3B9-5526-4EF5-9724-406F0CF37A0F}" destId="{388D2442-1BD6-4050-8488-2AFE1AEAF0B7}" srcOrd="0" destOrd="0" parTransId="{EE2B0E73-AAE9-43B7-94F0-AEC535DAF87C}" sibTransId="{D07890D9-6EE5-4BF6-8C1B-B0B8F6809C96}"/>
    <dgm:cxn modelId="{7EC79D80-AC74-444C-B601-09C483B6245E}" srcId="{0DDBA3B9-5526-4EF5-9724-406F0CF37A0F}" destId="{6A580B68-5130-402E-B071-CA250973BB4F}" srcOrd="1" destOrd="0" parTransId="{4616D65B-32E8-4C11-B085-31B886F94FFF}" sibTransId="{FB1B34ED-FF1C-4795-8BD4-6826676CE928}"/>
    <dgm:cxn modelId="{F41E177F-E52D-4106-967C-0C3A083DE3DB}" type="presParOf" srcId="{0A3612F6-90D2-4CB5-ACC6-8620B3163CFE}" destId="{2FD1051B-85FD-4DF7-A095-F0B0A05BE8CB}" srcOrd="0" destOrd="0" presId="urn:microsoft.com/office/officeart/2005/8/layout/arrow5"/>
    <dgm:cxn modelId="{D3491C11-DD4C-4274-BDF7-37D6E35A5B9F}" type="presParOf" srcId="{0A3612F6-90D2-4CB5-ACC6-8620B3163CFE}" destId="{6A2D01E1-B090-48E6-83AE-53A87C67EA9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C1CE6-6E9C-45D2-B0EF-514201D4AEC9}" type="doc">
      <dgm:prSet loTypeId="urn:microsoft.com/office/officeart/2005/8/layout/arrow1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81288CBF-78B7-414A-AF06-427636F3BD75}">
      <dgm:prSet phldrT="[Text]"/>
      <dgm:spPr/>
      <dgm:t>
        <a:bodyPr/>
        <a:lstStyle/>
        <a:p>
          <a:r>
            <a:rPr lang="el-GR" dirty="0" smtClean="0"/>
            <a:t>Πραγματικές συνθήκες</a:t>
          </a:r>
        </a:p>
      </dgm:t>
    </dgm:pt>
    <dgm:pt modelId="{DF76F21F-21D2-457F-8CB7-2305B43FD828}" type="parTrans" cxnId="{95050FA4-2D53-4C26-839F-04F28F3DC19F}">
      <dgm:prSet/>
      <dgm:spPr/>
      <dgm:t>
        <a:bodyPr/>
        <a:lstStyle/>
        <a:p>
          <a:endParaRPr lang="el-GR"/>
        </a:p>
      </dgm:t>
    </dgm:pt>
    <dgm:pt modelId="{27A9E536-66DF-477F-AD70-D901C211FAB2}" type="sibTrans" cxnId="{95050FA4-2D53-4C26-839F-04F28F3DC19F}">
      <dgm:prSet/>
      <dgm:spPr/>
      <dgm:t>
        <a:bodyPr/>
        <a:lstStyle/>
        <a:p>
          <a:endParaRPr lang="el-GR"/>
        </a:p>
      </dgm:t>
    </dgm:pt>
    <dgm:pt modelId="{3BF7538B-56AF-4468-8DAB-86C396381E90}">
      <dgm:prSet phldrT="[Text]"/>
      <dgm:spPr/>
      <dgm:t>
        <a:bodyPr/>
        <a:lstStyle/>
        <a:p>
          <a:r>
            <a:rPr lang="el-GR" dirty="0" smtClean="0"/>
            <a:t>Πειραματικά μοντέλα</a:t>
          </a:r>
          <a:endParaRPr lang="el-GR" dirty="0"/>
        </a:p>
      </dgm:t>
    </dgm:pt>
    <dgm:pt modelId="{AF589FA4-A02C-4D19-BA83-EFAA575AD5D8}" type="parTrans" cxnId="{BAD85F06-AE2F-411F-A776-9D3EB1A327DE}">
      <dgm:prSet/>
      <dgm:spPr/>
      <dgm:t>
        <a:bodyPr/>
        <a:lstStyle/>
        <a:p>
          <a:endParaRPr lang="el-GR"/>
        </a:p>
      </dgm:t>
    </dgm:pt>
    <dgm:pt modelId="{FB03349E-73E5-4B24-B2A3-C42B564550BE}" type="sibTrans" cxnId="{BAD85F06-AE2F-411F-A776-9D3EB1A327DE}">
      <dgm:prSet/>
      <dgm:spPr/>
      <dgm:t>
        <a:bodyPr/>
        <a:lstStyle/>
        <a:p>
          <a:endParaRPr lang="el-GR"/>
        </a:p>
      </dgm:t>
    </dgm:pt>
    <dgm:pt modelId="{51AC0EFC-0812-49A3-A577-211F3D8B5C85}" type="pres">
      <dgm:prSet presAssocID="{0D2C1CE6-6E9C-45D2-B0EF-514201D4AEC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3165E36-6B2F-4DAC-8D8A-527BBC863152}" type="pres">
      <dgm:prSet presAssocID="{81288CBF-78B7-414A-AF06-427636F3BD7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BD823D-238A-48A1-9A6D-D98BFC88C681}" type="pres">
      <dgm:prSet presAssocID="{3BF7538B-56AF-4468-8DAB-86C396381E9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1028C2-9C7C-4B97-B5DF-C36B6A22B6F4}" type="presOf" srcId="{3BF7538B-56AF-4468-8DAB-86C396381E90}" destId="{C2BD823D-238A-48A1-9A6D-D98BFC88C681}" srcOrd="0" destOrd="0" presId="urn:microsoft.com/office/officeart/2005/8/layout/arrow1"/>
    <dgm:cxn modelId="{BAD85F06-AE2F-411F-A776-9D3EB1A327DE}" srcId="{0D2C1CE6-6E9C-45D2-B0EF-514201D4AEC9}" destId="{3BF7538B-56AF-4468-8DAB-86C396381E90}" srcOrd="1" destOrd="0" parTransId="{AF589FA4-A02C-4D19-BA83-EFAA575AD5D8}" sibTransId="{FB03349E-73E5-4B24-B2A3-C42B564550BE}"/>
    <dgm:cxn modelId="{8E202943-7565-4B8A-80F4-0F71F9A8846B}" type="presOf" srcId="{81288CBF-78B7-414A-AF06-427636F3BD75}" destId="{83165E36-6B2F-4DAC-8D8A-527BBC863152}" srcOrd="0" destOrd="0" presId="urn:microsoft.com/office/officeart/2005/8/layout/arrow1"/>
    <dgm:cxn modelId="{95050FA4-2D53-4C26-839F-04F28F3DC19F}" srcId="{0D2C1CE6-6E9C-45D2-B0EF-514201D4AEC9}" destId="{81288CBF-78B7-414A-AF06-427636F3BD75}" srcOrd="0" destOrd="0" parTransId="{DF76F21F-21D2-457F-8CB7-2305B43FD828}" sibTransId="{27A9E536-66DF-477F-AD70-D901C211FAB2}"/>
    <dgm:cxn modelId="{35F686FF-CF67-428F-8977-9F1D98110850}" type="presOf" srcId="{0D2C1CE6-6E9C-45D2-B0EF-514201D4AEC9}" destId="{51AC0EFC-0812-49A3-A577-211F3D8B5C85}" srcOrd="0" destOrd="0" presId="urn:microsoft.com/office/officeart/2005/8/layout/arrow1"/>
    <dgm:cxn modelId="{DEB7A4F6-82A3-4421-A0C9-1BBE3ABD98D1}" type="presParOf" srcId="{51AC0EFC-0812-49A3-A577-211F3D8B5C85}" destId="{83165E36-6B2F-4DAC-8D8A-527BBC863152}" srcOrd="0" destOrd="0" presId="urn:microsoft.com/office/officeart/2005/8/layout/arrow1"/>
    <dgm:cxn modelId="{915BD0DB-E9A5-466C-BC4B-23E45DED9908}" type="presParOf" srcId="{51AC0EFC-0812-49A3-A577-211F3D8B5C85}" destId="{C2BD823D-238A-48A1-9A6D-D98BFC88C68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939941-8D23-47CA-B1B2-2C83F405754C}" type="doc">
      <dgm:prSet loTypeId="urn:microsoft.com/office/officeart/2005/8/layout/hChevron3" loCatId="process" qsTypeId="urn:microsoft.com/office/officeart/2005/8/quickstyle/simple1" qsCatId="simple" csTypeId="urn:microsoft.com/office/officeart/2005/8/colors/accent2_5" csCatId="accent2" phldr="1"/>
      <dgm:spPr/>
    </dgm:pt>
    <dgm:pt modelId="{BA470188-197C-477A-9FBF-671AF2F25288}">
      <dgm:prSet phldrT="[Text]" custT="1"/>
      <dgm:spPr/>
      <dgm:t>
        <a:bodyPr/>
        <a:lstStyle/>
        <a:p>
          <a:r>
            <a:rPr lang="el-GR" sz="1800" b="1" dirty="0" smtClean="0"/>
            <a:t>Παράγοντας στο οικοσύστημα</a:t>
          </a:r>
          <a:endParaRPr lang="el-GR" sz="1800" b="1" dirty="0"/>
        </a:p>
      </dgm:t>
    </dgm:pt>
    <dgm:pt modelId="{4711374C-E254-4458-A438-C60C29352EC6}" type="parTrans" cxnId="{D98C1C97-1F81-497B-9D2F-E039B7D790AB}">
      <dgm:prSet/>
      <dgm:spPr/>
      <dgm:t>
        <a:bodyPr/>
        <a:lstStyle/>
        <a:p>
          <a:endParaRPr lang="el-GR"/>
        </a:p>
      </dgm:t>
    </dgm:pt>
    <dgm:pt modelId="{647108AC-A47E-4640-9C0D-2CE786DC5868}" type="sibTrans" cxnId="{D98C1C97-1F81-497B-9D2F-E039B7D790AB}">
      <dgm:prSet/>
      <dgm:spPr/>
      <dgm:t>
        <a:bodyPr/>
        <a:lstStyle/>
        <a:p>
          <a:endParaRPr lang="el-GR"/>
        </a:p>
      </dgm:t>
    </dgm:pt>
    <dgm:pt modelId="{1AE7634A-73B6-42AC-B4FD-B943AF6A5D08}">
      <dgm:prSet phldrT="[Text]" custT="1"/>
      <dgm:spPr/>
      <dgm:t>
        <a:bodyPr/>
        <a:lstStyle/>
        <a:p>
          <a:r>
            <a:rPr lang="el-GR" sz="2000" b="1" dirty="0" smtClean="0"/>
            <a:t>Διαπάλη</a:t>
          </a:r>
          <a:endParaRPr lang="el-GR" sz="2000" b="1" dirty="0"/>
        </a:p>
      </dgm:t>
    </dgm:pt>
    <dgm:pt modelId="{66389A1F-2CA1-43D1-98D7-125076983CF7}" type="parTrans" cxnId="{200FC83E-CF9E-4970-AE95-BA0A65FF3F72}">
      <dgm:prSet/>
      <dgm:spPr/>
      <dgm:t>
        <a:bodyPr/>
        <a:lstStyle/>
        <a:p>
          <a:endParaRPr lang="el-GR"/>
        </a:p>
      </dgm:t>
    </dgm:pt>
    <dgm:pt modelId="{1A3DEFEA-25B2-4135-96D8-4B6E1E5DC2AD}" type="sibTrans" cxnId="{200FC83E-CF9E-4970-AE95-BA0A65FF3F72}">
      <dgm:prSet/>
      <dgm:spPr/>
      <dgm:t>
        <a:bodyPr/>
        <a:lstStyle/>
        <a:p>
          <a:endParaRPr lang="el-GR"/>
        </a:p>
      </dgm:t>
    </dgm:pt>
    <dgm:pt modelId="{8136EDB6-7F03-48CF-9B8E-81E9716105B2}">
      <dgm:prSet phldrT="[Text]" custT="1"/>
      <dgm:spPr/>
      <dgm:t>
        <a:bodyPr/>
        <a:lstStyle/>
        <a:p>
          <a:r>
            <a:rPr lang="el-GR" sz="1600" b="1" dirty="0" smtClean="0"/>
            <a:t>Ανάκαμψη  οικοσυστήματος</a:t>
          </a:r>
          <a:endParaRPr lang="el-GR" sz="1600" b="1" dirty="0"/>
        </a:p>
      </dgm:t>
    </dgm:pt>
    <dgm:pt modelId="{00CF30C5-7B2F-475D-B5EB-2D5A533E5C38}" type="parTrans" cxnId="{70BD914C-41F6-49FC-987E-88AB8C6078C2}">
      <dgm:prSet/>
      <dgm:spPr/>
      <dgm:t>
        <a:bodyPr/>
        <a:lstStyle/>
        <a:p>
          <a:endParaRPr lang="el-GR"/>
        </a:p>
      </dgm:t>
    </dgm:pt>
    <dgm:pt modelId="{040F43AE-B404-4B93-A39E-B5832C0D7902}" type="sibTrans" cxnId="{70BD914C-41F6-49FC-987E-88AB8C6078C2}">
      <dgm:prSet/>
      <dgm:spPr/>
      <dgm:t>
        <a:bodyPr/>
        <a:lstStyle/>
        <a:p>
          <a:endParaRPr lang="el-GR"/>
        </a:p>
      </dgm:t>
    </dgm:pt>
    <dgm:pt modelId="{2C196694-6627-4C8F-88DD-D358D93AB6D9}" type="pres">
      <dgm:prSet presAssocID="{3B939941-8D23-47CA-B1B2-2C83F405754C}" presName="Name0" presStyleCnt="0">
        <dgm:presLayoutVars>
          <dgm:dir/>
          <dgm:resizeHandles val="exact"/>
        </dgm:presLayoutVars>
      </dgm:prSet>
      <dgm:spPr/>
    </dgm:pt>
    <dgm:pt modelId="{EB566AB6-8261-41E5-BC8A-2947483047FE}" type="pres">
      <dgm:prSet presAssocID="{BA470188-197C-477A-9FBF-671AF2F2528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84E5F4-48ED-406F-A730-7CAFAA1302EC}" type="pres">
      <dgm:prSet presAssocID="{647108AC-A47E-4640-9C0D-2CE786DC5868}" presName="parSpace" presStyleCnt="0"/>
      <dgm:spPr/>
    </dgm:pt>
    <dgm:pt modelId="{3AD9BE19-6ABD-477A-BC57-7E24B24327D5}" type="pres">
      <dgm:prSet presAssocID="{1AE7634A-73B6-42AC-B4FD-B943AF6A5D0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3ACBDD-216B-497F-A85B-2C853A3B21B1}" type="pres">
      <dgm:prSet presAssocID="{1A3DEFEA-25B2-4135-96D8-4B6E1E5DC2AD}" presName="parSpace" presStyleCnt="0"/>
      <dgm:spPr/>
    </dgm:pt>
    <dgm:pt modelId="{99F40569-964C-4247-8DD3-540869928FF7}" type="pres">
      <dgm:prSet presAssocID="{8136EDB6-7F03-48CF-9B8E-81E9716105B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00FC83E-CF9E-4970-AE95-BA0A65FF3F72}" srcId="{3B939941-8D23-47CA-B1B2-2C83F405754C}" destId="{1AE7634A-73B6-42AC-B4FD-B943AF6A5D08}" srcOrd="1" destOrd="0" parTransId="{66389A1F-2CA1-43D1-98D7-125076983CF7}" sibTransId="{1A3DEFEA-25B2-4135-96D8-4B6E1E5DC2AD}"/>
    <dgm:cxn modelId="{698581D4-8ACF-4943-A0B7-AD42365D970F}" type="presOf" srcId="{1AE7634A-73B6-42AC-B4FD-B943AF6A5D08}" destId="{3AD9BE19-6ABD-477A-BC57-7E24B24327D5}" srcOrd="0" destOrd="0" presId="urn:microsoft.com/office/officeart/2005/8/layout/hChevron3"/>
    <dgm:cxn modelId="{5F4A73CD-ACF8-48C3-9EF0-0FCDE39C3B5C}" type="presOf" srcId="{8136EDB6-7F03-48CF-9B8E-81E9716105B2}" destId="{99F40569-964C-4247-8DD3-540869928FF7}" srcOrd="0" destOrd="0" presId="urn:microsoft.com/office/officeart/2005/8/layout/hChevron3"/>
    <dgm:cxn modelId="{DE176F38-B010-4428-B033-D04F52FD3FAC}" type="presOf" srcId="{BA470188-197C-477A-9FBF-671AF2F25288}" destId="{EB566AB6-8261-41E5-BC8A-2947483047FE}" srcOrd="0" destOrd="0" presId="urn:microsoft.com/office/officeart/2005/8/layout/hChevron3"/>
    <dgm:cxn modelId="{FEA994FC-C1FF-4145-9007-9B7E4F8925FE}" type="presOf" srcId="{3B939941-8D23-47CA-B1B2-2C83F405754C}" destId="{2C196694-6627-4C8F-88DD-D358D93AB6D9}" srcOrd="0" destOrd="0" presId="urn:microsoft.com/office/officeart/2005/8/layout/hChevron3"/>
    <dgm:cxn modelId="{70BD914C-41F6-49FC-987E-88AB8C6078C2}" srcId="{3B939941-8D23-47CA-B1B2-2C83F405754C}" destId="{8136EDB6-7F03-48CF-9B8E-81E9716105B2}" srcOrd="2" destOrd="0" parTransId="{00CF30C5-7B2F-475D-B5EB-2D5A533E5C38}" sibTransId="{040F43AE-B404-4B93-A39E-B5832C0D7902}"/>
    <dgm:cxn modelId="{D98C1C97-1F81-497B-9D2F-E039B7D790AB}" srcId="{3B939941-8D23-47CA-B1B2-2C83F405754C}" destId="{BA470188-197C-477A-9FBF-671AF2F25288}" srcOrd="0" destOrd="0" parTransId="{4711374C-E254-4458-A438-C60C29352EC6}" sibTransId="{647108AC-A47E-4640-9C0D-2CE786DC5868}"/>
    <dgm:cxn modelId="{7F0D4059-2C56-4309-8BAB-CF7F0964AEF6}" type="presParOf" srcId="{2C196694-6627-4C8F-88DD-D358D93AB6D9}" destId="{EB566AB6-8261-41E5-BC8A-2947483047FE}" srcOrd="0" destOrd="0" presId="urn:microsoft.com/office/officeart/2005/8/layout/hChevron3"/>
    <dgm:cxn modelId="{49CAF4AD-8BDF-42BC-8F81-212855305895}" type="presParOf" srcId="{2C196694-6627-4C8F-88DD-D358D93AB6D9}" destId="{A784E5F4-48ED-406F-A730-7CAFAA1302EC}" srcOrd="1" destOrd="0" presId="urn:microsoft.com/office/officeart/2005/8/layout/hChevron3"/>
    <dgm:cxn modelId="{70D98DC0-747E-43A5-9058-212B3BC7ED88}" type="presParOf" srcId="{2C196694-6627-4C8F-88DD-D358D93AB6D9}" destId="{3AD9BE19-6ABD-477A-BC57-7E24B24327D5}" srcOrd="2" destOrd="0" presId="urn:microsoft.com/office/officeart/2005/8/layout/hChevron3"/>
    <dgm:cxn modelId="{4FA4307E-6CBB-4685-A0BF-64E56FF9DD73}" type="presParOf" srcId="{2C196694-6627-4C8F-88DD-D358D93AB6D9}" destId="{0C3ACBDD-216B-497F-A85B-2C853A3B21B1}" srcOrd="3" destOrd="0" presId="urn:microsoft.com/office/officeart/2005/8/layout/hChevron3"/>
    <dgm:cxn modelId="{C79BF717-2310-41D3-827B-69F941F23D4A}" type="presParOf" srcId="{2C196694-6627-4C8F-88DD-D358D93AB6D9}" destId="{99F40569-964C-4247-8DD3-540869928FF7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62006-0878-483B-B59D-FE270DF0369F}" type="doc">
      <dgm:prSet loTypeId="urn:microsoft.com/office/officeart/2005/8/layout/hChevron3" loCatId="process" qsTypeId="urn:microsoft.com/office/officeart/2005/8/quickstyle/3d2" qsCatId="3D" csTypeId="urn:microsoft.com/office/officeart/2005/8/colors/accent0_1" csCatId="mainScheme" phldr="1"/>
      <dgm:spPr/>
    </dgm:pt>
    <dgm:pt modelId="{D8238134-5E06-47F6-AF4A-8587A24D75F1}">
      <dgm:prSet phldrT="[Text]"/>
      <dgm:spPr/>
      <dgm:t>
        <a:bodyPr/>
        <a:lstStyle/>
        <a:p>
          <a:r>
            <a:rPr lang="el-GR" dirty="0" smtClean="0"/>
            <a:t>Νομοθετική παρέμβαση</a:t>
          </a:r>
          <a:endParaRPr lang="el-GR" dirty="0"/>
        </a:p>
      </dgm:t>
    </dgm:pt>
    <dgm:pt modelId="{95C6C01B-82F3-4A56-92FC-16451436CA99}" type="parTrans" cxnId="{6B691709-35D3-489D-A943-024D20F3859A}">
      <dgm:prSet/>
      <dgm:spPr/>
      <dgm:t>
        <a:bodyPr/>
        <a:lstStyle/>
        <a:p>
          <a:endParaRPr lang="el-GR"/>
        </a:p>
      </dgm:t>
    </dgm:pt>
    <dgm:pt modelId="{F2720B6F-E397-4CEF-BB3F-27C5E64C231C}" type="sibTrans" cxnId="{6B691709-35D3-489D-A943-024D20F3859A}">
      <dgm:prSet/>
      <dgm:spPr/>
      <dgm:t>
        <a:bodyPr/>
        <a:lstStyle/>
        <a:p>
          <a:endParaRPr lang="el-GR"/>
        </a:p>
      </dgm:t>
    </dgm:pt>
    <dgm:pt modelId="{693D9A28-4302-4280-ADE5-837F36606873}">
      <dgm:prSet phldrT="[Text]"/>
      <dgm:spPr/>
      <dgm:t>
        <a:bodyPr/>
        <a:lstStyle/>
        <a:p>
          <a:r>
            <a:rPr lang="el-GR" dirty="0" smtClean="0"/>
            <a:t>Ενημέρωση των εμπλεκομένων</a:t>
          </a:r>
          <a:endParaRPr lang="el-GR" dirty="0"/>
        </a:p>
      </dgm:t>
    </dgm:pt>
    <dgm:pt modelId="{E84E1BA2-B600-4123-BB15-F88CEC593D8D}" type="parTrans" cxnId="{A3A453E6-14E1-47D9-AF6D-AD8D6DCA628E}">
      <dgm:prSet/>
      <dgm:spPr/>
      <dgm:t>
        <a:bodyPr/>
        <a:lstStyle/>
        <a:p>
          <a:endParaRPr lang="el-GR"/>
        </a:p>
      </dgm:t>
    </dgm:pt>
    <dgm:pt modelId="{531DC230-BC15-444F-882A-801290D9C03C}" type="sibTrans" cxnId="{A3A453E6-14E1-47D9-AF6D-AD8D6DCA628E}">
      <dgm:prSet/>
      <dgm:spPr/>
      <dgm:t>
        <a:bodyPr/>
        <a:lstStyle/>
        <a:p>
          <a:endParaRPr lang="el-GR"/>
        </a:p>
      </dgm:t>
    </dgm:pt>
    <dgm:pt modelId="{B253AABA-B9FC-4F22-B427-872F9B2E5D2E}">
      <dgm:prSet phldrT="[Text]"/>
      <dgm:spPr/>
      <dgm:t>
        <a:bodyPr/>
        <a:lstStyle/>
        <a:p>
          <a:r>
            <a:rPr lang="el-GR" dirty="0" smtClean="0"/>
            <a:t>Θετική έκβαση (;)</a:t>
          </a:r>
          <a:endParaRPr lang="el-GR" dirty="0"/>
        </a:p>
      </dgm:t>
    </dgm:pt>
    <dgm:pt modelId="{5ECC4F6E-D368-48EE-9844-525EB0CCB2A0}" type="parTrans" cxnId="{21DF46F9-BA74-4D5B-9D3B-B4A8322AB4E3}">
      <dgm:prSet/>
      <dgm:spPr/>
      <dgm:t>
        <a:bodyPr/>
        <a:lstStyle/>
        <a:p>
          <a:endParaRPr lang="el-GR"/>
        </a:p>
      </dgm:t>
    </dgm:pt>
    <dgm:pt modelId="{69B814CF-B3ED-45C3-8FC4-4A0C649AB29E}" type="sibTrans" cxnId="{21DF46F9-BA74-4D5B-9D3B-B4A8322AB4E3}">
      <dgm:prSet/>
      <dgm:spPr/>
      <dgm:t>
        <a:bodyPr/>
        <a:lstStyle/>
        <a:p>
          <a:endParaRPr lang="el-GR"/>
        </a:p>
      </dgm:t>
    </dgm:pt>
    <dgm:pt modelId="{03EDFA7E-28A9-47E8-B82A-3B9B69676123}" type="pres">
      <dgm:prSet presAssocID="{C5562006-0878-483B-B59D-FE270DF0369F}" presName="Name0" presStyleCnt="0">
        <dgm:presLayoutVars>
          <dgm:dir/>
          <dgm:resizeHandles val="exact"/>
        </dgm:presLayoutVars>
      </dgm:prSet>
      <dgm:spPr/>
    </dgm:pt>
    <dgm:pt modelId="{C773F582-87C8-4E35-BD24-6C9DDC2E40ED}" type="pres">
      <dgm:prSet presAssocID="{D8238134-5E06-47F6-AF4A-8587A24D75F1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C0FE9B-8000-4483-8924-FAAB23800B08}" type="pres">
      <dgm:prSet presAssocID="{F2720B6F-E397-4CEF-BB3F-27C5E64C231C}" presName="parSpace" presStyleCnt="0"/>
      <dgm:spPr/>
    </dgm:pt>
    <dgm:pt modelId="{343BFEEE-5386-4879-AFC0-353D4E047D83}" type="pres">
      <dgm:prSet presAssocID="{693D9A28-4302-4280-ADE5-837F3660687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BB7F5A-3D74-4DA1-BFD7-B8FFC1318347}" type="pres">
      <dgm:prSet presAssocID="{531DC230-BC15-444F-882A-801290D9C03C}" presName="parSpace" presStyleCnt="0"/>
      <dgm:spPr/>
    </dgm:pt>
    <dgm:pt modelId="{D94FDD8B-1422-4717-8457-2F4BEB593F7B}" type="pres">
      <dgm:prSet presAssocID="{B253AABA-B9FC-4F22-B427-872F9B2E5D2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17E8205-6FE7-4F4F-AEC5-6AC08814F3E9}" type="presOf" srcId="{C5562006-0878-483B-B59D-FE270DF0369F}" destId="{03EDFA7E-28A9-47E8-B82A-3B9B69676123}" srcOrd="0" destOrd="0" presId="urn:microsoft.com/office/officeart/2005/8/layout/hChevron3"/>
    <dgm:cxn modelId="{6B691709-35D3-489D-A943-024D20F3859A}" srcId="{C5562006-0878-483B-B59D-FE270DF0369F}" destId="{D8238134-5E06-47F6-AF4A-8587A24D75F1}" srcOrd="0" destOrd="0" parTransId="{95C6C01B-82F3-4A56-92FC-16451436CA99}" sibTransId="{F2720B6F-E397-4CEF-BB3F-27C5E64C231C}"/>
    <dgm:cxn modelId="{A3A453E6-14E1-47D9-AF6D-AD8D6DCA628E}" srcId="{C5562006-0878-483B-B59D-FE270DF0369F}" destId="{693D9A28-4302-4280-ADE5-837F36606873}" srcOrd="1" destOrd="0" parTransId="{E84E1BA2-B600-4123-BB15-F88CEC593D8D}" sibTransId="{531DC230-BC15-444F-882A-801290D9C03C}"/>
    <dgm:cxn modelId="{3AE83262-CB33-4F29-A317-636C1F0F941A}" type="presOf" srcId="{D8238134-5E06-47F6-AF4A-8587A24D75F1}" destId="{C773F582-87C8-4E35-BD24-6C9DDC2E40ED}" srcOrd="0" destOrd="0" presId="urn:microsoft.com/office/officeart/2005/8/layout/hChevron3"/>
    <dgm:cxn modelId="{19C99381-A460-471D-8B2D-966395D91CB1}" type="presOf" srcId="{693D9A28-4302-4280-ADE5-837F36606873}" destId="{343BFEEE-5386-4879-AFC0-353D4E047D83}" srcOrd="0" destOrd="0" presId="urn:microsoft.com/office/officeart/2005/8/layout/hChevron3"/>
    <dgm:cxn modelId="{A24F8F76-AF96-4DBC-AC99-D74D55032B74}" type="presOf" srcId="{B253AABA-B9FC-4F22-B427-872F9B2E5D2E}" destId="{D94FDD8B-1422-4717-8457-2F4BEB593F7B}" srcOrd="0" destOrd="0" presId="urn:microsoft.com/office/officeart/2005/8/layout/hChevron3"/>
    <dgm:cxn modelId="{21DF46F9-BA74-4D5B-9D3B-B4A8322AB4E3}" srcId="{C5562006-0878-483B-B59D-FE270DF0369F}" destId="{B253AABA-B9FC-4F22-B427-872F9B2E5D2E}" srcOrd="2" destOrd="0" parTransId="{5ECC4F6E-D368-48EE-9844-525EB0CCB2A0}" sibTransId="{69B814CF-B3ED-45C3-8FC4-4A0C649AB29E}"/>
    <dgm:cxn modelId="{4EAEA395-942C-44D5-BFCE-AE0FF60E7090}" type="presParOf" srcId="{03EDFA7E-28A9-47E8-B82A-3B9B69676123}" destId="{C773F582-87C8-4E35-BD24-6C9DDC2E40ED}" srcOrd="0" destOrd="0" presId="urn:microsoft.com/office/officeart/2005/8/layout/hChevron3"/>
    <dgm:cxn modelId="{646229B5-E9CF-4C50-8DCA-B855167901FD}" type="presParOf" srcId="{03EDFA7E-28A9-47E8-B82A-3B9B69676123}" destId="{FBC0FE9B-8000-4483-8924-FAAB23800B08}" srcOrd="1" destOrd="0" presId="urn:microsoft.com/office/officeart/2005/8/layout/hChevron3"/>
    <dgm:cxn modelId="{B2972908-5312-4B5A-9099-F6355FE6888D}" type="presParOf" srcId="{03EDFA7E-28A9-47E8-B82A-3B9B69676123}" destId="{343BFEEE-5386-4879-AFC0-353D4E047D83}" srcOrd="2" destOrd="0" presId="urn:microsoft.com/office/officeart/2005/8/layout/hChevron3"/>
    <dgm:cxn modelId="{20385738-EB3A-4190-81C4-31401D2A9B61}" type="presParOf" srcId="{03EDFA7E-28A9-47E8-B82A-3B9B69676123}" destId="{AEBB7F5A-3D74-4DA1-BFD7-B8FFC1318347}" srcOrd="3" destOrd="0" presId="urn:microsoft.com/office/officeart/2005/8/layout/hChevron3"/>
    <dgm:cxn modelId="{43BFD103-FEFE-4875-B0BB-285E67C01B5A}" type="presParOf" srcId="{03EDFA7E-28A9-47E8-B82A-3B9B69676123}" destId="{D94FDD8B-1422-4717-8457-2F4BEB593F7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FBC6B-DC92-4A5C-87F1-345C3167BB73}">
      <dsp:nvSpPr>
        <dsp:cNvPr id="0" name=""/>
        <dsp:cNvSpPr/>
      </dsp:nvSpPr>
      <dsp:spPr>
        <a:xfrm>
          <a:off x="3559" y="0"/>
          <a:ext cx="3112797" cy="79208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Μεταβολή</a:t>
          </a:r>
          <a:endParaRPr lang="el-GR" sz="2500" b="1" kern="1200" dirty="0"/>
        </a:p>
      </dsp:txBody>
      <dsp:txXfrm>
        <a:off x="3559" y="0"/>
        <a:ext cx="3112797" cy="792087"/>
      </dsp:txXfrm>
    </dsp:sp>
    <dsp:sp modelId="{CD6AE9DB-BE6F-4FB8-A8BF-E487BBCC7448}">
      <dsp:nvSpPr>
        <dsp:cNvPr id="0" name=""/>
        <dsp:cNvSpPr/>
      </dsp:nvSpPr>
      <dsp:spPr>
        <a:xfrm>
          <a:off x="2493797" y="0"/>
          <a:ext cx="3112797" cy="792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Σταθερότητα</a:t>
          </a:r>
          <a:endParaRPr lang="el-GR" sz="2500" b="1" kern="1200" dirty="0"/>
        </a:p>
      </dsp:txBody>
      <dsp:txXfrm>
        <a:off x="2493797" y="0"/>
        <a:ext cx="3112797" cy="792087"/>
      </dsp:txXfrm>
    </dsp:sp>
    <dsp:sp modelId="{91F2C43C-41DF-49BA-97CA-BB52A9BBAA2A}">
      <dsp:nvSpPr>
        <dsp:cNvPr id="0" name=""/>
        <dsp:cNvSpPr/>
      </dsp:nvSpPr>
      <dsp:spPr>
        <a:xfrm>
          <a:off x="4984035" y="0"/>
          <a:ext cx="3112797" cy="7920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1" kern="1200" dirty="0" smtClean="0"/>
            <a:t>Βιοποικιλότητα</a:t>
          </a:r>
          <a:endParaRPr lang="el-GR" sz="2500" b="1" kern="1200" dirty="0"/>
        </a:p>
      </dsp:txBody>
      <dsp:txXfrm>
        <a:off x="4984035" y="0"/>
        <a:ext cx="3112797" cy="792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FAFD8-F651-47F4-BA4D-7BF6E378BF55}">
      <dsp:nvSpPr>
        <dsp:cNvPr id="0" name=""/>
        <dsp:cNvSpPr/>
      </dsp:nvSpPr>
      <dsp:spPr>
        <a:xfrm>
          <a:off x="1507232" y="291"/>
          <a:ext cx="2260848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i="0" kern="1200" dirty="0" smtClean="0"/>
            <a:t>Παλμική/Παροδική μεταβολή</a:t>
          </a:r>
          <a:endParaRPr lang="el-GR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i="0" kern="1200" dirty="0" smtClean="0"/>
            <a:t>Πίεση/Μακροχρόνια μεταβολή</a:t>
          </a:r>
          <a:endParaRPr lang="el-GR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i="0" kern="1200" dirty="0" smtClean="0"/>
            <a:t>Χώρος – Χρόνος: Συχνότητα, Ένταση, Έκταση</a:t>
          </a:r>
          <a:endParaRPr lang="el-GR" sz="1000" b="1" i="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000" kern="1200" dirty="0"/>
        </a:p>
      </dsp:txBody>
      <dsp:txXfrm>
        <a:off x="1507232" y="291"/>
        <a:ext cx="2260848" cy="1138788"/>
      </dsp:txXfrm>
    </dsp:sp>
    <dsp:sp modelId="{2AFA5FE1-EAD8-44F0-BFDF-1F4D33FADEEC}">
      <dsp:nvSpPr>
        <dsp:cNvPr id="0" name=""/>
        <dsp:cNvSpPr/>
      </dsp:nvSpPr>
      <dsp:spPr>
        <a:xfrm>
          <a:off x="0" y="291"/>
          <a:ext cx="1507232" cy="1138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Μεταβολή</a:t>
          </a:r>
          <a:endParaRPr lang="el-GR" sz="1700" b="1" kern="1200" dirty="0"/>
        </a:p>
      </dsp:txBody>
      <dsp:txXfrm>
        <a:off x="0" y="291"/>
        <a:ext cx="1507232" cy="1138788"/>
      </dsp:txXfrm>
    </dsp:sp>
    <dsp:sp modelId="{C617C345-27E4-4259-8F1C-4A48BFD902D4}">
      <dsp:nvSpPr>
        <dsp:cNvPr id="0" name=""/>
        <dsp:cNvSpPr/>
      </dsp:nvSpPr>
      <dsp:spPr>
        <a:xfrm>
          <a:off x="1507232" y="1252959"/>
          <a:ext cx="2260848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Αντίσταση</a:t>
          </a:r>
          <a:endParaRPr lang="el-G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Αποκατάσταση</a:t>
          </a:r>
          <a:endParaRPr lang="el-GR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000" b="1" kern="1200" dirty="0" smtClean="0"/>
            <a:t>Ισορροπία (δυναμική – βιολογική κατά τη δομή και τη λειτουργία)</a:t>
          </a:r>
          <a:endParaRPr lang="el-GR" sz="1000" b="1" kern="1200" dirty="0"/>
        </a:p>
      </dsp:txBody>
      <dsp:txXfrm>
        <a:off x="1507232" y="1252959"/>
        <a:ext cx="2260848" cy="1138788"/>
      </dsp:txXfrm>
    </dsp:sp>
    <dsp:sp modelId="{B4490FF6-900A-404E-AAE2-FD93C4BCD458}">
      <dsp:nvSpPr>
        <dsp:cNvPr id="0" name=""/>
        <dsp:cNvSpPr/>
      </dsp:nvSpPr>
      <dsp:spPr>
        <a:xfrm>
          <a:off x="0" y="1252959"/>
          <a:ext cx="1507232" cy="1138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Σταθερότητα</a:t>
          </a:r>
          <a:endParaRPr lang="el-GR" sz="1700" b="1" kern="1200" dirty="0"/>
        </a:p>
      </dsp:txBody>
      <dsp:txXfrm>
        <a:off x="0" y="1252959"/>
        <a:ext cx="1507232" cy="11387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559FF3-4FE7-442A-AC32-1A07C4BF9082}">
      <dsp:nvSpPr>
        <dsp:cNvPr id="0" name=""/>
        <dsp:cNvSpPr/>
      </dsp:nvSpPr>
      <dsp:spPr>
        <a:xfrm>
          <a:off x="448" y="1773"/>
          <a:ext cx="3911198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Μοντέλο αμοιβαίας αντιστάθμισης</a:t>
          </a:r>
          <a:endParaRPr lang="el-GR" sz="2800" b="1" kern="1200" dirty="0"/>
        </a:p>
      </dsp:txBody>
      <dsp:txXfrm>
        <a:off x="448" y="1773"/>
        <a:ext cx="3911198" cy="1013697"/>
      </dsp:txXfrm>
    </dsp:sp>
    <dsp:sp modelId="{867E681F-F0FE-4C4C-963C-E33A45454E96}">
      <dsp:nvSpPr>
        <dsp:cNvPr id="0" name=""/>
        <dsp:cNvSpPr/>
      </dsp:nvSpPr>
      <dsp:spPr>
        <a:xfrm>
          <a:off x="448" y="1085215"/>
          <a:ext cx="2554915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Κύτταρο</a:t>
          </a:r>
          <a:endParaRPr lang="el-GR" sz="1700" b="1" kern="1200" dirty="0"/>
        </a:p>
      </dsp:txBody>
      <dsp:txXfrm>
        <a:off x="448" y="1085215"/>
        <a:ext cx="2554915" cy="1013697"/>
      </dsp:txXfrm>
    </dsp:sp>
    <dsp:sp modelId="{F652106D-5067-490B-8AD0-9A7721133C37}">
      <dsp:nvSpPr>
        <dsp:cNvPr id="0" name=""/>
        <dsp:cNvSpPr/>
      </dsp:nvSpPr>
      <dsp:spPr>
        <a:xfrm>
          <a:off x="448" y="2168657"/>
          <a:ext cx="1251183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Σύζευξη, μετάφραση</a:t>
          </a:r>
          <a:endParaRPr lang="el-GR" sz="1100" b="1" kern="1200" dirty="0"/>
        </a:p>
      </dsp:txBody>
      <dsp:txXfrm>
        <a:off x="448" y="2168657"/>
        <a:ext cx="1251183" cy="1013697"/>
      </dsp:txXfrm>
    </dsp:sp>
    <dsp:sp modelId="{67750545-9DD0-437A-A190-3F11F8E970E8}">
      <dsp:nvSpPr>
        <dsp:cNvPr id="0" name=""/>
        <dsp:cNvSpPr/>
      </dsp:nvSpPr>
      <dsp:spPr>
        <a:xfrm>
          <a:off x="1304181" y="2168657"/>
          <a:ext cx="1251183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Μεταφορά </a:t>
          </a:r>
          <a:r>
            <a:rPr lang="el-GR" sz="1100" b="1" kern="1200" dirty="0" err="1" smtClean="0"/>
            <a:t>χρωμοσωμιακών</a:t>
          </a:r>
          <a:r>
            <a:rPr lang="el-GR" sz="1100" b="1" kern="1200" dirty="0" smtClean="0"/>
            <a:t> τμημάτων (</a:t>
          </a:r>
          <a:r>
            <a:rPr lang="en-US" sz="1100" b="1" kern="1200" dirty="0" smtClean="0"/>
            <a:t>F</a:t>
          </a:r>
          <a:r>
            <a:rPr lang="el-GR" sz="1100" b="1" kern="1200" dirty="0" smtClean="0"/>
            <a:t> </a:t>
          </a:r>
          <a:r>
            <a:rPr lang="el-GR" sz="1100" b="1" kern="1200" dirty="0" err="1" smtClean="0"/>
            <a:t>πρωτείνη</a:t>
          </a:r>
          <a:r>
            <a:rPr lang="el-GR" sz="1100" b="1" kern="1200" dirty="0" smtClean="0"/>
            <a:t>)</a:t>
          </a:r>
          <a:r>
            <a:rPr lang="en-US" sz="1100" b="1" kern="1200" dirty="0" smtClean="0"/>
            <a:t> </a:t>
          </a:r>
          <a:endParaRPr lang="el-GR" sz="1100" b="1" kern="1200" dirty="0"/>
        </a:p>
      </dsp:txBody>
      <dsp:txXfrm>
        <a:off x="1304181" y="2168657"/>
        <a:ext cx="1251183" cy="1013697"/>
      </dsp:txXfrm>
    </dsp:sp>
    <dsp:sp modelId="{221EDB8C-5693-4E40-A298-6CD8014B3CD1}">
      <dsp:nvSpPr>
        <dsp:cNvPr id="0" name=""/>
        <dsp:cNvSpPr/>
      </dsp:nvSpPr>
      <dsp:spPr>
        <a:xfrm>
          <a:off x="2660464" y="1085215"/>
          <a:ext cx="1251183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 smtClean="0"/>
            <a:t>Κοινότητα</a:t>
          </a:r>
          <a:endParaRPr lang="el-GR" sz="1700" b="1" kern="1200" dirty="0"/>
        </a:p>
      </dsp:txBody>
      <dsp:txXfrm>
        <a:off x="2660464" y="1085215"/>
        <a:ext cx="1251183" cy="1013697"/>
      </dsp:txXfrm>
    </dsp:sp>
    <dsp:sp modelId="{A21DC156-5811-4D22-BCFE-3B010D3FFD06}">
      <dsp:nvSpPr>
        <dsp:cNvPr id="0" name=""/>
        <dsp:cNvSpPr/>
      </dsp:nvSpPr>
      <dsp:spPr>
        <a:xfrm>
          <a:off x="2660464" y="2168657"/>
          <a:ext cx="1251183" cy="1013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Μοτίβο </a:t>
          </a:r>
          <a:r>
            <a:rPr lang="en-US" sz="1100" b="1" kern="1200" dirty="0" smtClean="0"/>
            <a:t>RPS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b="1" kern="1200" dirty="0" smtClean="0"/>
            <a:t>Ανταγωνισμός μεταξύ στελεχών προς επιβίωση</a:t>
          </a:r>
          <a:endParaRPr lang="el-GR" sz="1100" b="1" kern="1200" dirty="0"/>
        </a:p>
      </dsp:txBody>
      <dsp:txXfrm>
        <a:off x="2660464" y="2168657"/>
        <a:ext cx="1251183" cy="1013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1051B-85FD-4DF7-A095-F0B0A05BE8CB}">
      <dsp:nvSpPr>
        <dsp:cNvPr id="0" name=""/>
        <dsp:cNvSpPr/>
      </dsp:nvSpPr>
      <dsp:spPr>
        <a:xfrm rot="16200000">
          <a:off x="508063" y="5030"/>
          <a:ext cx="1719155" cy="172716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Παράγοντες που αφορούν στα αντιβιοτικά</a:t>
          </a:r>
          <a:endParaRPr lang="el-GR" sz="1300" b="1" kern="1200" dirty="0"/>
        </a:p>
      </dsp:txBody>
      <dsp:txXfrm rot="16200000">
        <a:off x="508063" y="5030"/>
        <a:ext cx="1719155" cy="1727167"/>
      </dsp:txXfrm>
    </dsp:sp>
    <dsp:sp modelId="{6A2D01E1-B090-48E6-83AE-53A87C67EA9A}">
      <dsp:nvSpPr>
        <dsp:cNvPr id="0" name=""/>
        <dsp:cNvSpPr/>
      </dsp:nvSpPr>
      <dsp:spPr>
        <a:xfrm rot="5400000">
          <a:off x="3096346" y="18"/>
          <a:ext cx="1719155" cy="171915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Περιβαλλοντικοί παράγοντες</a:t>
          </a:r>
          <a:endParaRPr lang="el-GR" sz="1300" b="1" kern="1200" dirty="0"/>
        </a:p>
      </dsp:txBody>
      <dsp:txXfrm rot="5400000">
        <a:off x="3096346" y="18"/>
        <a:ext cx="1719155" cy="17191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165E36-6B2F-4DAC-8D8A-527BBC863152}">
      <dsp:nvSpPr>
        <dsp:cNvPr id="0" name=""/>
        <dsp:cNvSpPr/>
      </dsp:nvSpPr>
      <dsp:spPr>
        <a:xfrm rot="16200000">
          <a:off x="831" y="758"/>
          <a:ext cx="1411258" cy="141125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Πραγματικές συνθήκες</a:t>
          </a:r>
        </a:p>
      </dsp:txBody>
      <dsp:txXfrm rot="16200000">
        <a:off x="831" y="758"/>
        <a:ext cx="1411258" cy="1411258"/>
      </dsp:txXfrm>
    </dsp:sp>
    <dsp:sp modelId="{C2BD823D-238A-48A1-9A6D-D98BFC88C681}">
      <dsp:nvSpPr>
        <dsp:cNvPr id="0" name=""/>
        <dsp:cNvSpPr/>
      </dsp:nvSpPr>
      <dsp:spPr>
        <a:xfrm rot="5400000">
          <a:off x="1972286" y="758"/>
          <a:ext cx="1411258" cy="141125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Πειραματικά μοντέλα</a:t>
          </a:r>
          <a:endParaRPr lang="el-GR" sz="1400" kern="1200" dirty="0"/>
        </a:p>
      </dsp:txBody>
      <dsp:txXfrm rot="5400000">
        <a:off x="1972286" y="758"/>
        <a:ext cx="1411258" cy="141125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66AB6-8261-41E5-BC8A-2947483047FE}">
      <dsp:nvSpPr>
        <dsp:cNvPr id="0" name=""/>
        <dsp:cNvSpPr/>
      </dsp:nvSpPr>
      <dsp:spPr>
        <a:xfrm>
          <a:off x="2879" y="988327"/>
          <a:ext cx="2518064" cy="1007225"/>
        </a:xfrm>
        <a:prstGeom prst="homePlat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Παράγοντας στο οικοσύστημα</a:t>
          </a:r>
          <a:endParaRPr lang="el-GR" sz="1800" b="1" kern="1200" dirty="0"/>
        </a:p>
      </dsp:txBody>
      <dsp:txXfrm>
        <a:off x="2879" y="988327"/>
        <a:ext cx="2518064" cy="1007225"/>
      </dsp:txXfrm>
    </dsp:sp>
    <dsp:sp modelId="{3AD9BE19-6ABD-477A-BC57-7E24B24327D5}">
      <dsp:nvSpPr>
        <dsp:cNvPr id="0" name=""/>
        <dsp:cNvSpPr/>
      </dsp:nvSpPr>
      <dsp:spPr>
        <a:xfrm>
          <a:off x="2017331" y="988327"/>
          <a:ext cx="2518064" cy="100722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Διαπάλη</a:t>
          </a:r>
          <a:endParaRPr lang="el-GR" sz="2000" b="1" kern="1200" dirty="0"/>
        </a:p>
      </dsp:txBody>
      <dsp:txXfrm>
        <a:off x="2017331" y="988327"/>
        <a:ext cx="2518064" cy="1007225"/>
      </dsp:txXfrm>
    </dsp:sp>
    <dsp:sp modelId="{99F40569-964C-4247-8DD3-540869928FF7}">
      <dsp:nvSpPr>
        <dsp:cNvPr id="0" name=""/>
        <dsp:cNvSpPr/>
      </dsp:nvSpPr>
      <dsp:spPr>
        <a:xfrm>
          <a:off x="4031783" y="988327"/>
          <a:ext cx="2518064" cy="100722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Ανάκαμψη  οικοσυστήματος</a:t>
          </a:r>
          <a:endParaRPr lang="el-GR" sz="1600" b="1" kern="1200" dirty="0"/>
        </a:p>
      </dsp:txBody>
      <dsp:txXfrm>
        <a:off x="4031783" y="988327"/>
        <a:ext cx="2518064" cy="10072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3F582-87C8-4E35-BD24-6C9DDC2E40ED}">
      <dsp:nvSpPr>
        <dsp:cNvPr id="0" name=""/>
        <dsp:cNvSpPr/>
      </dsp:nvSpPr>
      <dsp:spPr>
        <a:xfrm>
          <a:off x="3415" y="0"/>
          <a:ext cx="2986757" cy="10912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Νομοθετική παρέμβαση</a:t>
          </a:r>
          <a:endParaRPr lang="el-GR" sz="2300" kern="1200" dirty="0"/>
        </a:p>
      </dsp:txBody>
      <dsp:txXfrm>
        <a:off x="3415" y="0"/>
        <a:ext cx="2986757" cy="1091208"/>
      </dsp:txXfrm>
    </dsp:sp>
    <dsp:sp modelId="{343BFEEE-5386-4879-AFC0-353D4E047D83}">
      <dsp:nvSpPr>
        <dsp:cNvPr id="0" name=""/>
        <dsp:cNvSpPr/>
      </dsp:nvSpPr>
      <dsp:spPr>
        <a:xfrm>
          <a:off x="2392821" y="0"/>
          <a:ext cx="2986757" cy="10912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Ενημέρωση των εμπλεκομένων</a:t>
          </a:r>
          <a:endParaRPr lang="el-GR" sz="2300" kern="1200" dirty="0"/>
        </a:p>
      </dsp:txBody>
      <dsp:txXfrm>
        <a:off x="2392821" y="0"/>
        <a:ext cx="2986757" cy="1091208"/>
      </dsp:txXfrm>
    </dsp:sp>
    <dsp:sp modelId="{D94FDD8B-1422-4717-8457-2F4BEB593F7B}">
      <dsp:nvSpPr>
        <dsp:cNvPr id="0" name=""/>
        <dsp:cNvSpPr/>
      </dsp:nvSpPr>
      <dsp:spPr>
        <a:xfrm>
          <a:off x="4782227" y="0"/>
          <a:ext cx="2986757" cy="109120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Θετική έκβαση (;)</a:t>
          </a:r>
          <a:endParaRPr lang="el-GR" sz="2300" kern="1200" dirty="0"/>
        </a:p>
      </dsp:txBody>
      <dsp:txXfrm>
        <a:off x="4782227" y="0"/>
        <a:ext cx="2986757" cy="1091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7004" r="92969"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Click to edit Master subtitle style</a:t>
            </a:r>
            <a:endParaRPr lang="el-GR"/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E8FBCA57-93CC-46A0-B396-C6654A9C98F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75C70-A5D1-4705-93F6-696F2EDDC48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033FF-66AB-4651-8073-FDDE15ED70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042A8-F272-44D6-827C-37E27BD34B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532D3-0146-484E-9C22-142A89D1047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4E7B9-DAE6-4888-AE6D-974C6A45BB0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CF0E9-472C-4950-94B9-76C2FAE500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84A5-A27B-4678-9BED-A34CD889816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4F70B-A6DC-44CC-8D00-2998632E3C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5758D-FAAC-475C-9103-4DD1B4F6A52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DD958-9DE7-4A04-B7CF-562A52A3DA8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t="17004" r="92969"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FBB3939-71FB-4F12-88D2-E6910D26D7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Guidos%20RJ%5bAuthor%5d&amp;cauthor=true&amp;cauthor_uid=21474585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hyperlink" Target="https://dx.doi.org/10.1093/cid/cir153" TargetMode="Externa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www.ncbi.nlm.nih.gov/pmc/articles/PMC373823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128/MMBR.00016-10" TargetMode="External"/><Relationship Id="rId13" Type="http://schemas.openxmlformats.org/officeDocument/2006/relationships/hyperlink" Target="https://www.ncbi.nlm.nih.gov/pubmed/?term=Bondi%20M%5bAuthor%5d&amp;cauthor=true&amp;cauthor_uid=16280183" TargetMode="External"/><Relationship Id="rId18" Type="http://schemas.openxmlformats.org/officeDocument/2006/relationships/hyperlink" Target="https://www.ncbi.nlm.nih.gov/pubmed/?term=Guidos%20RJ%5bAuthor%5d&amp;cauthor=true&amp;cauthor_uid=21474585" TargetMode="External"/><Relationship Id="rId26" Type="http://schemas.openxmlformats.org/officeDocument/2006/relationships/hyperlink" Target="https://www.ncbi.nlm.nih.gov/pubmed/?term=Gudelj%20I%5BAuthor%5D&amp;cauthor=true&amp;cauthor_uid=20576029" TargetMode="External"/><Relationship Id="rId3" Type="http://schemas.openxmlformats.org/officeDocument/2006/relationships/hyperlink" Target="https://www.ncbi.nlm.nih.gov/pmc/articles/PMC4565060/" TargetMode="External"/><Relationship Id="rId21" Type="http://schemas.openxmlformats.org/officeDocument/2006/relationships/hyperlink" Target="https://search.proquest.com/indexinglinkhandler/sng/au/Kirkup,+Benjamin+C/$N?accountid=17198" TargetMode="External"/><Relationship Id="rId34" Type="http://schemas.openxmlformats.org/officeDocument/2006/relationships/hyperlink" Target="https://dx.doi.org/10.1111%2Fj.1461-0248.2010.01507.x" TargetMode="External"/><Relationship Id="rId7" Type="http://schemas.openxmlformats.org/officeDocument/2006/relationships/hyperlink" Target="https://www.ncbi.nlm.nih.gov/pmc/articles/PMC2937522/" TargetMode="External"/><Relationship Id="rId12" Type="http://schemas.openxmlformats.org/officeDocument/2006/relationships/hyperlink" Target="https://www.ncbi.nlm.nih.gov/pubmed/?term=Sabia%20C%5bAuthor%5d&amp;cauthor=true&amp;cauthor_uid=16280183" TargetMode="External"/><Relationship Id="rId17" Type="http://schemas.openxmlformats.org/officeDocument/2006/relationships/hyperlink" Target="https://dx.doi.org/10.3109/03009734.2014.896438" TargetMode="External"/><Relationship Id="rId25" Type="http://schemas.openxmlformats.org/officeDocument/2006/relationships/hyperlink" Target="https://search.proquest.com/indexingvolumeissuelinkhandler/40569/Nature/02004Y03Y25$23Mar+25,+2004$3b++Vol.+428+$286981$29/428/6981?accountid=17198" TargetMode="External"/><Relationship Id="rId33" Type="http://schemas.openxmlformats.org/officeDocument/2006/relationships/hyperlink" Target="https://www.ncbi.nlm.nih.gov/pmc/articles/PMC3069490/" TargetMode="External"/><Relationship Id="rId2" Type="http://schemas.openxmlformats.org/officeDocument/2006/relationships/hyperlink" Target="https://www.ncbi.nlm.nih.gov/pubmed/?term=Berglund%20B%5bAuthor%5d&amp;cauthor=true&amp;cauthor_uid=26356096" TargetMode="External"/><Relationship Id="rId16" Type="http://schemas.openxmlformats.org/officeDocument/2006/relationships/hyperlink" Target="https://www.ncbi.nlm.nih.gov/pmc/articles/PMC4034546/" TargetMode="External"/><Relationship Id="rId20" Type="http://schemas.openxmlformats.org/officeDocument/2006/relationships/hyperlink" Target="https://dx.doi.org/10.1093/cid/cir153" TargetMode="External"/><Relationship Id="rId29" Type="http://schemas.openxmlformats.org/officeDocument/2006/relationships/hyperlink" Target="https://www.ncbi.nlm.nih.gov/pubmed/?term=Claire%20Horner-Devine%20M%5BAuthor%5D&amp;cauthor=true&amp;cauthor_uid=20576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Davies%20D%5bAuthor%5d&amp;cauthor=true&amp;cauthor_uid=20805405" TargetMode="External"/><Relationship Id="rId11" Type="http://schemas.openxmlformats.org/officeDocument/2006/relationships/hyperlink" Target="https://www.ncbi.nlm.nih.gov/pubmed/?term=de%20Niederh%C3%A4usern%20S%5bAuthor%5d&amp;cauthor=true&amp;cauthor_uid=16280183" TargetMode="External"/><Relationship Id="rId24" Type="http://schemas.openxmlformats.org/officeDocument/2006/relationships/hyperlink" Target="https://search.proquest.com/pubidlinkhandler/sng/pubtitle/Nature/$N/40569/PagePdf/204559118/fulltextPDF/F6E5404F46EC4DEBPQ/1?accountid=17198" TargetMode="External"/><Relationship Id="rId32" Type="http://schemas.openxmlformats.org/officeDocument/2006/relationships/hyperlink" Target="https://www.ncbi.nlm.nih.gov/pubmed/?term=Forde%20SE%5BAuthor%5D&amp;cauthor=true&amp;cauthor_uid=20576029" TargetMode="External"/><Relationship Id="rId5" Type="http://schemas.openxmlformats.org/officeDocument/2006/relationships/hyperlink" Target="https://www.ncbi.nlm.nih.gov/pubmed/?term=Davies%20J%5bAuthor%5d&amp;cauthor=true&amp;cauthor_uid=20805405" TargetMode="External"/><Relationship Id="rId15" Type="http://schemas.openxmlformats.org/officeDocument/2006/relationships/hyperlink" Target="https://www.ncbi.nlm.nih.gov/pubmed/?term=Larsson%20DG%5bAuthor%5d&amp;cauthor=true&amp;cauthor_uid=24646081" TargetMode="External"/><Relationship Id="rId23" Type="http://schemas.openxmlformats.org/officeDocument/2006/relationships/hyperlink" Target="https://search.proquest.com/indexinglinkhandler/sng/au/Riley,+Margaret+A/$N?accountid=17198" TargetMode="External"/><Relationship Id="rId28" Type="http://schemas.openxmlformats.org/officeDocument/2006/relationships/hyperlink" Target="https://www.ncbi.nlm.nih.gov/pubmed/?term=Ferenci%20T%5BAuthor%5D&amp;cauthor=true&amp;cauthor_uid=20576029" TargetMode="External"/><Relationship Id="rId10" Type="http://schemas.openxmlformats.org/officeDocument/2006/relationships/hyperlink" Target="https://www.ncbi.nlm.nih.gov/pubmed/?term=Guerrieri%20E%5bAuthor%5d&amp;cauthor=true&amp;cauthor_uid=16280183" TargetMode="External"/><Relationship Id="rId19" Type="http://schemas.openxmlformats.org/officeDocument/2006/relationships/hyperlink" Target="https://www.ncbi.nlm.nih.gov/pmc/articles/PMC3738230/" TargetMode="External"/><Relationship Id="rId31" Type="http://schemas.openxmlformats.org/officeDocument/2006/relationships/hyperlink" Target="https://www.ncbi.nlm.nih.gov/pubmed/?term=Meyer%20JR%5BAuthor%5D&amp;cauthor=true&amp;cauthor_uid=20576029" TargetMode="External"/><Relationship Id="rId4" Type="http://schemas.openxmlformats.org/officeDocument/2006/relationships/hyperlink" Target="https://dx.doi.org/10.3402/iee.v5.28564" TargetMode="External"/><Relationship Id="rId9" Type="http://schemas.openxmlformats.org/officeDocument/2006/relationships/hyperlink" Target="https://www.ncbi.nlm.nih.gov/pubmed/?term=Messi%20P%5bAuthor%5d&amp;cauthor=true&amp;cauthor_uid=16280183" TargetMode="External"/><Relationship Id="rId14" Type="http://schemas.openxmlformats.org/officeDocument/2006/relationships/hyperlink" Target="https://www.ncbi.nlm.nih.gov/pubmed/16280183/" TargetMode="External"/><Relationship Id="rId22" Type="http://schemas.openxmlformats.org/officeDocument/2006/relationships/hyperlink" Target="https://search.proquest.com/docview/204559118?pq-origsite=gscholar" TargetMode="External"/><Relationship Id="rId27" Type="http://schemas.openxmlformats.org/officeDocument/2006/relationships/hyperlink" Target="https://www.ncbi.nlm.nih.gov/pubmed/?term=Weitz%20JS%5BAuthor%5D&amp;cauthor=true&amp;cauthor_uid=20576029" TargetMode="External"/><Relationship Id="rId30" Type="http://schemas.openxmlformats.org/officeDocument/2006/relationships/hyperlink" Target="https://www.ncbi.nlm.nih.gov/pubmed/?term=Marx%20CJ%5BAuthor%5D&amp;cauthor=true&amp;cauthor_uid=20576029" TargetMode="External"/><Relationship Id="rId35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05000"/>
            <a:ext cx="8136904" cy="1143000"/>
          </a:xfrm>
        </p:spPr>
        <p:txBody>
          <a:bodyPr/>
          <a:lstStyle/>
          <a:p>
            <a:r>
              <a:rPr lang="el-G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Είναι πάντα </a:t>
            </a:r>
            <a:r>
              <a:rPr lang="el-GR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θεμιτή η </a:t>
            </a:r>
            <a:r>
              <a:rPr lang="el-GR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βιοποικιλότητα; </a:t>
            </a:r>
            <a:r>
              <a:rPr lang="el-G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l-G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Μηχανισμοί </a:t>
            </a:r>
            <a:r>
              <a:rPr lang="el-G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επαγωγής της αντοχής στα αντιβιοτικά </a:t>
            </a:r>
            <a:r>
              <a:rPr lang="el-G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στο περιβάλλον</a:t>
            </a:r>
            <a:r>
              <a:rPr lang="el-G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l-G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752600"/>
          </a:xfrm>
        </p:spPr>
        <p:txBody>
          <a:bodyPr/>
          <a:lstStyle/>
          <a:p>
            <a:r>
              <a:rPr lang="el-GR" sz="1600" dirty="0" smtClean="0"/>
              <a:t>Συνέδριο του δικτύου</a:t>
            </a:r>
            <a:r>
              <a:rPr lang="en-US" sz="1600" dirty="0" smtClean="0"/>
              <a:t> LIFE NATURA THEMIS</a:t>
            </a:r>
          </a:p>
          <a:p>
            <a:r>
              <a:rPr lang="en-US" sz="1600" dirty="0" smtClean="0"/>
              <a:t>M</a:t>
            </a:r>
            <a:r>
              <a:rPr lang="el-GR" sz="1600" dirty="0" err="1" smtClean="0"/>
              <a:t>ουσείο</a:t>
            </a:r>
            <a:r>
              <a:rPr lang="el-GR" sz="1600" dirty="0" smtClean="0"/>
              <a:t> Φυσικής Ιστορίας Κρήτης</a:t>
            </a:r>
          </a:p>
          <a:p>
            <a:r>
              <a:rPr lang="el-GR" sz="1600" dirty="0" smtClean="0"/>
              <a:t>Ηράκλειο, 10/09/2017 </a:t>
            </a:r>
            <a:endParaRPr lang="el-GR" sz="1600" dirty="0"/>
          </a:p>
        </p:txBody>
      </p:sp>
      <p:pic>
        <p:nvPicPr>
          <p:cNvPr id="14338" name="Picture 2" descr="http://www.nhmc.uoc.gr/sites/default/files/styles/announcement_slideshow_800/public/poster_conference_eld_themis_8-10_september_2017_short.jpg?itok=az_b-Bp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97152"/>
            <a:ext cx="2160240" cy="14168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5008" y="639633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Χ. Τσαγκάρης,</a:t>
            </a:r>
          </a:p>
          <a:p>
            <a:r>
              <a:rPr lang="el-GR" sz="1200" dirty="0" smtClean="0"/>
              <a:t>Προπτυχιακός φοιτητής, Πανεπιστήμιο Κρήτης, Σχολή Επιστημών Υγείας, Τμήμα Ιατρικής</a:t>
            </a:r>
            <a:endParaRPr lang="el-GR" sz="1200" dirty="0"/>
          </a:p>
        </p:txBody>
      </p:sp>
      <p:pic>
        <p:nvPicPr>
          <p:cNvPr id="14340" name="Picture 4" descr="Αποτέλεσμα εικόνας για θοψ μεδιψινε λογ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97152"/>
            <a:ext cx="1691680" cy="13657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772400" cy="1143000"/>
          </a:xfrm>
        </p:spPr>
        <p:txBody>
          <a:bodyPr/>
          <a:lstStyle/>
          <a:p>
            <a:r>
              <a:rPr lang="el-GR" sz="2800" dirty="0" smtClean="0">
                <a:solidFill>
                  <a:schemeClr val="accent5"/>
                </a:solidFill>
              </a:rPr>
              <a:t>ΑΝΤΙΜΕΤΩΠΙΣΗ ΤΟΥ ΠΡΟΒΛΗΜΑΤΟΣ</a:t>
            </a:r>
            <a:endParaRPr lang="el-GR" sz="28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9632" y="1700808"/>
          <a:ext cx="7772400" cy="109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Untitled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2852936"/>
            <a:ext cx="6992326" cy="357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396335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8"/>
              </a:rPr>
              <a:t>Robert, J </a:t>
            </a:r>
            <a:r>
              <a:rPr lang="en-US" sz="800" dirty="0" err="1" smtClean="0">
                <a:hlinkClick r:id="rId8"/>
              </a:rPr>
              <a:t>Guidos</a:t>
            </a:r>
            <a:r>
              <a:rPr lang="el-GR" sz="800" dirty="0" smtClean="0"/>
              <a:t>, </a:t>
            </a:r>
            <a:r>
              <a:rPr lang="en-US" sz="800" b="1" dirty="0" smtClean="0"/>
              <a:t>Combating Antimicrobial Resistance: Policy Recommendations to Save Lives</a:t>
            </a:r>
            <a:r>
              <a:rPr lang="el-GR" sz="800" dirty="0" smtClean="0"/>
              <a:t>, </a:t>
            </a:r>
            <a:r>
              <a:rPr lang="en-US" sz="800" dirty="0" err="1" smtClean="0">
                <a:hlinkClick r:id="rId9"/>
              </a:rPr>
              <a:t>Clin</a:t>
            </a:r>
            <a:r>
              <a:rPr lang="en-US" sz="800" dirty="0" smtClean="0">
                <a:hlinkClick r:id="rId9"/>
              </a:rPr>
              <a:t> Infect Dis</a:t>
            </a:r>
            <a:r>
              <a:rPr lang="en-US" sz="800" dirty="0" smtClean="0"/>
              <a:t>. 2011 May 1; 52(</a:t>
            </a:r>
            <a:r>
              <a:rPr lang="en-US" sz="800" dirty="0" err="1" smtClean="0"/>
              <a:t>Suppl</a:t>
            </a:r>
            <a:r>
              <a:rPr lang="en-US" sz="800" dirty="0" smtClean="0"/>
              <a:t> 5): S397–S428. </a:t>
            </a:r>
          </a:p>
          <a:p>
            <a:r>
              <a:rPr lang="en-US" sz="800" dirty="0" err="1" smtClean="0"/>
              <a:t>doi</a:t>
            </a:r>
            <a:r>
              <a:rPr lang="en-US" sz="800" dirty="0" smtClean="0"/>
              <a:t>:  </a:t>
            </a:r>
            <a:r>
              <a:rPr lang="en-US" sz="800" dirty="0" smtClean="0">
                <a:hlinkClick r:id="rId10"/>
              </a:rPr>
              <a:t>10.1093/cid/cir153</a:t>
            </a:r>
            <a:endParaRPr lang="en-US" sz="800" dirty="0" smtClean="0"/>
          </a:p>
          <a:p>
            <a:endParaRPr lang="en-U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accent5"/>
                </a:solidFill>
              </a:rPr>
              <a:t>ΣΥΜΠΕΡΑΣΜΑ</a:t>
            </a:r>
            <a:endParaRPr lang="el-GR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4680520" cy="46805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000" dirty="0" smtClean="0"/>
              <a:t>Η ανεξέλεγκτη διοχέτευση αντιβιοτικών στο περιβάλλον εγκυμονεί κινδύνους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</a:t>
            </a:r>
            <a:r>
              <a:rPr lang="el-GR" sz="2000" dirty="0" smtClean="0"/>
              <a:t>εραιτέρω </a:t>
            </a:r>
            <a:r>
              <a:rPr lang="el-GR" sz="2000" dirty="0" smtClean="0"/>
              <a:t>διερεύνηση των μηχανισμών, </a:t>
            </a:r>
            <a:r>
              <a:rPr lang="el-GR" sz="2000" dirty="0" smtClean="0"/>
              <a:t> </a:t>
            </a:r>
            <a:r>
              <a:rPr lang="el-GR" sz="2000" dirty="0" smtClean="0"/>
              <a:t>ταυτοποίηση των παθογόνων</a:t>
            </a:r>
            <a:r>
              <a:rPr lang="el-GR" sz="2000" dirty="0"/>
              <a:t> </a:t>
            </a:r>
            <a:r>
              <a:rPr lang="el-GR" sz="2000" dirty="0" smtClean="0"/>
              <a:t>σε διεθνές αλλά και εθνικό – τοπικό επίπεδο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Ν</a:t>
            </a:r>
            <a:r>
              <a:rPr lang="el-GR" sz="2000" dirty="0" smtClean="0"/>
              <a:t>ομοθετική παρέμβαση </a:t>
            </a:r>
            <a:r>
              <a:rPr lang="el-GR" sz="2000" dirty="0" smtClean="0"/>
              <a:t>με βάση τα ερευνητικά πορίσματα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</a:t>
            </a:r>
            <a:r>
              <a:rPr lang="el-GR" sz="2000" dirty="0" smtClean="0"/>
              <a:t>νημέρωση </a:t>
            </a:r>
            <a:r>
              <a:rPr lang="el-GR" sz="2000" dirty="0" smtClean="0"/>
              <a:t>των </a:t>
            </a:r>
            <a:r>
              <a:rPr lang="el-GR" sz="2000" dirty="0" smtClean="0"/>
              <a:t>εμπλεκομένων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Δ</a:t>
            </a:r>
            <a:r>
              <a:rPr lang="el-GR" sz="2000" dirty="0" smtClean="0"/>
              <a:t>ιαπίστωση </a:t>
            </a:r>
            <a:r>
              <a:rPr lang="el-GR" sz="2000" dirty="0" smtClean="0"/>
              <a:t>των ως τώρα συνεπειών και κινδύνων.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Πολύπλευρη </a:t>
            </a:r>
            <a:r>
              <a:rPr lang="el-GR" sz="2000" dirty="0" smtClean="0"/>
              <a:t>συνεργασί</a:t>
            </a:r>
            <a:r>
              <a:rPr lang="el-GR" sz="1800" dirty="0" smtClean="0"/>
              <a:t>α</a:t>
            </a:r>
            <a:endParaRPr lang="el-GR" sz="1800" dirty="0" smtClean="0"/>
          </a:p>
        </p:txBody>
      </p:sp>
      <p:pic>
        <p:nvPicPr>
          <p:cNvPr id="3074" name="Picture 2" descr="Αποτέλεσμα εικόνας για antibiotics and bio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205" y="1844824"/>
            <a:ext cx="370979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724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dirty="0" smtClean="0">
                <a:solidFill>
                  <a:schemeClr val="accent5"/>
                </a:solidFill>
              </a:rPr>
              <a:t>Βιβλιογραφία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50232"/>
            <a:ext cx="7772400" cy="4607768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 Ding &amp; </a:t>
            </a:r>
            <a:r>
              <a:rPr lang="en-US" sz="1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Jianzhong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</a:t>
            </a:r>
            <a:r>
              <a:rPr lang="el-GR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of antibiotics in the 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</a:t>
            </a:r>
            <a:r>
              <a:rPr lang="en-US" sz="1100" dirty="0" smtClean="0"/>
              <a:t>al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microbial 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populations</a:t>
            </a:r>
            <a:r>
              <a:rPr lang="el-GR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 Microbiol Biotechnol (2010) </a:t>
            </a:r>
            <a:r>
              <a:rPr lang="nl-NL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87:925–941</a:t>
            </a:r>
            <a:r>
              <a:rPr lang="el-GR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 10.1007/s00253-010-2649-5</a:t>
            </a:r>
            <a:endParaRPr lang="el-GR" sz="1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dirty="0" err="1" smtClean="0">
                <a:hlinkClick r:id="rId2"/>
              </a:rPr>
              <a:t>Björn</a:t>
            </a:r>
            <a:r>
              <a:rPr lang="en-US" sz="1100" dirty="0" smtClean="0">
                <a:hlinkClick r:id="rId2"/>
              </a:rPr>
              <a:t> Berglund</a:t>
            </a:r>
            <a:r>
              <a:rPr lang="el-GR" sz="1100" dirty="0" smtClean="0"/>
              <a:t>, </a:t>
            </a:r>
            <a:r>
              <a:rPr lang="en-US" sz="1100" b="1" dirty="0" smtClean="0"/>
              <a:t>Environmental dissemination of antibiotic resistance genes and correlation to anthropogenic contamination with antibiotics</a:t>
            </a:r>
            <a:r>
              <a:rPr lang="el-GR" sz="1100" b="1" dirty="0" smtClean="0"/>
              <a:t>, </a:t>
            </a:r>
            <a:r>
              <a:rPr lang="en-US" sz="1100" dirty="0" smtClean="0">
                <a:hlinkClick r:id="rId3"/>
              </a:rPr>
              <a:t>Infect Ecol </a:t>
            </a:r>
            <a:r>
              <a:rPr lang="en-US" sz="1100" dirty="0" err="1" smtClean="0">
                <a:hlinkClick r:id="rId3"/>
              </a:rPr>
              <a:t>Epidemiol</a:t>
            </a:r>
            <a:r>
              <a:rPr lang="en-US" sz="1100" dirty="0" smtClean="0"/>
              <a:t>. 2015; 5: 10.3402/iee.v5.28564. Published online 2015 Sep 8. </a:t>
            </a:r>
            <a:r>
              <a:rPr lang="en-US" sz="1100" dirty="0" err="1" smtClean="0"/>
              <a:t>doi</a:t>
            </a:r>
            <a:r>
              <a:rPr lang="en-US" sz="1100" dirty="0" smtClean="0"/>
              <a:t>:  </a:t>
            </a:r>
            <a:r>
              <a:rPr lang="en-US" sz="1100" dirty="0" smtClean="0">
                <a:hlinkClick r:id="rId4"/>
              </a:rPr>
              <a:t>10.3402/iee.v5.28564</a:t>
            </a:r>
            <a:endParaRPr lang="el-GR" sz="1100" dirty="0" smtClean="0"/>
          </a:p>
          <a:p>
            <a:r>
              <a:rPr lang="en-US" sz="1100" dirty="0" smtClean="0">
                <a:hlinkClick r:id="rId5"/>
              </a:rPr>
              <a:t>Julian Davies</a:t>
            </a:r>
            <a:r>
              <a:rPr lang="en-US" sz="1100" baseline="30000" dirty="0" smtClean="0"/>
              <a:t>*</a:t>
            </a:r>
            <a:r>
              <a:rPr lang="en-US" sz="1100" dirty="0" smtClean="0"/>
              <a:t> and </a:t>
            </a:r>
            <a:r>
              <a:rPr lang="en-US" sz="1100" dirty="0" smtClean="0">
                <a:hlinkClick r:id="rId6"/>
              </a:rPr>
              <a:t>Dorothy Davies</a:t>
            </a:r>
            <a:r>
              <a:rPr lang="el-GR" sz="1100" dirty="0" smtClean="0"/>
              <a:t>, </a:t>
            </a:r>
            <a:r>
              <a:rPr lang="en-US" sz="1100" b="1" dirty="0" smtClean="0"/>
              <a:t>Origins and Evolution of Antibiotic Resistance</a:t>
            </a:r>
            <a:r>
              <a:rPr lang="el-GR" sz="1100" b="1" dirty="0" smtClean="0"/>
              <a:t>, </a:t>
            </a:r>
            <a:r>
              <a:rPr lang="en-US" sz="1100" dirty="0" err="1" smtClean="0">
                <a:hlinkClick r:id="rId7"/>
              </a:rPr>
              <a:t>Microbiol</a:t>
            </a:r>
            <a:r>
              <a:rPr lang="en-US" sz="1100" dirty="0" smtClean="0">
                <a:hlinkClick r:id="rId7"/>
              </a:rPr>
              <a:t> Mol </a:t>
            </a:r>
            <a:r>
              <a:rPr lang="en-US" sz="1100" dirty="0" err="1" smtClean="0">
                <a:hlinkClick r:id="rId7"/>
              </a:rPr>
              <a:t>Biol</a:t>
            </a:r>
            <a:r>
              <a:rPr lang="en-US" sz="1100" dirty="0" smtClean="0">
                <a:hlinkClick r:id="rId7"/>
              </a:rPr>
              <a:t> Rev</a:t>
            </a:r>
            <a:r>
              <a:rPr lang="en-US" sz="1100" dirty="0" smtClean="0"/>
              <a:t>. 2010 Sep; 74(3): 417–433. </a:t>
            </a:r>
            <a:r>
              <a:rPr lang="en-US" sz="1100" dirty="0" err="1" smtClean="0"/>
              <a:t>doi</a:t>
            </a:r>
            <a:r>
              <a:rPr lang="en-US" sz="1100" dirty="0" smtClean="0"/>
              <a:t>:  </a:t>
            </a:r>
            <a:r>
              <a:rPr lang="en-US" sz="1100" dirty="0" smtClean="0">
                <a:hlinkClick r:id="rId8"/>
              </a:rPr>
              <a:t>10.1128/MMBR.00016-10</a:t>
            </a:r>
            <a:endParaRPr lang="el-GR" sz="1100" dirty="0" smtClean="0"/>
          </a:p>
          <a:p>
            <a:r>
              <a:rPr lang="en-US" sz="1100" dirty="0" err="1" smtClean="0">
                <a:hlinkClick r:id="rId9"/>
              </a:rPr>
              <a:t>Messi</a:t>
            </a:r>
            <a:r>
              <a:rPr lang="en-US" sz="1100" dirty="0" smtClean="0">
                <a:hlinkClick r:id="rId9"/>
              </a:rPr>
              <a:t> P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10"/>
              </a:rPr>
              <a:t>Guerrieri</a:t>
            </a:r>
            <a:r>
              <a:rPr lang="en-US" sz="1100" dirty="0" smtClean="0">
                <a:hlinkClick r:id="rId10"/>
              </a:rPr>
              <a:t> E</a:t>
            </a:r>
            <a:r>
              <a:rPr lang="en-US" sz="1100" dirty="0" smtClean="0"/>
              <a:t>, </a:t>
            </a:r>
            <a:r>
              <a:rPr lang="en-US" sz="1100" dirty="0" smtClean="0">
                <a:hlinkClick r:id="rId11"/>
              </a:rPr>
              <a:t>de </a:t>
            </a:r>
            <a:r>
              <a:rPr lang="en-US" sz="1100" dirty="0" err="1" smtClean="0">
                <a:hlinkClick r:id="rId11"/>
              </a:rPr>
              <a:t>Niederhäusern</a:t>
            </a:r>
            <a:r>
              <a:rPr lang="en-US" sz="1100" dirty="0" smtClean="0">
                <a:hlinkClick r:id="rId11"/>
              </a:rPr>
              <a:t> S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12"/>
              </a:rPr>
              <a:t>Sabia</a:t>
            </a:r>
            <a:r>
              <a:rPr lang="en-US" sz="1100" dirty="0" smtClean="0">
                <a:hlinkClick r:id="rId12"/>
              </a:rPr>
              <a:t> C</a:t>
            </a:r>
            <a:r>
              <a:rPr lang="en-US" sz="1100" dirty="0" smtClean="0"/>
              <a:t>, </a:t>
            </a:r>
            <a:r>
              <a:rPr lang="en-US" sz="1100" dirty="0" err="1" smtClean="0">
                <a:hlinkClick r:id="rId13"/>
              </a:rPr>
              <a:t>Bondi</a:t>
            </a:r>
            <a:r>
              <a:rPr lang="en-US" sz="1100" dirty="0" smtClean="0">
                <a:hlinkClick r:id="rId13"/>
              </a:rPr>
              <a:t> M</a:t>
            </a:r>
            <a:r>
              <a:rPr lang="el-GR" sz="1100" dirty="0" smtClean="0"/>
              <a:t>, </a:t>
            </a:r>
            <a:r>
              <a:rPr lang="en-US" sz="1100" b="1" dirty="0" err="1" smtClean="0"/>
              <a:t>Vancomycin</a:t>
            </a:r>
            <a:r>
              <a:rPr lang="en-US" sz="1100" b="1" dirty="0" smtClean="0"/>
              <a:t>-resistant </a:t>
            </a:r>
            <a:r>
              <a:rPr lang="en-US" sz="1100" b="1" dirty="0" err="1" smtClean="0"/>
              <a:t>enterococci</a:t>
            </a:r>
            <a:r>
              <a:rPr lang="en-US" sz="1100" b="1" dirty="0" smtClean="0"/>
              <a:t> (VRE) in meat and environmental samples</a:t>
            </a:r>
            <a:r>
              <a:rPr lang="el-GR" sz="1100" b="1" dirty="0" smtClean="0"/>
              <a:t>, </a:t>
            </a:r>
            <a:r>
              <a:rPr lang="en-US" sz="1100" dirty="0" err="1" smtClean="0">
                <a:hlinkClick r:id="rId14" tooltip="International journal of food microbiology."/>
              </a:rPr>
              <a:t>Int</a:t>
            </a:r>
            <a:r>
              <a:rPr lang="en-US" sz="1100" dirty="0" smtClean="0">
                <a:hlinkClick r:id="rId14" tooltip="International journal of food microbiology."/>
              </a:rPr>
              <a:t> J Food </a:t>
            </a:r>
            <a:r>
              <a:rPr lang="en-US" sz="1100" dirty="0" err="1" smtClean="0">
                <a:hlinkClick r:id="rId14" tooltip="International journal of food microbiology."/>
              </a:rPr>
              <a:t>Microbiol</a:t>
            </a:r>
            <a:r>
              <a:rPr lang="en-US" sz="1100" dirty="0" smtClean="0">
                <a:hlinkClick r:id="rId14" tooltip="International journal of food microbiology."/>
              </a:rPr>
              <a:t>.</a:t>
            </a:r>
            <a:r>
              <a:rPr lang="en-US" sz="1100" dirty="0" smtClean="0"/>
              <a:t> 2006 Mar 15;107(2):218-22. </a:t>
            </a:r>
            <a:r>
              <a:rPr lang="en-US" sz="1100" dirty="0" err="1" smtClean="0"/>
              <a:t>Epub</a:t>
            </a:r>
            <a:r>
              <a:rPr lang="en-US" sz="1100" dirty="0" smtClean="0"/>
              <a:t> 2005 Nov 8.</a:t>
            </a:r>
            <a:endParaRPr lang="en-US" sz="1100" b="1" dirty="0" smtClean="0"/>
          </a:p>
          <a:p>
            <a:endParaRPr lang="en-US" sz="1100" dirty="0" smtClean="0"/>
          </a:p>
          <a:p>
            <a:r>
              <a:rPr lang="en-US" sz="1100" dirty="0" smtClean="0">
                <a:hlinkClick r:id="rId15"/>
              </a:rPr>
              <a:t>D. G. </a:t>
            </a:r>
            <a:r>
              <a:rPr lang="en-US" sz="1100" dirty="0" err="1" smtClean="0">
                <a:hlinkClick r:id="rId15"/>
              </a:rPr>
              <a:t>Joakim</a:t>
            </a:r>
            <a:r>
              <a:rPr lang="en-US" sz="1100" dirty="0" smtClean="0">
                <a:hlinkClick r:id="rId15"/>
              </a:rPr>
              <a:t> Larsson</a:t>
            </a:r>
            <a:r>
              <a:rPr lang="el-GR" sz="1100" dirty="0" smtClean="0"/>
              <a:t>, </a:t>
            </a:r>
            <a:r>
              <a:rPr lang="en-US" sz="1100" b="1" dirty="0" smtClean="0"/>
              <a:t>Antibiotics in the environment</a:t>
            </a:r>
            <a:r>
              <a:rPr lang="el-GR" sz="1100" b="1" dirty="0" smtClean="0"/>
              <a:t>, </a:t>
            </a:r>
            <a:r>
              <a:rPr lang="en-US" sz="1100" dirty="0" smtClean="0">
                <a:hlinkClick r:id="rId16"/>
              </a:rPr>
              <a:t>Ups J Med Sci</a:t>
            </a:r>
            <a:r>
              <a:rPr lang="en-US" sz="1100" dirty="0" smtClean="0"/>
              <a:t>. 2014 May; 119(2): 108–112. </a:t>
            </a:r>
            <a:r>
              <a:rPr lang="el-GR" sz="1100" dirty="0" smtClean="0"/>
              <a:t> </a:t>
            </a:r>
            <a:r>
              <a:rPr lang="en-US" sz="1100" dirty="0" smtClean="0"/>
              <a:t>Published online 2014 May 19. </a:t>
            </a:r>
            <a:r>
              <a:rPr lang="en-US" sz="1100" dirty="0" err="1" smtClean="0"/>
              <a:t>doi</a:t>
            </a:r>
            <a:r>
              <a:rPr lang="en-US" sz="1100" dirty="0" smtClean="0"/>
              <a:t>:  </a:t>
            </a:r>
            <a:r>
              <a:rPr lang="en-US" sz="1100" dirty="0" smtClean="0">
                <a:hlinkClick r:id="rId17"/>
              </a:rPr>
              <a:t>10.3109/03009734.2014.896438</a:t>
            </a:r>
            <a:endParaRPr lang="en-US" sz="1100" dirty="0" smtClean="0"/>
          </a:p>
          <a:p>
            <a:endParaRPr lang="el-GR" sz="1100" b="1" dirty="0" smtClean="0"/>
          </a:p>
          <a:p>
            <a:r>
              <a:rPr lang="en-US" sz="1100" dirty="0" smtClean="0">
                <a:hlinkClick r:id="rId18"/>
              </a:rPr>
              <a:t>Robert, J </a:t>
            </a:r>
            <a:r>
              <a:rPr lang="en-US" sz="1100" dirty="0" err="1" smtClean="0">
                <a:hlinkClick r:id="rId18"/>
              </a:rPr>
              <a:t>Guidos</a:t>
            </a:r>
            <a:r>
              <a:rPr lang="el-GR" sz="1100" dirty="0" smtClean="0"/>
              <a:t>, </a:t>
            </a:r>
            <a:r>
              <a:rPr lang="en-US" sz="1100" b="1" dirty="0" smtClean="0"/>
              <a:t>Combating Antimicrobial Resistance: Policy Recommendations to Save Lives</a:t>
            </a:r>
            <a:r>
              <a:rPr lang="el-GR" sz="1100" dirty="0" smtClean="0"/>
              <a:t>, </a:t>
            </a:r>
            <a:r>
              <a:rPr lang="en-US" sz="1100" dirty="0" err="1" smtClean="0">
                <a:hlinkClick r:id="rId19"/>
              </a:rPr>
              <a:t>Clin</a:t>
            </a:r>
            <a:r>
              <a:rPr lang="en-US" sz="1100" dirty="0" smtClean="0">
                <a:hlinkClick r:id="rId19"/>
              </a:rPr>
              <a:t> Infect Dis</a:t>
            </a:r>
            <a:r>
              <a:rPr lang="en-US" sz="1100" dirty="0" smtClean="0"/>
              <a:t>. 2011 May 1; 52(</a:t>
            </a:r>
            <a:r>
              <a:rPr lang="en-US" sz="1100" dirty="0" err="1" smtClean="0"/>
              <a:t>Suppl</a:t>
            </a:r>
            <a:r>
              <a:rPr lang="en-US" sz="1100" dirty="0" smtClean="0"/>
              <a:t> 5): S397–S428. </a:t>
            </a:r>
          </a:p>
          <a:p>
            <a:r>
              <a:rPr lang="en-US" sz="1100" dirty="0" err="1" smtClean="0"/>
              <a:t>doi</a:t>
            </a:r>
            <a:r>
              <a:rPr lang="en-US" sz="1100" dirty="0" smtClean="0"/>
              <a:t>:  </a:t>
            </a:r>
            <a:r>
              <a:rPr lang="en-US" sz="1100" dirty="0" smtClean="0">
                <a:hlinkClick r:id="rId20"/>
              </a:rPr>
              <a:t>10.1093/cid/cir153</a:t>
            </a:r>
            <a:endParaRPr lang="en-US" sz="1100" dirty="0" smtClean="0"/>
          </a:p>
          <a:p>
            <a:r>
              <a:rPr lang="en-US" sz="1100" dirty="0" err="1" smtClean="0">
                <a:hlinkClick r:id="rId21" tooltip="Click to search for more items by this author"/>
              </a:rPr>
              <a:t>Kirkup</a:t>
            </a:r>
            <a:r>
              <a:rPr lang="en-US" sz="1100" dirty="0" smtClean="0">
                <a:hlinkClick r:id="rId21" tooltip="Click to search for more items by this author"/>
              </a:rPr>
              <a:t>, Benjamin </a:t>
            </a:r>
            <a:r>
              <a:rPr lang="en-US" sz="1100" dirty="0" err="1" smtClean="0">
                <a:hlinkClick r:id="rId21" tooltip="Click to search for more items by this author"/>
              </a:rPr>
              <a:t>C</a:t>
            </a:r>
            <a:r>
              <a:rPr lang="en-US" sz="1100" dirty="0" err="1" smtClean="0">
                <a:hlinkClick r:id="rId22"/>
              </a:rPr>
              <a:t>Author</a:t>
            </a:r>
            <a:r>
              <a:rPr lang="en-US" sz="1100" dirty="0" smtClean="0">
                <a:hlinkClick r:id="rId22"/>
              </a:rPr>
              <a:t> Information</a:t>
            </a:r>
            <a:r>
              <a:rPr lang="en-US" sz="1100" dirty="0" smtClean="0"/>
              <a:t>; </a:t>
            </a:r>
            <a:r>
              <a:rPr lang="en-US" sz="1100" dirty="0" smtClean="0">
                <a:hlinkClick r:id="rId23" tooltip="Click to search for more items by this author"/>
              </a:rPr>
              <a:t>Riley, Margaret </a:t>
            </a:r>
            <a:r>
              <a:rPr lang="en-US" sz="1100" dirty="0" smtClean="0">
                <a:hlinkClick r:id="rId23" tooltip="Click to search for more items by this author"/>
              </a:rPr>
              <a:t>A</a:t>
            </a:r>
            <a:r>
              <a:rPr lang="el-GR" sz="1100" dirty="0" smtClean="0"/>
              <a:t>, </a:t>
            </a:r>
            <a:r>
              <a:rPr lang="en-US" sz="1100" b="1" dirty="0" smtClean="0"/>
              <a:t>Antibiotic-mediated antagonism leads to a bacterial game of rock-paper-scissor in </a:t>
            </a:r>
            <a:r>
              <a:rPr lang="en-US" sz="1100" b="1" dirty="0" smtClean="0"/>
              <a:t>vivo</a:t>
            </a:r>
            <a:r>
              <a:rPr lang="el-GR" sz="1100" b="1" dirty="0" smtClean="0"/>
              <a:t>, </a:t>
            </a:r>
            <a:r>
              <a:rPr lang="en-US" sz="1100" b="1" dirty="0" smtClean="0">
                <a:hlinkClick r:id="rId24" tooltip="Click to search for more items from this journal"/>
              </a:rPr>
              <a:t>Nature</a:t>
            </a:r>
            <a:r>
              <a:rPr lang="en-US" sz="1100" b="1" dirty="0" smtClean="0"/>
              <a:t>; London</a:t>
            </a:r>
            <a:r>
              <a:rPr lang="en-US" sz="1100" dirty="0" smtClean="0">
                <a:hlinkClick r:id="rId25" tooltip="Click to search for more items from this issue"/>
              </a:rPr>
              <a:t>428.6981</a:t>
            </a:r>
            <a:r>
              <a:rPr lang="en-US" sz="1100" dirty="0" smtClean="0"/>
              <a:t> (Mar 25, 2004): 412-4. </a:t>
            </a:r>
          </a:p>
          <a:p>
            <a:endParaRPr lang="en-US" sz="1200" b="1" dirty="0" smtClean="0"/>
          </a:p>
          <a:p>
            <a:r>
              <a:rPr lang="en-US" sz="1200" dirty="0" err="1" smtClean="0">
                <a:hlinkClick r:id="rId26"/>
              </a:rPr>
              <a:t>Ivana</a:t>
            </a:r>
            <a:r>
              <a:rPr lang="en-US" sz="1200" dirty="0" smtClean="0">
                <a:hlinkClick r:id="rId26"/>
              </a:rPr>
              <a:t> </a:t>
            </a:r>
            <a:r>
              <a:rPr lang="en-US" sz="1200" dirty="0" err="1" smtClean="0">
                <a:hlinkClick r:id="rId26"/>
              </a:rPr>
              <a:t>Gudelj</a:t>
            </a:r>
            <a:r>
              <a:rPr lang="en-US" sz="1200" dirty="0" smtClean="0"/>
              <a:t>,</a:t>
            </a:r>
            <a:r>
              <a:rPr lang="en-US" sz="1200" baseline="30000" dirty="0" smtClean="0"/>
              <a:t> </a:t>
            </a:r>
            <a:r>
              <a:rPr lang="en-US" sz="1200" dirty="0" smtClean="0">
                <a:hlinkClick r:id="rId27"/>
              </a:rPr>
              <a:t>Joshua </a:t>
            </a:r>
            <a:r>
              <a:rPr lang="en-US" sz="1200" dirty="0" smtClean="0">
                <a:hlinkClick r:id="rId27"/>
              </a:rPr>
              <a:t>S </a:t>
            </a:r>
            <a:r>
              <a:rPr lang="en-US" sz="1200" dirty="0" err="1" smtClean="0">
                <a:hlinkClick r:id="rId27"/>
              </a:rPr>
              <a:t>Weitz</a:t>
            </a:r>
            <a:r>
              <a:rPr lang="en-US" sz="1200" dirty="0" smtClean="0"/>
              <a:t>,</a:t>
            </a:r>
            <a:r>
              <a:rPr lang="en-US" sz="1200" baseline="30000" dirty="0" smtClean="0"/>
              <a:t> </a:t>
            </a:r>
            <a:r>
              <a:rPr lang="en-US" sz="1200" dirty="0" smtClean="0">
                <a:hlinkClick r:id="rId28"/>
              </a:rPr>
              <a:t>Tom </a:t>
            </a:r>
            <a:r>
              <a:rPr lang="en-US" sz="1200" dirty="0" err="1" smtClean="0">
                <a:hlinkClick r:id="rId28"/>
              </a:rPr>
              <a:t>Ferenci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29"/>
              </a:rPr>
              <a:t>M Claire Horner-Devine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30"/>
              </a:rPr>
              <a:t>Christopher J Marx</a:t>
            </a:r>
            <a:r>
              <a:rPr lang="en-US" sz="1200" dirty="0" smtClean="0"/>
              <a:t>, </a:t>
            </a:r>
            <a:r>
              <a:rPr lang="en-US" sz="1200" dirty="0" smtClean="0">
                <a:hlinkClick r:id="rId31"/>
              </a:rPr>
              <a:t>Justin R </a:t>
            </a:r>
            <a:r>
              <a:rPr lang="en-US" sz="1200" dirty="0" smtClean="0">
                <a:hlinkClick r:id="rId31"/>
              </a:rPr>
              <a:t>Meyer</a:t>
            </a:r>
            <a:r>
              <a:rPr lang="en-US" sz="1200" dirty="0" smtClean="0"/>
              <a:t>,</a:t>
            </a:r>
            <a:r>
              <a:rPr lang="el-GR" sz="1200" baseline="30000" dirty="0" smtClean="0"/>
              <a:t> </a:t>
            </a:r>
            <a:r>
              <a:rPr lang="en-US" sz="1200" dirty="0" smtClean="0"/>
              <a:t>and </a:t>
            </a:r>
            <a:r>
              <a:rPr lang="en-US" sz="1200" dirty="0" smtClean="0">
                <a:hlinkClick r:id="rId32"/>
              </a:rPr>
              <a:t>Samantha E </a:t>
            </a:r>
            <a:r>
              <a:rPr lang="en-US" sz="1200" dirty="0" smtClean="0">
                <a:hlinkClick r:id="rId32"/>
              </a:rPr>
              <a:t>Forde</a:t>
            </a:r>
            <a:r>
              <a:rPr lang="el-GR" sz="1200" dirty="0" smtClean="0"/>
              <a:t>, </a:t>
            </a:r>
            <a:r>
              <a:rPr lang="en-US" sz="1200" b="1" dirty="0" smtClean="0"/>
              <a:t>An integrative approach to understanding microbial diversity: from intracellular mechanisms to community </a:t>
            </a:r>
            <a:r>
              <a:rPr lang="en-US" sz="1200" b="1" dirty="0" smtClean="0"/>
              <a:t>structure</a:t>
            </a:r>
            <a:r>
              <a:rPr lang="el-GR" sz="1200" b="1" dirty="0" smtClean="0"/>
              <a:t>, </a:t>
            </a:r>
            <a:r>
              <a:rPr lang="en-US" sz="1200" dirty="0" smtClean="0">
                <a:hlinkClick r:id="rId33"/>
              </a:rPr>
              <a:t>Ecol </a:t>
            </a:r>
            <a:r>
              <a:rPr lang="en-US" sz="1200" dirty="0" err="1" smtClean="0">
                <a:hlinkClick r:id="rId33"/>
              </a:rPr>
              <a:t>Lett</a:t>
            </a:r>
            <a:r>
              <a:rPr lang="en-US" sz="1200" dirty="0" smtClean="0"/>
              <a:t>. 2010 Sep; 13(9): 1073–1084. </a:t>
            </a:r>
            <a:r>
              <a:rPr lang="el-GR" sz="1200" dirty="0" smtClean="0"/>
              <a:t> </a:t>
            </a:r>
            <a:r>
              <a:rPr lang="en-US" sz="1200" dirty="0" err="1" smtClean="0"/>
              <a:t>doi</a:t>
            </a:r>
            <a:r>
              <a:rPr lang="en-US" sz="1200" dirty="0" smtClean="0"/>
              <a:t>:  </a:t>
            </a:r>
            <a:r>
              <a:rPr lang="en-US" sz="1200" dirty="0" smtClean="0">
                <a:hlinkClick r:id="rId34"/>
              </a:rPr>
              <a:t>10.1111/j.1461-0248.2010.01507.x</a:t>
            </a:r>
            <a:endParaRPr lang="en-US" sz="1200" dirty="0" smtClean="0"/>
          </a:p>
          <a:p>
            <a:pPr>
              <a:buNone/>
            </a:pPr>
            <a:endParaRPr lang="en-US" sz="1200" b="1" dirty="0" smtClean="0"/>
          </a:p>
          <a:p>
            <a:endParaRPr lang="en-US" sz="1200" dirty="0" smtClean="0"/>
          </a:p>
          <a:p>
            <a:endParaRPr lang="en-US" b="1" dirty="0" smtClean="0"/>
          </a:p>
          <a:p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 descr="Αποτέλεσμα εικόνας για researchers gif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732240" y="764704"/>
            <a:ext cx="1498736" cy="1510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accent5"/>
                </a:solidFill>
              </a:rPr>
              <a:t>ΕΥΧΑΡΙΣΤΩ ΓΙΑ ΤΗΝ ΠΡΟΣΟΧΗ ΣΑΣ</a:t>
            </a:r>
            <a:endParaRPr lang="el-GR" sz="2800" dirty="0">
              <a:solidFill>
                <a:schemeClr val="accent5"/>
              </a:solidFill>
            </a:endParaRPr>
          </a:p>
        </p:txBody>
      </p:sp>
      <p:pic>
        <p:nvPicPr>
          <p:cNvPr id="3174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7416824" cy="414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63347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MRSA – </a:t>
            </a:r>
            <a:r>
              <a:rPr lang="en-US" sz="1400" dirty="0" err="1" smtClean="0"/>
              <a:t>Methicillin</a:t>
            </a:r>
            <a:r>
              <a:rPr lang="en-US" sz="1400" dirty="0" smtClean="0"/>
              <a:t> </a:t>
            </a:r>
            <a:r>
              <a:rPr lang="en-US" sz="1400" dirty="0" err="1" smtClean="0"/>
              <a:t>Resistan</a:t>
            </a:r>
            <a:r>
              <a:rPr lang="en-US" sz="1400" dirty="0" smtClean="0"/>
              <a:t> Staphylococcus </a:t>
            </a:r>
            <a:r>
              <a:rPr lang="en-US" sz="1400" dirty="0" err="1" smtClean="0"/>
              <a:t>Aureus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- https://arstechnica.com/science/2016/03/sidekick-chemicals-reverse-antibiotic-resistance-in-microbes/</a:t>
            </a:r>
            <a:endParaRPr lang="el-G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accent5"/>
                </a:solidFill>
              </a:rPr>
              <a:t>ΕΙΣΑΓΩΓΙΚΕΣ ΕΝΝΟΙΕΣ</a:t>
            </a:r>
            <a:endParaRPr lang="el-GR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Διοχέτευση αντιβιοτικών στα χερσαία και υδάτινα οικοσυστήματα (κοπριά, υδατοκαλλιέργειες, φυτοφάρμακα) </a:t>
            </a:r>
          </a:p>
          <a:p>
            <a:r>
              <a:rPr lang="el-GR" sz="2000" dirty="0" smtClean="0"/>
              <a:t>Μικροβιακές κοινότητες εδάφους (βακτήρια και μύκητες) ως φυσιολογική χλωρίδα αλλά και ως δυνητικά παθογόνα για τον άνθρωπο</a:t>
            </a:r>
          </a:p>
          <a:p>
            <a:r>
              <a:rPr lang="el-GR" sz="2000" dirty="0" smtClean="0"/>
              <a:t>Τα αντιβιοτικά (</a:t>
            </a:r>
            <a:r>
              <a:rPr lang="el-GR" sz="2000" dirty="0" err="1" smtClean="0"/>
              <a:t>αντιβακτηριακά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αντιμυκητιασικά</a:t>
            </a:r>
            <a:r>
              <a:rPr lang="el-GR" sz="2000" dirty="0" smtClean="0"/>
              <a:t>) ως οικολογικός παράγοντας</a:t>
            </a:r>
          </a:p>
          <a:p>
            <a:r>
              <a:rPr lang="el-GR" sz="2000" dirty="0" smtClean="0"/>
              <a:t>Πιθανές συνέπειες στο περιβάλλον (χλωρίδα και πανίδα) και ειδικά στον άνθρωπο</a:t>
            </a:r>
          </a:p>
          <a:p>
            <a:r>
              <a:rPr lang="el-GR" sz="2000" dirty="0" smtClean="0"/>
              <a:t>Διασύνδεση με την αντοχή στα </a:t>
            </a:r>
            <a:r>
              <a:rPr lang="el-GR" sz="2000" dirty="0" smtClean="0"/>
              <a:t>αντιβιοτικά </a:t>
            </a:r>
            <a:r>
              <a:rPr lang="el-GR" sz="2000" dirty="0" smtClean="0"/>
              <a:t>– κύρια προβληματική στον χώρο της υγείας</a:t>
            </a:r>
          </a:p>
          <a:p>
            <a:r>
              <a:rPr lang="el-GR" sz="2000" dirty="0" smtClean="0"/>
              <a:t>Στρατηγικές αντιμετώπισης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3960440" cy="1143000"/>
          </a:xfrm>
        </p:spPr>
        <p:txBody>
          <a:bodyPr/>
          <a:lstStyle/>
          <a:p>
            <a:r>
              <a:rPr lang="el-GR" sz="3200" dirty="0" smtClean="0">
                <a:solidFill>
                  <a:schemeClr val="accent5"/>
                </a:solidFill>
              </a:rPr>
              <a:t>ΑΝΤΙΒΙΟΤΙΚΑ</a:t>
            </a:r>
            <a:endParaRPr lang="el-GR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939608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000" dirty="0" err="1" smtClean="0"/>
              <a:t>Αντιβακτηριακά</a:t>
            </a:r>
            <a:r>
              <a:rPr lang="el-GR" sz="2000" dirty="0" smtClean="0"/>
              <a:t>, </a:t>
            </a:r>
            <a:r>
              <a:rPr lang="el-GR" sz="2000" dirty="0" err="1" smtClean="0"/>
              <a:t>αντιμυκητιασικά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Στάση, λύση ή θανάτωση των μικροοργανισμών αναλόγως του δομικού ή μεταβολικού στόχου</a:t>
            </a:r>
          </a:p>
          <a:p>
            <a:pPr>
              <a:buFont typeface="Arial" pitchFamily="34" charset="0"/>
              <a:buChar char="•"/>
            </a:pPr>
            <a:endParaRPr lang="el-GR" sz="2000" dirty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Είσοδος στο περιβάλλον μέσω αποβλήτων, </a:t>
            </a:r>
            <a:r>
              <a:rPr lang="el-GR" sz="2000" dirty="0" err="1" smtClean="0"/>
              <a:t>αγροτοκτηνοτροφικών</a:t>
            </a:r>
            <a:r>
              <a:rPr lang="el-GR" sz="2000" dirty="0" smtClean="0"/>
              <a:t> φαρμάκων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Ρόλος οικολογικού παράγοντα που επιφέρει: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 Φυλογενετικές μεταβολές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Διαταραχές των </a:t>
            </a:r>
            <a:r>
              <a:rPr lang="el-GR" sz="2000" dirty="0" err="1" smtClean="0"/>
              <a:t>μικροοικοσυστημάτων</a:t>
            </a:r>
            <a:endParaRPr lang="el-GR" sz="2000" dirty="0" smtClean="0"/>
          </a:p>
          <a:p>
            <a:pPr>
              <a:buFont typeface="Wingdings" pitchFamily="2" charset="2"/>
              <a:buChar char="ü"/>
            </a:pPr>
            <a:r>
              <a:rPr lang="el-GR" sz="2000" dirty="0" smtClean="0"/>
              <a:t>Επέκταση του φάσματος αντοχής</a:t>
            </a:r>
          </a:p>
          <a:p>
            <a:pPr>
              <a:buFont typeface="Wingdings" pitchFamily="2" charset="2"/>
              <a:buChar char="ü"/>
            </a:pPr>
            <a:endParaRPr lang="el-GR" sz="2000" dirty="0"/>
          </a:p>
          <a:p>
            <a:pPr>
              <a:buFont typeface="Wingdings" pitchFamily="2" charset="2"/>
              <a:buChar char="v"/>
            </a:pPr>
            <a:r>
              <a:rPr lang="el-GR" sz="2000" dirty="0" err="1" smtClean="0"/>
              <a:t>Αιτιακές</a:t>
            </a:r>
            <a:r>
              <a:rPr lang="el-GR" sz="2000" dirty="0" smtClean="0"/>
              <a:t> σχέσεις μεταξύ αντιβιοτικών </a:t>
            </a:r>
            <a:r>
              <a:rPr lang="el-GR" sz="2000" dirty="0" smtClean="0"/>
              <a:t>και </a:t>
            </a:r>
            <a:r>
              <a:rPr lang="el-GR" sz="2000" dirty="0" smtClean="0"/>
              <a:t>αλλαγής παραμέτρων στις μικροβιακές κοινότητες</a:t>
            </a:r>
          </a:p>
        </p:txBody>
      </p:sp>
      <p:pic>
        <p:nvPicPr>
          <p:cNvPr id="4" name="Picture 2" descr="An external file that holds a picture, illustration, etc.&#10;Object name is IEE-5-28564-g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645024"/>
            <a:ext cx="2736304" cy="2558581"/>
          </a:xfrm>
          <a:prstGeom prst="rect">
            <a:avLst/>
          </a:prstGeom>
          <a:noFill/>
        </p:spPr>
      </p:pic>
      <p:pic>
        <p:nvPicPr>
          <p:cNvPr id="10242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1816300" cy="121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836712"/>
            <a:ext cx="1611885" cy="123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accent5"/>
                </a:solidFill>
              </a:rPr>
              <a:t>ΜΙΚΡΟΒΙΑ</a:t>
            </a:r>
            <a:endParaRPr lang="el-GR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772400" cy="2664296"/>
          </a:xfrm>
        </p:spPr>
        <p:txBody>
          <a:bodyPr/>
          <a:lstStyle/>
          <a:p>
            <a:r>
              <a:rPr lang="el-GR" sz="2000" dirty="0" smtClean="0"/>
              <a:t>Βακτήρια, μύκητες (</a:t>
            </a:r>
            <a:r>
              <a:rPr lang="el-GR" sz="2000" dirty="0" err="1" smtClean="0"/>
              <a:t>προκαρυωτικοί</a:t>
            </a:r>
            <a:r>
              <a:rPr lang="el-GR" sz="2000" dirty="0" smtClean="0"/>
              <a:t>, </a:t>
            </a:r>
            <a:r>
              <a:rPr lang="el-GR" sz="2000" dirty="0" err="1" smtClean="0"/>
              <a:t>ευκαρυωτικοί</a:t>
            </a:r>
            <a:r>
              <a:rPr lang="el-GR" sz="2000" dirty="0" smtClean="0"/>
              <a:t> μικροοργανισμοί)</a:t>
            </a:r>
          </a:p>
          <a:p>
            <a:r>
              <a:rPr lang="el-GR" sz="2000" dirty="0" smtClean="0"/>
              <a:t>Μικροβιακές κοινότητες, αποικίες βακτηρίων, συμμετοχή σε </a:t>
            </a:r>
            <a:r>
              <a:rPr lang="el-GR" sz="2000" dirty="0" err="1" smtClean="0"/>
              <a:t>βιογεωχημικούς</a:t>
            </a:r>
            <a:r>
              <a:rPr lang="el-GR" sz="2000" dirty="0" smtClean="0"/>
              <a:t> κύκλους (κύκλος άνθρακα, αζώτου)</a:t>
            </a:r>
          </a:p>
          <a:p>
            <a:r>
              <a:rPr lang="el-GR" sz="2000" dirty="0"/>
              <a:t>Φ</a:t>
            </a:r>
            <a:r>
              <a:rPr lang="el-GR" sz="2000" dirty="0" smtClean="0"/>
              <a:t>υσικές δεξαμενές , </a:t>
            </a:r>
            <a:r>
              <a:rPr lang="el-GR" sz="2000" dirty="0" err="1" smtClean="0"/>
              <a:t>βιοαντιδραστήρια</a:t>
            </a:r>
            <a:endParaRPr lang="el-GR" sz="2000" dirty="0" smtClean="0"/>
          </a:p>
          <a:p>
            <a:r>
              <a:rPr lang="el-GR" sz="2000" dirty="0" smtClean="0"/>
              <a:t>Μηχανισμοί προσαρμογής σε αντιβιοτικές ουσίες ανεξαρτήτως </a:t>
            </a:r>
            <a:r>
              <a:rPr lang="el-GR" sz="2000" dirty="0" err="1" smtClean="0"/>
              <a:t>προελέυσεως</a:t>
            </a:r>
            <a:endParaRPr lang="el-GR" sz="2000" dirty="0" smtClean="0"/>
          </a:p>
          <a:p>
            <a:r>
              <a:rPr lang="el-GR" sz="2000" dirty="0" smtClean="0"/>
              <a:t>Κωδικοποίηση μηχανισμών στο </a:t>
            </a:r>
            <a:r>
              <a:rPr lang="el-GR" sz="2000" dirty="0" err="1" smtClean="0"/>
              <a:t>γονιδίωμα</a:t>
            </a:r>
            <a:r>
              <a:rPr lang="el-GR" sz="2000" dirty="0" smtClean="0"/>
              <a:t> – γονίδια ανθεκτικότητας</a:t>
            </a:r>
          </a:p>
          <a:p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19672" y="4941168"/>
            <a:ext cx="691276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Πληθώρα μικροβίων (είδη, γένη, στελέχη)</a:t>
            </a:r>
          </a:p>
          <a:p>
            <a:pPr>
              <a:buFont typeface="Wingdings" pitchFamily="2" charset="2"/>
              <a:buChar char="Ø"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Αναλογία </a:t>
            </a:r>
            <a:r>
              <a:rPr lang="el-GR" b="1" dirty="0" smtClean="0"/>
              <a:t>Μυκήτων/Βακτηρίων</a:t>
            </a:r>
            <a:r>
              <a:rPr lang="el-GR" dirty="0" smtClean="0"/>
              <a:t> και </a:t>
            </a:r>
            <a:r>
              <a:rPr lang="en-US" b="1" dirty="0" smtClean="0"/>
              <a:t>Gram+/Gram-</a:t>
            </a:r>
            <a:r>
              <a:rPr lang="el-GR" b="1" dirty="0" smtClean="0"/>
              <a:t> </a:t>
            </a:r>
            <a:r>
              <a:rPr lang="el-GR" dirty="0" smtClean="0"/>
              <a:t>βακτηρίων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4320480" cy="646584"/>
          </a:xfrm>
        </p:spPr>
        <p:txBody>
          <a:bodyPr/>
          <a:lstStyle/>
          <a:p>
            <a:r>
              <a:rPr lang="el-GR" sz="3200" dirty="0" smtClean="0">
                <a:solidFill>
                  <a:schemeClr val="accent5"/>
                </a:solidFill>
              </a:rPr>
              <a:t>ΒΙΟΠΟΙΚΙΛΟΤΗΤΑ</a:t>
            </a:r>
            <a:endParaRPr lang="el-GR" sz="32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8" y="1340768"/>
          <a:ext cx="810039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115616" y="2420888"/>
          <a:ext cx="376808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076056" y="2333104"/>
          <a:ext cx="3912096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5602" name="Picture 2" descr="Σχετική εικόνα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4869160"/>
            <a:ext cx="3320294" cy="1988840"/>
          </a:xfrm>
          <a:prstGeom prst="rect">
            <a:avLst/>
          </a:prstGeom>
          <a:noFill/>
        </p:spPr>
      </p:pic>
      <p:pic>
        <p:nvPicPr>
          <p:cNvPr id="25604" name="Picture 4" descr="Αποτέλεσμα εικόνας για biodiversity microbe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76056" y="5733256"/>
            <a:ext cx="3888432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772400" cy="1143000"/>
          </a:xfrm>
        </p:spPr>
        <p:txBody>
          <a:bodyPr/>
          <a:lstStyle/>
          <a:p>
            <a:r>
              <a:rPr lang="el-GR" sz="3600" dirty="0" smtClean="0">
                <a:solidFill>
                  <a:schemeClr val="accent5"/>
                </a:solidFill>
              </a:rPr>
              <a:t>ΑΛΛΗΛΕΠΙΔΡΑΣΗ</a:t>
            </a:r>
            <a:endParaRPr lang="el-GR" sz="3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39752" y="1412776"/>
          <a:ext cx="554461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3068960"/>
            <a:ext cx="2808312" cy="23083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Χρόνος ημίσειας ζωής και συγκέντρωση αντιβιοτικών (</a:t>
            </a:r>
            <a:r>
              <a:rPr lang="en-US" dirty="0" err="1" smtClean="0"/>
              <a:t>Bioavailable</a:t>
            </a:r>
            <a:r>
              <a:rPr lang="en-US" dirty="0" smtClean="0"/>
              <a:t> concentration)</a:t>
            </a:r>
          </a:p>
          <a:p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Φάσμα και δραστικότητα φαρμάκου </a:t>
            </a:r>
          </a:p>
          <a:p>
            <a:pPr>
              <a:buFont typeface="Wingdings" pitchFamily="2" charset="2"/>
              <a:buChar char="§"/>
            </a:pPr>
            <a:endParaRPr lang="el-GR" dirty="0" smtClean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Συνδυασμένη δράση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068960"/>
            <a:ext cx="3096344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/>
              <a:t>Οξύτητα (</a:t>
            </a:r>
            <a:r>
              <a:rPr lang="en-US" dirty="0" smtClean="0"/>
              <a:t>pH</a:t>
            </a:r>
            <a:r>
              <a:rPr lang="el-GR" dirty="0" smtClean="0"/>
              <a:t>) χώματος ή ύδατος</a:t>
            </a:r>
          </a:p>
          <a:p>
            <a:pPr>
              <a:buFont typeface="Wingdings" pitchFamily="2" charset="2"/>
              <a:buChar char="§"/>
            </a:pP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Χλωρίδα και πανίδα (ρίζες φυτών)</a:t>
            </a:r>
          </a:p>
          <a:p>
            <a:pPr>
              <a:buFont typeface="Wingdings" pitchFamily="2" charset="2"/>
              <a:buChar char="§"/>
            </a:pPr>
            <a:endParaRPr lang="el-GR" dirty="0"/>
          </a:p>
          <a:p>
            <a:pPr>
              <a:buFont typeface="Wingdings" pitchFamily="2" charset="2"/>
              <a:buChar char="§"/>
            </a:pPr>
            <a:r>
              <a:rPr lang="el-GR" dirty="0" smtClean="0"/>
              <a:t>Διαθεσιμότητα υποστρωμάτων</a:t>
            </a: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203848" y="5445224"/>
          <a:ext cx="3384376" cy="14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accent5"/>
                </a:solidFill>
              </a:rPr>
              <a:t>ΑΛΛΗΛΕΠΙΔΡΑΣΗ</a:t>
            </a:r>
            <a:endParaRPr lang="el-GR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772400" cy="4114800"/>
          </a:xfrm>
        </p:spPr>
        <p:txBody>
          <a:bodyPr/>
          <a:lstStyle/>
          <a:p>
            <a:r>
              <a:rPr lang="el-GR" sz="2000" dirty="0" smtClean="0"/>
              <a:t>Μεταβολή των λόγων </a:t>
            </a:r>
            <a:r>
              <a:rPr lang="en-US" sz="2000" dirty="0" smtClean="0"/>
              <a:t>Fungi/bacteria </a:t>
            </a:r>
            <a:r>
              <a:rPr lang="el-GR" sz="2000" dirty="0" smtClean="0"/>
              <a:t>και </a:t>
            </a:r>
            <a:r>
              <a:rPr lang="en-US" sz="2000" dirty="0" smtClean="0"/>
              <a:t>G+/G-</a:t>
            </a:r>
          </a:p>
          <a:p>
            <a:r>
              <a:rPr lang="el-GR" sz="2000" dirty="0" err="1" smtClean="0"/>
              <a:t>Αντιμυκητιασικές</a:t>
            </a:r>
            <a:r>
              <a:rPr lang="el-GR" sz="2000" dirty="0" smtClean="0"/>
              <a:t> δράσεις </a:t>
            </a:r>
            <a:r>
              <a:rPr lang="el-GR" sz="2000" dirty="0" err="1" smtClean="0"/>
              <a:t>αντιβακτηριακών</a:t>
            </a:r>
            <a:r>
              <a:rPr lang="el-GR" sz="2000" dirty="0" smtClean="0"/>
              <a:t> φαρμάκων και αντιστρόφως</a:t>
            </a:r>
          </a:p>
          <a:p>
            <a:r>
              <a:rPr lang="el-GR" sz="2000" dirty="0" smtClean="0"/>
              <a:t>Μικρές δόσεις που υπολείπονταν του </a:t>
            </a:r>
            <a:r>
              <a:rPr lang="en-US" sz="2000" dirty="0" smtClean="0"/>
              <a:t>MIC </a:t>
            </a:r>
            <a:r>
              <a:rPr lang="el-GR" sz="2000" dirty="0" smtClean="0"/>
              <a:t>χρησιμοποιήθηκαν ως διαμεσολαβητές βιοχημικών διεργασιών των βακτηρίων</a:t>
            </a:r>
          </a:p>
          <a:p>
            <a:r>
              <a:rPr lang="el-GR" sz="2000" dirty="0" smtClean="0"/>
              <a:t>Αναπροσαρμογή των οικοσυστημάτων μετά την απομάκρυνση των αντιβιοτικών</a:t>
            </a:r>
          </a:p>
          <a:p>
            <a:r>
              <a:rPr lang="el-GR" sz="2000" dirty="0" smtClean="0"/>
              <a:t>Αλλαγές στη σύνθεση των πληθυσμών</a:t>
            </a:r>
          </a:p>
          <a:p>
            <a:r>
              <a:rPr lang="el-GR" sz="2000" dirty="0" smtClean="0"/>
              <a:t>Αυξημένη αποτελεσματικότητα συνδυασμών φαρμάκων έναντι ανθεκτικών στελεχών αντίστοιχα των ευρημάτων στην κλινική πράξη</a:t>
            </a:r>
            <a:endParaRPr lang="el-GR" sz="2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63688" y="4581128"/>
          <a:ext cx="655272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chemeClr val="accent5"/>
                </a:solidFill>
              </a:rPr>
              <a:t>ΑΛΛΗΛΕΠΙΔΡΑΣΗ</a:t>
            </a:r>
            <a:endParaRPr lang="el-GR" sz="3200" dirty="0">
              <a:solidFill>
                <a:schemeClr val="accent5"/>
              </a:solidFill>
            </a:endParaRPr>
          </a:p>
        </p:txBody>
      </p:sp>
      <p:pic>
        <p:nvPicPr>
          <p:cNvPr id="5" name="Content Placeholder 4" descr="Untitled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976664" cy="4248472"/>
          </a:xfrm>
        </p:spPr>
      </p:pic>
      <p:sp>
        <p:nvSpPr>
          <p:cNvPr id="6" name="Oval 5"/>
          <p:cNvSpPr/>
          <p:nvPr/>
        </p:nvSpPr>
        <p:spPr bwMode="auto">
          <a:xfrm>
            <a:off x="1907704" y="2276872"/>
            <a:ext cx="1080120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07904" y="2204864"/>
            <a:ext cx="1296144" cy="57606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95736" y="6165304"/>
            <a:ext cx="5832648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Ανάπτυξη</a:t>
            </a:r>
            <a:r>
              <a:rPr kumimoji="0" lang="el-GR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αντοχής σε </a:t>
            </a:r>
            <a:r>
              <a:rPr kumimoji="0" lang="el-GR" sz="1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ευρέως χρησιμοποιούμενα αντιβιοτικά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772400" cy="1143000"/>
          </a:xfrm>
        </p:spPr>
        <p:txBody>
          <a:bodyPr/>
          <a:lstStyle/>
          <a:p>
            <a:r>
              <a:rPr lang="el-GR" sz="2800" dirty="0" smtClean="0">
                <a:solidFill>
                  <a:schemeClr val="accent5"/>
                </a:solidFill>
              </a:rPr>
              <a:t>ΠΕΡΙΒΑΛΛΟΝ – ΑΝΤΙΒΙΟΤΙΚΑ - ΥΓΕΙΑ</a:t>
            </a:r>
            <a:endParaRPr lang="el-GR" sz="28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772400" cy="4114800"/>
          </a:xfrm>
        </p:spPr>
        <p:txBody>
          <a:bodyPr/>
          <a:lstStyle/>
          <a:p>
            <a:r>
              <a:rPr lang="el-GR" sz="2000" dirty="0" smtClean="0"/>
              <a:t>Διασπορά ανθεκτικών στα αντιβιοτικά γονιδίων (</a:t>
            </a:r>
            <a:r>
              <a:rPr lang="en-US" sz="2000" dirty="0" smtClean="0"/>
              <a:t>ARGs)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A</a:t>
            </a:r>
            <a:r>
              <a:rPr lang="el-GR" sz="2000" dirty="0" err="1" smtClean="0"/>
              <a:t>νθεκτικότητα</a:t>
            </a:r>
            <a:r>
              <a:rPr lang="el-GR" sz="2000" dirty="0" smtClean="0"/>
              <a:t> στις </a:t>
            </a:r>
            <a:r>
              <a:rPr lang="el-GR" sz="2000" b="1" dirty="0" err="1" smtClean="0"/>
              <a:t>σουλφοναμίδες</a:t>
            </a:r>
            <a:r>
              <a:rPr lang="el-GR" sz="2000" dirty="0" smtClean="0"/>
              <a:t> </a:t>
            </a:r>
            <a:r>
              <a:rPr lang="el-GR" sz="1600" dirty="0" smtClean="0"/>
              <a:t>(</a:t>
            </a:r>
            <a:r>
              <a:rPr lang="en-US" sz="1600" i="1" dirty="0" err="1" smtClean="0"/>
              <a:t>sulI</a:t>
            </a:r>
            <a:r>
              <a:rPr lang="el-GR" sz="1600" dirty="0" smtClean="0"/>
              <a:t>, </a:t>
            </a:r>
            <a:r>
              <a:rPr lang="en-US" sz="1600" i="1" dirty="0" err="1" smtClean="0"/>
              <a:t>sulII</a:t>
            </a:r>
            <a:r>
              <a:rPr lang="en-US" sz="1600" dirty="0" smtClean="0"/>
              <a:t> </a:t>
            </a:r>
            <a:r>
              <a:rPr lang="el-GR" sz="1600" dirty="0" smtClean="0"/>
              <a:t>σε ποταμούς στο Κολοράντο – ΗΠΑ, χοίρους από τη Δανία, και σε επιφανειακά ύδατα από τη Γερμανία και την Αυστραλία, απόβλητα από τις Φιλιππίνες)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Ανθεκτικότητα στην </a:t>
            </a:r>
            <a:r>
              <a:rPr lang="el-GR" sz="2000" b="1" dirty="0" err="1" smtClean="0"/>
              <a:t>τριμεθοπρίμη</a:t>
            </a:r>
            <a:r>
              <a:rPr lang="el-GR" sz="2000" b="1" dirty="0" smtClean="0"/>
              <a:t> </a:t>
            </a:r>
            <a:r>
              <a:rPr lang="el-GR" sz="1600" dirty="0" smtClean="0"/>
              <a:t>(</a:t>
            </a:r>
            <a:r>
              <a:rPr lang="en-US" sz="1600" i="1" dirty="0" smtClean="0"/>
              <a:t>dfrA1</a:t>
            </a:r>
            <a:r>
              <a:rPr lang="en-US" sz="1600" dirty="0" smtClean="0"/>
              <a:t>, </a:t>
            </a:r>
            <a:r>
              <a:rPr lang="en-US" sz="1600" i="1" dirty="0" smtClean="0"/>
              <a:t>dfrA5</a:t>
            </a:r>
            <a:r>
              <a:rPr lang="en-US" sz="1600" dirty="0" smtClean="0"/>
              <a:t>, </a:t>
            </a:r>
            <a:r>
              <a:rPr lang="en-US" sz="1600" i="1" dirty="0" smtClean="0"/>
              <a:t>dfrA6</a:t>
            </a:r>
            <a:r>
              <a:rPr lang="en-US" sz="1600" dirty="0" smtClean="0"/>
              <a:t>, </a:t>
            </a:r>
            <a:r>
              <a:rPr lang="en-US" sz="1600" i="1" dirty="0" smtClean="0"/>
              <a:t>dfrA12</a:t>
            </a:r>
            <a:r>
              <a:rPr lang="en-US" sz="1600" dirty="0" smtClean="0"/>
              <a:t>, </a:t>
            </a:r>
            <a:r>
              <a:rPr lang="en-US" sz="1600" i="1" dirty="0" smtClean="0"/>
              <a:t>dfrA17</a:t>
            </a:r>
            <a:r>
              <a:rPr lang="en-US" sz="1600" dirty="0" smtClean="0"/>
              <a:t> </a:t>
            </a:r>
            <a:r>
              <a:rPr lang="el-GR" sz="1600" dirty="0" smtClean="0"/>
              <a:t>σε ποταμό στην Ινδία -</a:t>
            </a:r>
            <a:r>
              <a:rPr lang="en-US" sz="1600" dirty="0" smtClean="0"/>
              <a:t> </a:t>
            </a:r>
            <a:r>
              <a:rPr lang="en-US" sz="1600" i="1" dirty="0" smtClean="0"/>
              <a:t>dfrA1</a:t>
            </a:r>
            <a:r>
              <a:rPr lang="en-US" sz="1600" dirty="0" smtClean="0"/>
              <a:t>, </a:t>
            </a:r>
            <a:r>
              <a:rPr lang="en-US" sz="1600" i="1" dirty="0" smtClean="0"/>
              <a:t>dfrA7</a:t>
            </a:r>
            <a:r>
              <a:rPr lang="en-US" sz="1600" dirty="0" smtClean="0"/>
              <a:t>, </a:t>
            </a:r>
            <a:r>
              <a:rPr lang="en-US" sz="1600" i="1" dirty="0" smtClean="0"/>
              <a:t>dfrA12</a:t>
            </a:r>
            <a:r>
              <a:rPr lang="en-US" sz="1600" dirty="0" smtClean="0"/>
              <a:t>,</a:t>
            </a:r>
            <a:r>
              <a:rPr lang="el-GR" sz="1600" dirty="0" smtClean="0"/>
              <a:t> </a:t>
            </a:r>
            <a:r>
              <a:rPr lang="en-US" sz="1600" i="1" dirty="0" smtClean="0"/>
              <a:t>dfrA17</a:t>
            </a:r>
            <a:r>
              <a:rPr lang="en-US" sz="1600" dirty="0" smtClean="0"/>
              <a:t> </a:t>
            </a:r>
            <a:r>
              <a:rPr lang="el-GR" sz="1600" dirty="0" smtClean="0"/>
              <a:t>στην Πορτογαλία</a:t>
            </a:r>
            <a:r>
              <a:rPr lang="en-US" sz="1600" dirty="0" smtClean="0"/>
              <a:t> </a:t>
            </a:r>
            <a:r>
              <a:rPr lang="el-GR" sz="1600" dirty="0" smtClean="0"/>
              <a:t>-</a:t>
            </a:r>
            <a:r>
              <a:rPr lang="en-US" sz="1600" dirty="0" smtClean="0"/>
              <a:t> </a:t>
            </a:r>
            <a:r>
              <a:rPr lang="en-US" sz="1600" i="1" dirty="0" smtClean="0"/>
              <a:t>dfrA1</a:t>
            </a:r>
            <a:r>
              <a:rPr lang="el-GR" sz="1600" dirty="0" smtClean="0"/>
              <a:t>, </a:t>
            </a:r>
            <a:r>
              <a:rPr lang="en-US" sz="1600" i="1" dirty="0" smtClean="0"/>
              <a:t>dfrA12</a:t>
            </a:r>
            <a:r>
              <a:rPr lang="en-US" sz="1600" dirty="0" smtClean="0"/>
              <a:t> </a:t>
            </a:r>
            <a:r>
              <a:rPr lang="el-GR" sz="1600" dirty="0" smtClean="0"/>
              <a:t>σε στρατόπεδο συγκέντρωσης</a:t>
            </a:r>
            <a:r>
              <a:rPr lang="en-US" sz="1600" dirty="0" smtClean="0"/>
              <a:t> </a:t>
            </a:r>
            <a:r>
              <a:rPr lang="el-GR" sz="1600" dirty="0" smtClean="0"/>
              <a:t>καθώς και σε επιφανειακά ύδατα από τη Γερμανία και την Αυστραλία)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Ανθεκτικότητα στη </a:t>
            </a:r>
            <a:r>
              <a:rPr lang="el-GR" sz="2000" b="1" dirty="0" err="1" smtClean="0"/>
              <a:t>βανκομυκίνη</a:t>
            </a:r>
            <a:r>
              <a:rPr lang="el-GR" sz="2000" b="1" dirty="0" smtClean="0"/>
              <a:t> </a:t>
            </a:r>
            <a:r>
              <a:rPr lang="el-GR" sz="1600" dirty="0" smtClean="0"/>
              <a:t>(</a:t>
            </a:r>
            <a:r>
              <a:rPr lang="en-US" sz="1600" dirty="0" err="1" smtClean="0"/>
              <a:t>v</a:t>
            </a:r>
            <a:r>
              <a:rPr lang="en-US" sz="1600" i="1" dirty="0" err="1" smtClean="0"/>
              <a:t>anA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vanB</a:t>
            </a:r>
            <a:r>
              <a:rPr lang="en-US" sz="1600" i="1" dirty="0" smtClean="0"/>
              <a:t> </a:t>
            </a:r>
            <a:r>
              <a:rPr lang="el-GR" sz="1600" i="1" dirty="0" smtClean="0"/>
              <a:t>σε ποταμούς σε Αγγλία και ΗΠΑ, σε λίμνες στην Πορτογαλία, στον </a:t>
            </a:r>
            <a:r>
              <a:rPr lang="el-GR" sz="1600" i="1" dirty="0" err="1" smtClean="0"/>
              <a:t>Βερίγγειο</a:t>
            </a:r>
            <a:r>
              <a:rPr lang="el-GR" sz="1600" i="1" dirty="0" smtClean="0"/>
              <a:t> </a:t>
            </a:r>
            <a:r>
              <a:rPr lang="el-GR" sz="1600" i="1" dirty="0" err="1" smtClean="0"/>
              <a:t>πορθμο</a:t>
            </a:r>
            <a:r>
              <a:rPr lang="el-GR" sz="2000" i="1" dirty="0" smtClean="0"/>
              <a:t>)</a:t>
            </a: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Ανθεκτικότητα στην </a:t>
            </a:r>
            <a:r>
              <a:rPr lang="el-GR" sz="2000" b="1" dirty="0" err="1" smtClean="0"/>
              <a:t>τετρακυκλίνη</a:t>
            </a:r>
            <a:r>
              <a:rPr lang="el-GR" sz="2000" dirty="0" smtClean="0"/>
              <a:t> </a:t>
            </a:r>
            <a:r>
              <a:rPr lang="el-GR" sz="1600" dirty="0" smtClean="0"/>
              <a:t>(</a:t>
            </a:r>
            <a:r>
              <a:rPr lang="en-US" sz="1600" i="1" dirty="0" err="1" smtClean="0"/>
              <a:t>tetB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tetL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tetM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tetO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tetQ</a:t>
            </a:r>
            <a:r>
              <a:rPr lang="en-US" sz="1600" dirty="0" smtClean="0"/>
              <a:t>, and </a:t>
            </a:r>
            <a:r>
              <a:rPr lang="en-US" sz="1600" i="1" dirty="0" err="1" smtClean="0"/>
              <a:t>tetW</a:t>
            </a:r>
            <a:r>
              <a:rPr lang="en-US" sz="1600" dirty="0" smtClean="0"/>
              <a:t> </a:t>
            </a:r>
            <a:r>
              <a:rPr lang="el-GR" sz="1600" dirty="0" smtClean="0"/>
              <a:t>σε χώμα στην Ολλανδία -</a:t>
            </a:r>
            <a:r>
              <a:rPr lang="en-US" sz="1600" dirty="0" smtClean="0"/>
              <a:t> </a:t>
            </a:r>
            <a:r>
              <a:rPr lang="en-US" sz="1600" i="1" dirty="0" err="1" smtClean="0"/>
              <a:t>tetA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tetC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tetG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tetM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tetS</a:t>
            </a:r>
            <a:r>
              <a:rPr lang="el-GR" sz="1600" i="1" dirty="0" smtClean="0"/>
              <a:t> στις ΗΠΑ)</a:t>
            </a:r>
            <a:endParaRPr lang="el-GR" sz="2000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445224"/>
            <a:ext cx="532859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Ανθεκτικοί στη </a:t>
            </a:r>
            <a:r>
              <a:rPr lang="el-GR" dirty="0" err="1" smtClean="0"/>
              <a:t>βανκομυκίνη</a:t>
            </a:r>
            <a:r>
              <a:rPr lang="el-GR" dirty="0" smtClean="0"/>
              <a:t> εντερόκοκκοι  σε δείγματα κρέατος</a:t>
            </a:r>
          </a:p>
          <a:p>
            <a:r>
              <a:rPr lang="el-GR" dirty="0" smtClean="0"/>
              <a:t>Πληθώρα </a:t>
            </a:r>
            <a:r>
              <a:rPr lang="en-US" dirty="0" smtClean="0"/>
              <a:t>g+ </a:t>
            </a:r>
            <a:r>
              <a:rPr lang="el-GR" dirty="0" smtClean="0"/>
              <a:t>κόκκων σε ύδατα και καλλιέργειες</a:t>
            </a:r>
          </a:p>
        </p:txBody>
      </p:sp>
      <p:pic>
        <p:nvPicPr>
          <p:cNvPr id="5122" name="Picture 2" descr="Σχετική εικόνα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359835"/>
            <a:ext cx="2602260" cy="138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design template">
  <a:themeElements>
    <a:clrScheme name="Office Them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design template</Template>
  <TotalTime>293</TotalTime>
  <Words>715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Nature design template</vt:lpstr>
      <vt:lpstr>Είναι πάντα θεμιτή η βιοποικιλότητα;  Μηχανισμοί επαγωγής της αντοχής στα αντιβιοτικά στο περιβάλλον </vt:lpstr>
      <vt:lpstr>ΕΙΣΑΓΩΓΙΚΕΣ ΕΝΝΟΙΕΣ</vt:lpstr>
      <vt:lpstr>ΑΝΤΙΒΙΟΤΙΚΑ</vt:lpstr>
      <vt:lpstr>ΜΙΚΡΟΒΙΑ</vt:lpstr>
      <vt:lpstr>ΒΙΟΠΟΙΚΙΛΟΤΗΤΑ</vt:lpstr>
      <vt:lpstr>ΑΛΛΗΛΕΠΙΔΡΑΣΗ</vt:lpstr>
      <vt:lpstr>ΑΛΛΗΛΕΠΙΔΡΑΣΗ</vt:lpstr>
      <vt:lpstr>ΑΛΛΗΛΕΠΙΔΡΑΣΗ</vt:lpstr>
      <vt:lpstr>ΠΕΡΙΒΑΛΛΟΝ – ΑΝΤΙΒΙΟΤΙΚΑ - ΥΓΕΙΑ</vt:lpstr>
      <vt:lpstr>ΑΝΤΙΜΕΤΩΠΙΣΗ ΤΟΥ ΠΡΟΒΛΗΜΑΤΟΣ</vt:lpstr>
      <vt:lpstr>ΣΥΜΠΕΡΑΣΜΑ</vt:lpstr>
      <vt:lpstr>Βιβλιογραφία</vt:lpstr>
      <vt:lpstr>ΕΥΧΑΡΙΣΤΩ ΓΙΑ ΤΗΝ ΠΡΟΣΟΧΗ ΣΑΣ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Είναι πάντα θεμιτή η βιοποικιλότητα;  Μηχανισμοί επαγωγής της αντοχής στα αντιβιοτικά στο περιβάλλον</dc:title>
  <dc:creator>med3618</dc:creator>
  <cp:lastModifiedBy>med3618</cp:lastModifiedBy>
  <cp:revision>31</cp:revision>
  <cp:lastPrinted>1601-01-01T00:00:00Z</cp:lastPrinted>
  <dcterms:created xsi:type="dcterms:W3CDTF">2017-09-06T08:24:24Z</dcterms:created>
  <dcterms:modified xsi:type="dcterms:W3CDTF">2017-09-08T12:43:17Z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TC010690471033</vt:lpwstr>
  </property>
</Properties>
</file>